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5"/>
  </p:notesMasterIdLst>
  <p:sldIdLst>
    <p:sldId id="274" r:id="rId2"/>
    <p:sldId id="324" r:id="rId3"/>
    <p:sldId id="325" r:id="rId4"/>
    <p:sldId id="326" r:id="rId5"/>
    <p:sldId id="277" r:id="rId6"/>
    <p:sldId id="278" r:id="rId7"/>
    <p:sldId id="257" r:id="rId8"/>
    <p:sldId id="327" r:id="rId9"/>
    <p:sldId id="331" r:id="rId10"/>
    <p:sldId id="328" r:id="rId11"/>
    <p:sldId id="329" r:id="rId12"/>
    <p:sldId id="330" r:id="rId13"/>
    <p:sldId id="335" r:id="rId14"/>
    <p:sldId id="280" r:id="rId15"/>
    <p:sldId id="351" r:id="rId16"/>
    <p:sldId id="285" r:id="rId17"/>
    <p:sldId id="263" r:id="rId18"/>
    <p:sldId id="286" r:id="rId19"/>
    <p:sldId id="287" r:id="rId20"/>
    <p:sldId id="264" r:id="rId21"/>
    <p:sldId id="288" r:id="rId22"/>
    <p:sldId id="289" r:id="rId23"/>
    <p:sldId id="266" r:id="rId24"/>
    <p:sldId id="267" r:id="rId25"/>
    <p:sldId id="290" r:id="rId26"/>
    <p:sldId id="291" r:id="rId27"/>
    <p:sldId id="292" r:id="rId28"/>
    <p:sldId id="268" r:id="rId29"/>
    <p:sldId id="336" r:id="rId30"/>
    <p:sldId id="332" r:id="rId31"/>
    <p:sldId id="337" r:id="rId32"/>
    <p:sldId id="339" r:id="rId33"/>
    <p:sldId id="333" r:id="rId34"/>
    <p:sldId id="340" r:id="rId35"/>
    <p:sldId id="354" r:id="rId36"/>
    <p:sldId id="416" r:id="rId37"/>
    <p:sldId id="417" r:id="rId38"/>
    <p:sldId id="341" r:id="rId39"/>
    <p:sldId id="342" r:id="rId40"/>
    <p:sldId id="356" r:id="rId41"/>
    <p:sldId id="357" r:id="rId42"/>
    <p:sldId id="355" r:id="rId43"/>
    <p:sldId id="358" r:id="rId44"/>
    <p:sldId id="359" r:id="rId45"/>
    <p:sldId id="343" r:id="rId46"/>
    <p:sldId id="360" r:id="rId47"/>
    <p:sldId id="361" r:id="rId48"/>
    <p:sldId id="352" r:id="rId49"/>
    <p:sldId id="353" r:id="rId50"/>
    <p:sldId id="362" r:id="rId51"/>
    <p:sldId id="363" r:id="rId52"/>
    <p:sldId id="364" r:id="rId53"/>
    <p:sldId id="366" r:id="rId54"/>
    <p:sldId id="365" r:id="rId55"/>
    <p:sldId id="367" r:id="rId56"/>
    <p:sldId id="368" r:id="rId57"/>
    <p:sldId id="369" r:id="rId58"/>
    <p:sldId id="370" r:id="rId59"/>
    <p:sldId id="371" r:id="rId60"/>
    <p:sldId id="372" r:id="rId61"/>
    <p:sldId id="373" r:id="rId62"/>
    <p:sldId id="374" r:id="rId63"/>
    <p:sldId id="375" r:id="rId64"/>
    <p:sldId id="376" r:id="rId65"/>
    <p:sldId id="377" r:id="rId66"/>
    <p:sldId id="378" r:id="rId67"/>
    <p:sldId id="379" r:id="rId68"/>
    <p:sldId id="380" r:id="rId69"/>
    <p:sldId id="381" r:id="rId70"/>
    <p:sldId id="382" r:id="rId71"/>
    <p:sldId id="384" r:id="rId72"/>
    <p:sldId id="385" r:id="rId73"/>
    <p:sldId id="386" r:id="rId74"/>
    <p:sldId id="387" r:id="rId75"/>
    <p:sldId id="388" r:id="rId76"/>
    <p:sldId id="389" r:id="rId77"/>
    <p:sldId id="345" r:id="rId78"/>
    <p:sldId id="390" r:id="rId79"/>
    <p:sldId id="298" r:id="rId80"/>
    <p:sldId id="469" r:id="rId81"/>
    <p:sldId id="470" r:id="rId82"/>
    <p:sldId id="393" r:id="rId83"/>
    <p:sldId id="392" r:id="rId84"/>
    <p:sldId id="492" r:id="rId85"/>
    <p:sldId id="395" r:id="rId86"/>
    <p:sldId id="468" r:id="rId87"/>
    <p:sldId id="471" r:id="rId88"/>
    <p:sldId id="472" r:id="rId89"/>
    <p:sldId id="396" r:id="rId90"/>
    <p:sldId id="418" r:id="rId91"/>
    <p:sldId id="423" r:id="rId92"/>
    <p:sldId id="424" r:id="rId93"/>
    <p:sldId id="420" r:id="rId94"/>
    <p:sldId id="409" r:id="rId95"/>
    <p:sldId id="410" r:id="rId96"/>
    <p:sldId id="411" r:id="rId97"/>
    <p:sldId id="421" r:id="rId98"/>
    <p:sldId id="422" r:id="rId99"/>
    <p:sldId id="425" r:id="rId100"/>
    <p:sldId id="426" r:id="rId101"/>
    <p:sldId id="473" r:id="rId102"/>
    <p:sldId id="427" r:id="rId103"/>
    <p:sldId id="474" r:id="rId104"/>
    <p:sldId id="428" r:id="rId105"/>
    <p:sldId id="430" r:id="rId106"/>
    <p:sldId id="431" r:id="rId107"/>
    <p:sldId id="432" r:id="rId108"/>
    <p:sldId id="475" r:id="rId109"/>
    <p:sldId id="461" r:id="rId110"/>
    <p:sldId id="462" r:id="rId111"/>
    <p:sldId id="463" r:id="rId112"/>
    <p:sldId id="464" r:id="rId113"/>
    <p:sldId id="465" r:id="rId114"/>
    <p:sldId id="466" r:id="rId115"/>
    <p:sldId id="436" r:id="rId116"/>
    <p:sldId id="452" r:id="rId117"/>
    <p:sldId id="453" r:id="rId118"/>
    <p:sldId id="454" r:id="rId119"/>
    <p:sldId id="476" r:id="rId120"/>
    <p:sldId id="437" r:id="rId121"/>
    <p:sldId id="441" r:id="rId122"/>
    <p:sldId id="442" r:id="rId123"/>
    <p:sldId id="448" r:id="rId124"/>
    <p:sldId id="449" r:id="rId125"/>
    <p:sldId id="455" r:id="rId126"/>
    <p:sldId id="456" r:id="rId127"/>
    <p:sldId id="457" r:id="rId128"/>
    <p:sldId id="490" r:id="rId129"/>
    <p:sldId id="491" r:id="rId130"/>
    <p:sldId id="488" r:id="rId131"/>
    <p:sldId id="489" r:id="rId132"/>
    <p:sldId id="459" r:id="rId133"/>
    <p:sldId id="485" r:id="rId134"/>
    <p:sldId id="486" r:id="rId135"/>
    <p:sldId id="487" r:id="rId136"/>
    <p:sldId id="477" r:id="rId137"/>
    <p:sldId id="478" r:id="rId138"/>
    <p:sldId id="479" r:id="rId139"/>
    <p:sldId id="480" r:id="rId140"/>
    <p:sldId id="481" r:id="rId141"/>
    <p:sldId id="482" r:id="rId142"/>
    <p:sldId id="483" r:id="rId143"/>
    <p:sldId id="484" r:id="rId1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76.wmf"/><Relationship Id="rId7" Type="http://schemas.openxmlformats.org/officeDocument/2006/relationships/image" Target="../media/image80.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11" Type="http://schemas.openxmlformats.org/officeDocument/2006/relationships/image" Target="../media/image84.wmf"/><Relationship Id="rId5" Type="http://schemas.openxmlformats.org/officeDocument/2006/relationships/image" Target="../media/image78.wmf"/><Relationship Id="rId10" Type="http://schemas.openxmlformats.org/officeDocument/2006/relationships/image" Target="../media/image83.wmf"/><Relationship Id="rId4" Type="http://schemas.openxmlformats.org/officeDocument/2006/relationships/image" Target="../media/image77.wmf"/><Relationship Id="rId9" Type="http://schemas.openxmlformats.org/officeDocument/2006/relationships/image" Target="../media/image8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7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image" Target="../media/image116.png"/></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image" Target="../media/image116.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 Id="rId5" Type="http://schemas.openxmlformats.org/officeDocument/2006/relationships/image" Target="../media/image123.wmf"/><Relationship Id="rId4"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8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57.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image" Target="../media/image59.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image" Target="../media/image61.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image" Target="../media/image63.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image" Target="../media/image6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BF2A8-ADBC-4BF6-95FB-DC33314804DE}" type="datetimeFigureOut">
              <a:rPr lang="en-US" smtClean="0"/>
              <a:t>01/20/19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9E6F3-3A42-46CA-8AD5-99C35581E176}" type="slidenum">
              <a:rPr lang="en-US" smtClean="0"/>
              <a:t>‹#›</a:t>
            </a:fld>
            <a:endParaRPr lang="en-US"/>
          </a:p>
        </p:txBody>
      </p:sp>
    </p:spTree>
    <p:extLst>
      <p:ext uri="{BB962C8B-B14F-4D97-AF65-F5344CB8AC3E}">
        <p14:creationId xmlns:p14="http://schemas.microsoft.com/office/powerpoint/2010/main" val="2048146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6"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081178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1"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02"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77850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6"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2774729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50"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272684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59E6F3-3A42-46CA-8AD5-99C35581E176}" type="slidenum">
              <a:rPr lang="en-US" smtClean="0"/>
              <a:t>79</a:t>
            </a:fld>
            <a:endParaRPr lang="en-US"/>
          </a:p>
        </p:txBody>
      </p:sp>
    </p:spTree>
    <p:extLst>
      <p:ext uri="{BB962C8B-B14F-4D97-AF65-F5344CB8AC3E}">
        <p14:creationId xmlns:p14="http://schemas.microsoft.com/office/powerpoint/2010/main" val="239974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094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78435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97765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68000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1450295-6BEB-44DB-8FA6-9E1F4D098FFE}"/>
              </a:ext>
            </a:extLst>
          </p:cNvPr>
          <p:cNvSpPr>
            <a:spLocks noGrp="1" noChangeArrowheads="1"/>
          </p:cNvSpPr>
          <p:nvPr>
            <p:ph type="sldNum" sz="quarter" idx="5"/>
          </p:nvPr>
        </p:nvSpPr>
        <p:spPr>
          <a:ln/>
        </p:spPr>
        <p:txBody>
          <a:bodyPr/>
          <a:lstStyle/>
          <a:p>
            <a:fld id="{041115A3-71C0-4AF8-B7F3-394128CE4B8F}" type="slidenum">
              <a:rPr lang="en-US" altLang="en-US"/>
              <a:pPr/>
              <a:t>130</a:t>
            </a:fld>
            <a:endParaRPr lang="en-US" altLang="en-US"/>
          </a:p>
        </p:txBody>
      </p:sp>
      <p:sp>
        <p:nvSpPr>
          <p:cNvPr id="473090" name="Rectangle 2">
            <a:extLst>
              <a:ext uri="{FF2B5EF4-FFF2-40B4-BE49-F238E27FC236}">
                <a16:creationId xmlns:a16="http://schemas.microsoft.com/office/drawing/2014/main" id="{3B343F75-3A53-4920-BA07-8F6BC0524B33}"/>
              </a:ext>
            </a:extLst>
          </p:cNvPr>
          <p:cNvSpPr>
            <a:spLocks noGrp="1" noRot="1" noChangeAspect="1" noChangeArrowheads="1" noTextEdit="1"/>
          </p:cNvSpPr>
          <p:nvPr>
            <p:ph type="sldImg"/>
          </p:nvPr>
        </p:nvSpPr>
        <p:spPr>
          <a:ln/>
        </p:spPr>
      </p:sp>
      <p:sp>
        <p:nvSpPr>
          <p:cNvPr id="473091" name="Rectangle 3">
            <a:extLst>
              <a:ext uri="{FF2B5EF4-FFF2-40B4-BE49-F238E27FC236}">
                <a16:creationId xmlns:a16="http://schemas.microsoft.com/office/drawing/2014/main" id="{598032EF-1063-458D-8D62-A273CB885DB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20478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8EC7A36-B44F-48BF-A8CD-7EB8DA49786F}"/>
              </a:ext>
            </a:extLst>
          </p:cNvPr>
          <p:cNvSpPr>
            <a:spLocks noGrp="1" noChangeArrowheads="1"/>
          </p:cNvSpPr>
          <p:nvPr>
            <p:ph type="sldNum" sz="quarter" idx="5"/>
          </p:nvPr>
        </p:nvSpPr>
        <p:spPr>
          <a:ln/>
        </p:spPr>
        <p:txBody>
          <a:bodyPr/>
          <a:lstStyle/>
          <a:p>
            <a:fld id="{44DFD36B-F6D2-4DAF-AB8E-B48B39D9EB05}" type="slidenum">
              <a:rPr lang="en-US" altLang="en-US"/>
              <a:pPr/>
              <a:t>131</a:t>
            </a:fld>
            <a:endParaRPr lang="en-US" altLang="en-US"/>
          </a:p>
        </p:txBody>
      </p:sp>
      <p:sp>
        <p:nvSpPr>
          <p:cNvPr id="455682" name="Rectangle 2">
            <a:extLst>
              <a:ext uri="{FF2B5EF4-FFF2-40B4-BE49-F238E27FC236}">
                <a16:creationId xmlns:a16="http://schemas.microsoft.com/office/drawing/2014/main" id="{2E8FCFE6-3438-4FC2-8E20-1EFC0521304E}"/>
              </a:ext>
            </a:extLst>
          </p:cNvPr>
          <p:cNvSpPr>
            <a:spLocks noGrp="1" noRot="1" noChangeAspect="1" noChangeArrowheads="1" noTextEdit="1"/>
          </p:cNvSpPr>
          <p:nvPr>
            <p:ph type="sldImg"/>
          </p:nvPr>
        </p:nvSpPr>
        <p:spPr>
          <a:ln/>
        </p:spPr>
      </p:sp>
      <p:sp>
        <p:nvSpPr>
          <p:cNvPr id="455683" name="Rectangle 3">
            <a:extLst>
              <a:ext uri="{FF2B5EF4-FFF2-40B4-BE49-F238E27FC236}">
                <a16:creationId xmlns:a16="http://schemas.microsoft.com/office/drawing/2014/main" id="{B2DCC22B-768E-4271-BF68-752210100EB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48128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3010"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102353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D519442-3F0F-6F46-9315-F3E33C56A144}" type="slidenum">
              <a:rPr lang="en-US">
                <a:solidFill>
                  <a:srgbClr val="000000"/>
                </a:solidFill>
              </a:rPr>
              <a:pPr/>
              <a:t>136</a:t>
            </a:fld>
            <a:endParaRPr lang="en-US">
              <a:solidFill>
                <a:srgbClr val="000000"/>
              </a:solidFill>
            </a:endParaRPr>
          </a:p>
        </p:txBody>
      </p:sp>
      <p:sp>
        <p:nvSpPr>
          <p:cNvPr id="304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4132"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3061009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B4C40A5-AE7D-884C-AB37-DC4ADCAE4390}" type="slidenum">
              <a:rPr lang="en-US">
                <a:solidFill>
                  <a:srgbClr val="000000"/>
                </a:solidFill>
              </a:rPr>
              <a:pPr/>
              <a:t>137</a:t>
            </a:fld>
            <a:endParaRPr lang="en-US">
              <a:solidFill>
                <a:srgbClr val="000000"/>
              </a:solidFill>
            </a:endParaRPr>
          </a:p>
        </p:txBody>
      </p:sp>
      <p:sp>
        <p:nvSpPr>
          <p:cNvPr id="3051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515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3068300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7003A128-3E4B-1949-BA80-96F6F0C0CDC4}" type="slidenum">
              <a:rPr lang="en-US">
                <a:solidFill>
                  <a:srgbClr val="000000"/>
                </a:solidFill>
              </a:rPr>
              <a:pPr/>
              <a:t>138</a:t>
            </a:fld>
            <a:endParaRPr lang="en-US">
              <a:solidFill>
                <a:srgbClr val="000000"/>
              </a:solidFill>
            </a:endParaRPr>
          </a:p>
        </p:txBody>
      </p:sp>
      <p:sp>
        <p:nvSpPr>
          <p:cNvPr id="3061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6180"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530352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B785EB53-712D-D34D-94A6-EFCE4BBAC888}" type="slidenum">
              <a:rPr lang="en-US">
                <a:solidFill>
                  <a:srgbClr val="000000"/>
                </a:solidFill>
              </a:rPr>
              <a:pPr/>
              <a:t>139</a:t>
            </a:fld>
            <a:endParaRPr lang="en-US">
              <a:solidFill>
                <a:srgbClr val="000000"/>
              </a:solidFill>
            </a:endParaRPr>
          </a:p>
        </p:txBody>
      </p:sp>
      <p:sp>
        <p:nvSpPr>
          <p:cNvPr id="307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04"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134543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6AA0F421-1BA3-994B-9866-BB1DE9FCBF12}" type="slidenum">
              <a:rPr lang="en-US">
                <a:solidFill>
                  <a:srgbClr val="000000"/>
                </a:solidFill>
              </a:rPr>
              <a:pPr/>
              <a:t>140</a:t>
            </a:fld>
            <a:endParaRPr lang="en-US">
              <a:solidFill>
                <a:srgbClr val="000000"/>
              </a:solidFill>
            </a:endParaRPr>
          </a:p>
        </p:txBody>
      </p:sp>
      <p:sp>
        <p:nvSpPr>
          <p:cNvPr id="3082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8228"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4093338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AC1B542C-FAD8-F847-B64A-FD6FA29CA82A}" type="slidenum">
              <a:rPr lang="en-US">
                <a:solidFill>
                  <a:srgbClr val="000000"/>
                </a:solidFill>
              </a:rPr>
              <a:pPr/>
              <a:t>141</a:t>
            </a:fld>
            <a:endParaRPr lang="en-US">
              <a:solidFill>
                <a:srgbClr val="000000"/>
              </a:solidFill>
            </a:endParaRPr>
          </a:p>
        </p:txBody>
      </p:sp>
      <p:sp>
        <p:nvSpPr>
          <p:cNvPr id="309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9252"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Arial" charset="0"/>
                <a:cs typeface="Arial" charset="0"/>
              </a:rPr>
              <a:t>Linear vs. quadratic in mask size</a:t>
            </a:r>
          </a:p>
        </p:txBody>
      </p:sp>
    </p:spTree>
    <p:extLst>
      <p:ext uri="{BB962C8B-B14F-4D97-AF65-F5344CB8AC3E}">
        <p14:creationId xmlns:p14="http://schemas.microsoft.com/office/powerpoint/2010/main" val="1441450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7C661793-C6D3-A347-A483-443D5B8A9092}" type="slidenum">
              <a:rPr lang="en-US">
                <a:solidFill>
                  <a:srgbClr val="000000"/>
                </a:solidFill>
              </a:rPr>
              <a:pPr/>
              <a:t>142</a:t>
            </a:fld>
            <a:endParaRPr lang="en-US">
              <a:solidFill>
                <a:srgbClr val="000000"/>
              </a:solidFill>
            </a:endParaRPr>
          </a:p>
        </p:txBody>
      </p:sp>
      <p:sp>
        <p:nvSpPr>
          <p:cNvPr id="310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0276"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860898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56E4B229-0E02-CE40-8C03-FCA5456EC7AF}" type="slidenum">
              <a:rPr lang="en-US">
                <a:solidFill>
                  <a:srgbClr val="000000"/>
                </a:solidFill>
              </a:rPr>
              <a:pPr/>
              <a:t>143</a:t>
            </a:fld>
            <a:endParaRPr lang="en-US">
              <a:solidFill>
                <a:srgbClr val="000000"/>
              </a:solidFill>
            </a:endParaRPr>
          </a:p>
        </p:txBody>
      </p:sp>
      <p:sp>
        <p:nvSpPr>
          <p:cNvPr id="311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1300"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Arial" charset="0"/>
              <a:cs typeface="Arial" charset="0"/>
            </a:endParaRPr>
          </a:p>
        </p:txBody>
      </p:sp>
    </p:spTree>
    <p:extLst>
      <p:ext uri="{BB962C8B-B14F-4D97-AF65-F5344CB8AC3E}">
        <p14:creationId xmlns:p14="http://schemas.microsoft.com/office/powerpoint/2010/main" val="2995292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4034"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375372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7"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5058"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186756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1"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2"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14390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5"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7106"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23839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8130"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288355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3"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9154"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2124488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7" name="Rectangle 1"/>
          <p:cNvSpPr>
            <a:spLocks noGrp="1" noRot="1" noChangeAspect="1" noChangeArrowheads="1" noTextEdit="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0178" name="Rectangle 2"/>
          <p:cNvSpPr txBox="1">
            <a:spLocks noGrp="1" noChangeArrowheads="1"/>
          </p:cNvSpPr>
          <p:nvPr>
            <p:ph type="body" idx="1"/>
          </p:nvPr>
        </p:nvSpPr>
        <p:spPr bwMode="auto">
          <a:xfrm>
            <a:off x="1169988" y="5086350"/>
            <a:ext cx="5226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1426047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0DF80C-B0E5-4805-9E92-55B3A75C3AEA}" type="datetimeFigureOut">
              <a:rPr lang="en-US" smtClean="0"/>
              <a:t>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91105-50E5-4538-8936-7628CE5DDBE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128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DF80C-B0E5-4805-9E92-55B3A75C3AEA}" type="datetimeFigureOut">
              <a:rPr lang="en-US" smtClean="0"/>
              <a:t>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91105-50E5-4538-8936-7628CE5DDBE5}" type="slidenum">
              <a:rPr lang="en-US" smtClean="0"/>
              <a:t>‹#›</a:t>
            </a:fld>
            <a:endParaRPr lang="en-US"/>
          </a:p>
        </p:txBody>
      </p:sp>
    </p:spTree>
    <p:extLst>
      <p:ext uri="{BB962C8B-B14F-4D97-AF65-F5344CB8AC3E}">
        <p14:creationId xmlns:p14="http://schemas.microsoft.com/office/powerpoint/2010/main" val="352554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DF80C-B0E5-4805-9E92-55B3A75C3AEA}" type="datetimeFigureOut">
              <a:rPr lang="en-US" smtClean="0"/>
              <a:t>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91105-50E5-4538-8936-7628CE5DDBE5}" type="slidenum">
              <a:rPr lang="en-US" smtClean="0"/>
              <a:t>‹#›</a:t>
            </a:fld>
            <a:endParaRPr lang="en-US"/>
          </a:p>
        </p:txBody>
      </p:sp>
    </p:spTree>
    <p:extLst>
      <p:ext uri="{BB962C8B-B14F-4D97-AF65-F5344CB8AC3E}">
        <p14:creationId xmlns:p14="http://schemas.microsoft.com/office/powerpoint/2010/main" val="3403687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GB"/>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GB"/>
          </a:p>
        </p:txBody>
      </p:sp>
      <p:sp>
        <p:nvSpPr>
          <p:cNvPr id="5" name="Content Placeholder 4"/>
          <p:cNvSpPr>
            <a:spLocks noGrp="1"/>
          </p:cNvSpPr>
          <p:nvPr>
            <p:ph sz="quarter" idx="10"/>
          </p:nvPr>
        </p:nvSpPr>
        <p:spPr>
          <a:xfrm>
            <a:off x="609600" y="914400"/>
            <a:ext cx="1219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332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28084" y="930275"/>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2147888"/>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2147888"/>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281488"/>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914400" y="6324600"/>
            <a:ext cx="2540000" cy="457200"/>
          </a:xfrm>
        </p:spPr>
        <p:txBody>
          <a:bodyPr/>
          <a:lstStyle>
            <a:lvl1pPr>
              <a:defRPr/>
            </a:lvl1pPr>
          </a:lstStyle>
          <a:p>
            <a:endParaRPr lang="th-TH" altLang="en-US"/>
          </a:p>
        </p:txBody>
      </p:sp>
      <p:sp>
        <p:nvSpPr>
          <p:cNvPr id="7" name="Footer Placeholder 6"/>
          <p:cNvSpPr>
            <a:spLocks noGrp="1"/>
          </p:cNvSpPr>
          <p:nvPr>
            <p:ph type="ftr" sz="quarter" idx="11"/>
          </p:nvPr>
        </p:nvSpPr>
        <p:spPr>
          <a:xfrm>
            <a:off x="4165600" y="6324600"/>
            <a:ext cx="3860800" cy="457200"/>
          </a:xfrm>
        </p:spPr>
        <p:txBody>
          <a:bodyPr/>
          <a:lstStyle>
            <a:lvl1pPr>
              <a:defRPr/>
            </a:lvl1pPr>
          </a:lstStyle>
          <a:p>
            <a:endParaRPr lang="th-TH" altLang="en-US"/>
          </a:p>
        </p:txBody>
      </p:sp>
      <p:sp>
        <p:nvSpPr>
          <p:cNvPr id="8" name="Slide Number Placeholder 7"/>
          <p:cNvSpPr>
            <a:spLocks noGrp="1"/>
          </p:cNvSpPr>
          <p:nvPr>
            <p:ph type="sldNum" sz="quarter" idx="12"/>
          </p:nvPr>
        </p:nvSpPr>
        <p:spPr>
          <a:xfrm>
            <a:off x="8737600" y="6324600"/>
            <a:ext cx="2540000" cy="457200"/>
          </a:xfrm>
        </p:spPr>
        <p:txBody>
          <a:bodyPr/>
          <a:lstStyle>
            <a:lvl1pPr>
              <a:defRPr/>
            </a:lvl1pPr>
          </a:lstStyle>
          <a:p>
            <a:fld id="{FE2FF88C-5972-41AB-A451-B222457DD866}" type="slidenum">
              <a:rPr lang="en-US" altLang="en-US"/>
              <a:pPr/>
              <a:t>‹#›</a:t>
            </a:fld>
            <a:endParaRPr lang="th-TH" altLang="en-US"/>
          </a:p>
        </p:txBody>
      </p:sp>
    </p:spTree>
    <p:extLst>
      <p:ext uri="{BB962C8B-B14F-4D97-AF65-F5344CB8AC3E}">
        <p14:creationId xmlns:p14="http://schemas.microsoft.com/office/powerpoint/2010/main" val="30460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DF80C-B0E5-4805-9E92-55B3A75C3AEA}" type="datetimeFigureOut">
              <a:rPr lang="en-US" smtClean="0"/>
              <a:t>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91105-50E5-4538-8936-7628CE5DDBE5}" type="slidenum">
              <a:rPr lang="en-US" smtClean="0"/>
              <a:t>‹#›</a:t>
            </a:fld>
            <a:endParaRPr lang="en-US"/>
          </a:p>
        </p:txBody>
      </p:sp>
    </p:spTree>
    <p:extLst>
      <p:ext uri="{BB962C8B-B14F-4D97-AF65-F5344CB8AC3E}">
        <p14:creationId xmlns:p14="http://schemas.microsoft.com/office/powerpoint/2010/main" val="1064817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0DF80C-B0E5-4805-9E92-55B3A75C3AEA}" type="datetimeFigureOut">
              <a:rPr lang="en-US" smtClean="0"/>
              <a:t>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91105-50E5-4538-8936-7628CE5DDBE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267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0DF80C-B0E5-4805-9E92-55B3A75C3AEA}" type="datetimeFigureOut">
              <a:rPr lang="en-US" smtClean="0"/>
              <a:t>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91105-50E5-4538-8936-7628CE5DDBE5}" type="slidenum">
              <a:rPr lang="en-US" smtClean="0"/>
              <a:t>‹#›</a:t>
            </a:fld>
            <a:endParaRPr lang="en-US"/>
          </a:p>
        </p:txBody>
      </p:sp>
    </p:spTree>
    <p:extLst>
      <p:ext uri="{BB962C8B-B14F-4D97-AF65-F5344CB8AC3E}">
        <p14:creationId xmlns:p14="http://schemas.microsoft.com/office/powerpoint/2010/main" val="2970177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0DF80C-B0E5-4805-9E92-55B3A75C3AEA}" type="datetimeFigureOut">
              <a:rPr lang="en-US" smtClean="0"/>
              <a:t>01/20/19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891105-50E5-4538-8936-7628CE5DDBE5}" type="slidenum">
              <a:rPr lang="en-US" smtClean="0"/>
              <a:t>‹#›</a:t>
            </a:fld>
            <a:endParaRPr lang="en-US"/>
          </a:p>
        </p:txBody>
      </p:sp>
    </p:spTree>
    <p:extLst>
      <p:ext uri="{BB962C8B-B14F-4D97-AF65-F5344CB8AC3E}">
        <p14:creationId xmlns:p14="http://schemas.microsoft.com/office/powerpoint/2010/main" val="63382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0DF80C-B0E5-4805-9E92-55B3A75C3AEA}" type="datetimeFigureOut">
              <a:rPr lang="en-US" smtClean="0"/>
              <a:t>01/20/19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891105-50E5-4538-8936-7628CE5DDBE5}" type="slidenum">
              <a:rPr lang="en-US" smtClean="0"/>
              <a:t>‹#›</a:t>
            </a:fld>
            <a:endParaRPr lang="en-US"/>
          </a:p>
        </p:txBody>
      </p:sp>
    </p:spTree>
    <p:extLst>
      <p:ext uri="{BB962C8B-B14F-4D97-AF65-F5344CB8AC3E}">
        <p14:creationId xmlns:p14="http://schemas.microsoft.com/office/powerpoint/2010/main" val="2009856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90DF80C-B0E5-4805-9E92-55B3A75C3AEA}" type="datetimeFigureOut">
              <a:rPr lang="en-US" smtClean="0"/>
              <a:t>01/20/19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4891105-50E5-4538-8936-7628CE5DDBE5}" type="slidenum">
              <a:rPr lang="en-US" smtClean="0"/>
              <a:t>‹#›</a:t>
            </a:fld>
            <a:endParaRPr lang="en-US"/>
          </a:p>
        </p:txBody>
      </p:sp>
    </p:spTree>
    <p:extLst>
      <p:ext uri="{BB962C8B-B14F-4D97-AF65-F5344CB8AC3E}">
        <p14:creationId xmlns:p14="http://schemas.microsoft.com/office/powerpoint/2010/main" val="2523904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0DF80C-B0E5-4805-9E92-55B3A75C3AEA}" type="datetimeFigureOut">
              <a:rPr lang="en-US" smtClean="0"/>
              <a:t>01/20/19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4891105-50E5-4538-8936-7628CE5DDBE5}" type="slidenum">
              <a:rPr lang="en-US" smtClean="0"/>
              <a:t>‹#›</a:t>
            </a:fld>
            <a:endParaRPr lang="en-US"/>
          </a:p>
        </p:txBody>
      </p:sp>
    </p:spTree>
    <p:extLst>
      <p:ext uri="{BB962C8B-B14F-4D97-AF65-F5344CB8AC3E}">
        <p14:creationId xmlns:p14="http://schemas.microsoft.com/office/powerpoint/2010/main" val="25343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0DF80C-B0E5-4805-9E92-55B3A75C3AEA}" type="datetimeFigureOut">
              <a:rPr lang="en-US" smtClean="0"/>
              <a:t>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91105-50E5-4538-8936-7628CE5DDBE5}" type="slidenum">
              <a:rPr lang="en-US" smtClean="0"/>
              <a:t>‹#›</a:t>
            </a:fld>
            <a:endParaRPr lang="en-US"/>
          </a:p>
        </p:txBody>
      </p:sp>
    </p:spTree>
    <p:extLst>
      <p:ext uri="{BB962C8B-B14F-4D97-AF65-F5344CB8AC3E}">
        <p14:creationId xmlns:p14="http://schemas.microsoft.com/office/powerpoint/2010/main" val="2975750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90DF80C-B0E5-4805-9E92-55B3A75C3AEA}" type="datetimeFigureOut">
              <a:rPr lang="en-US" smtClean="0"/>
              <a:t>01/20/19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4891105-50E5-4538-8936-7628CE5DDBE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2723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130.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32.wmf"/><Relationship Id="rId5" Type="http://schemas.openxmlformats.org/officeDocument/2006/relationships/oleObject" Target="../embeddings/oleObject50.bin"/><Relationship Id="rId4" Type="http://schemas.openxmlformats.org/officeDocument/2006/relationships/image" Target="../media/image131.wmf"/></Relationships>
</file>

<file path=ppt/slides/_rels/slide10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13.xml"/><Relationship Id="rId1" Type="http://schemas.openxmlformats.org/officeDocument/2006/relationships/vmlDrawing" Target="../drawings/vmlDrawing22.vml"/><Relationship Id="rId4" Type="http://schemas.openxmlformats.org/officeDocument/2006/relationships/image" Target="../media/image136.wmf"/></Relationships>
</file>

<file path=ppt/slides/_rels/slide1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image" Target="../media/image138.wmf"/><Relationship Id="rId5" Type="http://schemas.openxmlformats.org/officeDocument/2006/relationships/oleObject" Target="../embeddings/oleObject53.bin"/><Relationship Id="rId4" Type="http://schemas.openxmlformats.org/officeDocument/2006/relationships/image" Target="../media/image137.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3.xml"/><Relationship Id="rId1" Type="http://schemas.openxmlformats.org/officeDocument/2006/relationships/vmlDrawing" Target="../drawings/vmlDrawing24.vml"/><Relationship Id="rId6" Type="http://schemas.openxmlformats.org/officeDocument/2006/relationships/image" Target="../media/image140.wmf"/><Relationship Id="rId5" Type="http://schemas.openxmlformats.org/officeDocument/2006/relationships/oleObject" Target="../embeddings/oleObject55.bin"/><Relationship Id="rId4" Type="http://schemas.openxmlformats.org/officeDocument/2006/relationships/image" Target="../media/image139.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142.wmf"/><Relationship Id="rId5" Type="http://schemas.openxmlformats.org/officeDocument/2006/relationships/oleObject" Target="../embeddings/oleObject57.bin"/><Relationship Id="rId4" Type="http://schemas.openxmlformats.org/officeDocument/2006/relationships/image" Target="../media/image141.wmf"/></Relationships>
</file>

<file path=ppt/slides/_rels/slide115.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46.wmf"/><Relationship Id="rId5" Type="http://schemas.openxmlformats.org/officeDocument/2006/relationships/oleObject" Target="../embeddings/oleObject59.bin"/><Relationship Id="rId4" Type="http://schemas.openxmlformats.org/officeDocument/2006/relationships/image" Target="../media/image145.w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48.wmf"/><Relationship Id="rId5" Type="http://schemas.openxmlformats.org/officeDocument/2006/relationships/oleObject" Target="../embeddings/oleObject62.bin"/><Relationship Id="rId4" Type="http://schemas.openxmlformats.org/officeDocument/2006/relationships/image" Target="../media/image146.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50.wmf"/><Relationship Id="rId5" Type="http://schemas.openxmlformats.org/officeDocument/2006/relationships/oleObject" Target="../embeddings/oleObject64.bin"/><Relationship Id="rId4" Type="http://schemas.openxmlformats.org/officeDocument/2006/relationships/image" Target="../media/image149.wmf"/></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29.vml"/><Relationship Id="rId4" Type="http://schemas.openxmlformats.org/officeDocument/2006/relationships/image" Target="../media/image156.wmf"/></Relationships>
</file>

<file path=ppt/slides/_rels/slide12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60.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61.jpe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oleObject" Target="../embeddings/oleObject66.bin"/><Relationship Id="rId7" Type="http://schemas.openxmlformats.org/officeDocument/2006/relationships/image" Target="../media/image165.png"/><Relationship Id="rId2" Type="http://schemas.openxmlformats.org/officeDocument/2006/relationships/slideLayout" Target="../slideLayouts/slideLayout1.xml"/><Relationship Id="rId1" Type="http://schemas.openxmlformats.org/officeDocument/2006/relationships/vmlDrawing" Target="../drawings/vmlDrawing30.vml"/><Relationship Id="rId6" Type="http://schemas.openxmlformats.org/officeDocument/2006/relationships/image" Target="../media/image164.wmf"/><Relationship Id="rId5" Type="http://schemas.openxmlformats.org/officeDocument/2006/relationships/oleObject" Target="../embeddings/oleObject67.bin"/><Relationship Id="rId4" Type="http://schemas.openxmlformats.org/officeDocument/2006/relationships/image" Target="../media/image163.wmf"/><Relationship Id="rId9" Type="http://schemas.openxmlformats.org/officeDocument/2006/relationships/image" Target="../media/image16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3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jpeg"/></Relationships>
</file>

<file path=ppt/slides/_rels/slide13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hyperlink" Target="https://en.wikipedia.org/wiki/Weierstrass_transform" TargetMode="Externa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173.wmf"/><Relationship Id="rId4" Type="http://schemas.openxmlformats.org/officeDocument/2006/relationships/oleObject" Target="../embeddings/oleObject68.bin"/></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jpeg"/></Relationships>
</file>

<file path=ppt/slides/_rels/slide137.x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81.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182.png"/><Relationship Id="rId4" Type="http://schemas.openxmlformats.org/officeDocument/2006/relationships/oleObject" Target="../embeddings/oleObject69.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6.jpeg"/><Relationship Id="rId4" Type="http://schemas.openxmlformats.org/officeDocument/2006/relationships/image" Target="../media/image18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9.png"/><Relationship Id="rId5" Type="http://schemas.openxmlformats.org/officeDocument/2006/relationships/oleObject" Target="../embeddings/oleObject3.bin"/><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54.wmf"/><Relationship Id="rId3" Type="http://schemas.openxmlformats.org/officeDocument/2006/relationships/image" Target="../media/image55.png"/><Relationship Id="rId7" Type="http://schemas.openxmlformats.org/officeDocument/2006/relationships/image" Target="../media/image51.wmf"/><Relationship Id="rId12"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52.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8.png"/><Relationship Id="rId5" Type="http://schemas.openxmlformats.org/officeDocument/2006/relationships/oleObject" Target="../embeddings/oleObject11.bin"/><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60.png"/><Relationship Id="rId5" Type="http://schemas.openxmlformats.org/officeDocument/2006/relationships/oleObject" Target="../embeddings/oleObject13.bin"/><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62.png"/><Relationship Id="rId5" Type="http://schemas.openxmlformats.org/officeDocument/2006/relationships/oleObject" Target="../embeddings/oleObject15.bin"/><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64.png"/><Relationship Id="rId5" Type="http://schemas.openxmlformats.org/officeDocument/2006/relationships/oleObject" Target="../embeddings/oleObject17.bin"/><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6.png"/><Relationship Id="rId5" Type="http://schemas.openxmlformats.org/officeDocument/2006/relationships/oleObject" Target="../embeddings/oleObject19.bin"/><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7.xml"/><Relationship Id="rId4" Type="http://schemas.openxmlformats.org/officeDocument/2006/relationships/image" Target="../media/image69.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70.wmf"/><Relationship Id="rId4"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72.w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27.bin"/><Relationship Id="rId18" Type="http://schemas.openxmlformats.org/officeDocument/2006/relationships/image" Target="../media/image80.wmf"/><Relationship Id="rId26" Type="http://schemas.openxmlformats.org/officeDocument/2006/relationships/image" Target="../media/image84.wmf"/><Relationship Id="rId3" Type="http://schemas.openxmlformats.org/officeDocument/2006/relationships/image" Target="../media/image55.png"/><Relationship Id="rId21" Type="http://schemas.openxmlformats.org/officeDocument/2006/relationships/oleObject" Target="../embeddings/oleObject31.bin"/><Relationship Id="rId7" Type="http://schemas.openxmlformats.org/officeDocument/2006/relationships/oleObject" Target="../embeddings/oleObject24.bin"/><Relationship Id="rId12" Type="http://schemas.openxmlformats.org/officeDocument/2006/relationships/image" Target="../media/image77.wmf"/><Relationship Id="rId17" Type="http://schemas.openxmlformats.org/officeDocument/2006/relationships/oleObject" Target="../embeddings/oleObject29.bin"/><Relationship Id="rId25" Type="http://schemas.openxmlformats.org/officeDocument/2006/relationships/oleObject" Target="../embeddings/oleObject33.bin"/><Relationship Id="rId2" Type="http://schemas.openxmlformats.org/officeDocument/2006/relationships/slideLayout" Target="../slideLayouts/slideLayout7.xml"/><Relationship Id="rId16" Type="http://schemas.openxmlformats.org/officeDocument/2006/relationships/image" Target="../media/image79.wmf"/><Relationship Id="rId20" Type="http://schemas.openxmlformats.org/officeDocument/2006/relationships/image" Target="../media/image81.wmf"/><Relationship Id="rId1" Type="http://schemas.openxmlformats.org/officeDocument/2006/relationships/vmlDrawing" Target="../drawings/vmlDrawing12.vml"/><Relationship Id="rId6" Type="http://schemas.openxmlformats.org/officeDocument/2006/relationships/image" Target="../media/image74.wmf"/><Relationship Id="rId11" Type="http://schemas.openxmlformats.org/officeDocument/2006/relationships/oleObject" Target="../embeddings/oleObject26.bin"/><Relationship Id="rId24" Type="http://schemas.openxmlformats.org/officeDocument/2006/relationships/image" Target="../media/image83.wmf"/><Relationship Id="rId5" Type="http://schemas.openxmlformats.org/officeDocument/2006/relationships/oleObject" Target="../embeddings/oleObject23.bin"/><Relationship Id="rId15" Type="http://schemas.openxmlformats.org/officeDocument/2006/relationships/oleObject" Target="../embeddings/oleObject28.bin"/><Relationship Id="rId23" Type="http://schemas.openxmlformats.org/officeDocument/2006/relationships/oleObject" Target="../embeddings/oleObject32.bin"/><Relationship Id="rId10" Type="http://schemas.openxmlformats.org/officeDocument/2006/relationships/image" Target="../media/image76.wmf"/><Relationship Id="rId19" Type="http://schemas.openxmlformats.org/officeDocument/2006/relationships/oleObject" Target="../embeddings/oleObject30.bin"/><Relationship Id="rId4" Type="http://schemas.openxmlformats.org/officeDocument/2006/relationships/image" Target="../media/image73.png"/><Relationship Id="rId9" Type="http://schemas.openxmlformats.org/officeDocument/2006/relationships/oleObject" Target="../embeddings/oleObject25.bin"/><Relationship Id="rId14" Type="http://schemas.openxmlformats.org/officeDocument/2006/relationships/image" Target="../media/image78.wmf"/><Relationship Id="rId22" Type="http://schemas.openxmlformats.org/officeDocument/2006/relationships/image" Target="../media/image82.wm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87.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image" Target="../media/image88.wmf"/><Relationship Id="rId4" Type="http://schemas.openxmlformats.org/officeDocument/2006/relationships/image" Target="../media/image74.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89.wmf"/></Relationships>
</file>

<file path=ppt/slides/_rels/slide73.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w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1.xml"/><Relationship Id="rId1" Type="http://schemas.openxmlformats.org/officeDocument/2006/relationships/vmlDrawing" Target="../drawings/vmlDrawing15.vml"/><Relationship Id="rId5" Type="http://schemas.openxmlformats.org/officeDocument/2006/relationships/image" Target="../media/image99.wmf"/><Relationship Id="rId4" Type="http://schemas.openxmlformats.org/officeDocument/2006/relationships/oleObject" Target="../embeddings/oleObject37.bin"/></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14.wmf"/></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17.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40.bin"/><Relationship Id="rId5" Type="http://schemas.openxmlformats.org/officeDocument/2006/relationships/image" Target="../media/image116.png"/><Relationship Id="rId4" Type="http://schemas.openxmlformats.org/officeDocument/2006/relationships/oleObject" Target="../embeddings/oleObject39.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18.png"/><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42.bin"/><Relationship Id="rId5" Type="http://schemas.openxmlformats.org/officeDocument/2006/relationships/image" Target="../media/image116.png"/><Relationship Id="rId4" Type="http://schemas.openxmlformats.org/officeDocument/2006/relationships/oleObject" Target="../embeddings/oleObject41.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123.wmf"/><Relationship Id="rId3" Type="http://schemas.openxmlformats.org/officeDocument/2006/relationships/notesSlide" Target="../notesSlides/notesSlide16.xml"/><Relationship Id="rId7" Type="http://schemas.openxmlformats.org/officeDocument/2006/relationships/image" Target="../media/image120.png"/><Relationship Id="rId12"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44.bin"/><Relationship Id="rId11" Type="http://schemas.openxmlformats.org/officeDocument/2006/relationships/image" Target="../media/image122.wmf"/><Relationship Id="rId5" Type="http://schemas.openxmlformats.org/officeDocument/2006/relationships/image" Target="../media/image119.png"/><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121.png"/></Relationships>
</file>

<file path=ppt/slides/_rels/slide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FF0000"/>
                </a:solidFill>
              </a:rPr>
              <a:t>Point Processing</a:t>
            </a:r>
            <a:endParaRPr lang="en-US" dirty="0">
              <a:solidFill>
                <a:srgbClr val="FF0000"/>
              </a:solidFill>
            </a:endParaRPr>
          </a:p>
        </p:txBody>
      </p:sp>
      <p:sp>
        <p:nvSpPr>
          <p:cNvPr id="3" name="Subtitle 2"/>
          <p:cNvSpPr>
            <a:spLocks noGrp="1"/>
          </p:cNvSpPr>
          <p:nvPr>
            <p:ph type="subTitle" idx="1"/>
          </p:nvPr>
        </p:nvSpPr>
        <p:spPr/>
        <p:txBody>
          <a:bodyPr/>
          <a:lstStyle/>
          <a:p>
            <a:r>
              <a:rPr lang="en-US" dirty="0"/>
              <a:t>								    </a:t>
            </a:r>
            <a:r>
              <a:rPr lang="en-US" dirty="0" err="1"/>
              <a:t>S.k</a:t>
            </a:r>
            <a:r>
              <a:rPr lang="en-US" dirty="0"/>
              <a:t>. </a:t>
            </a:r>
            <a:r>
              <a:rPr lang="en-US" dirty="0" err="1"/>
              <a:t>vipparthi</a:t>
            </a:r>
            <a:endParaRPr lang="en-US" dirty="0"/>
          </a:p>
        </p:txBody>
      </p:sp>
    </p:spTree>
    <p:extLst>
      <p:ext uri="{BB962C8B-B14F-4D97-AF65-F5344CB8AC3E}">
        <p14:creationId xmlns:p14="http://schemas.microsoft.com/office/powerpoint/2010/main" val="991759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057400" y="2247901"/>
            <a:ext cx="8382000" cy="2112537"/>
          </a:xfrm>
          <a:prstGeom prst="rect">
            <a:avLst/>
          </a:prstGeom>
          <a:noFill/>
          <a:ln w="9525">
            <a:noFill/>
            <a:miter lim="800000"/>
            <a:headEnd/>
            <a:tailEnd/>
          </a:ln>
          <a:effectLst/>
        </p:spPr>
      </p:pic>
    </p:spTree>
    <p:extLst>
      <p:ext uri="{BB962C8B-B14F-4D97-AF65-F5344CB8AC3E}">
        <p14:creationId xmlns:p14="http://schemas.microsoft.com/office/powerpoint/2010/main" val="16012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1934570" y="828674"/>
            <a:ext cx="8428631" cy="4924869"/>
          </a:xfrm>
          <a:prstGeom prst="rect">
            <a:avLst/>
          </a:prstGeom>
          <a:noFill/>
          <a:ln w="9525">
            <a:noFill/>
            <a:miter lim="800000"/>
            <a:headEnd/>
            <a:tailEnd/>
          </a:ln>
          <a:effectLst/>
        </p:spPr>
      </p:pic>
      <p:sp>
        <p:nvSpPr>
          <p:cNvPr id="3" name="Rectangle 2"/>
          <p:cNvSpPr/>
          <p:nvPr/>
        </p:nvSpPr>
        <p:spPr>
          <a:xfrm>
            <a:off x="4038600" y="6031468"/>
            <a:ext cx="3956724" cy="369332"/>
          </a:xfrm>
          <a:prstGeom prst="rect">
            <a:avLst/>
          </a:prstGeom>
        </p:spPr>
        <p:txBody>
          <a:bodyPr wrap="none">
            <a:spAutoFit/>
          </a:bodyPr>
          <a:lstStyle/>
          <a:p>
            <a:r>
              <a:rPr lang="en-US" b="1" dirty="0"/>
              <a:t>Fig. </a:t>
            </a:r>
            <a:r>
              <a:rPr lang="en-US" b="1" dirty="0" err="1"/>
              <a:t>Sobel</a:t>
            </a:r>
            <a:r>
              <a:rPr lang="en-US" b="1" dirty="0"/>
              <a:t> kernels applied to an image.</a:t>
            </a:r>
            <a:endParaRPr lang="en-US" dirty="0"/>
          </a:p>
        </p:txBody>
      </p:sp>
    </p:spTree>
    <p:extLst>
      <p:ext uri="{BB962C8B-B14F-4D97-AF65-F5344CB8AC3E}">
        <p14:creationId xmlns:p14="http://schemas.microsoft.com/office/powerpoint/2010/main" val="399405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wipe(down)">
                                      <p:cBhvr>
                                        <p:cTn id="7" dur="500"/>
                                        <p:tgtEl>
                                          <p:spTgt spid="399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313597"/>
          </a:xfrm>
        </p:spPr>
        <p:txBody>
          <a:bodyPr>
            <a:normAutofit fontScale="90000"/>
          </a:bodyPr>
          <a:lstStyle/>
          <a:p>
            <a:r>
              <a:rPr lang="en-US" altLang="en-US" b="1" i="1" dirty="0">
                <a:solidFill>
                  <a:srgbClr val="CC3300"/>
                </a:solidFill>
              </a:rPr>
              <a:t>Image Sharpening</a:t>
            </a:r>
            <a:br>
              <a:rPr lang="en-US" altLang="en-US" b="1" i="1" dirty="0">
                <a:solidFill>
                  <a:schemeClr val="tx2"/>
                </a:solidFill>
              </a:rPr>
            </a:br>
            <a:endParaRPr lang="en-US" dirty="0"/>
          </a:p>
        </p:txBody>
      </p:sp>
      <p:sp>
        <p:nvSpPr>
          <p:cNvPr id="3" name="Content Placeholder 2"/>
          <p:cNvSpPr>
            <a:spLocks noGrp="1"/>
          </p:cNvSpPr>
          <p:nvPr>
            <p:ph idx="1"/>
          </p:nvPr>
        </p:nvSpPr>
        <p:spPr/>
        <p:txBody>
          <a:bodyPr/>
          <a:lstStyle/>
          <a:p>
            <a:pPr algn="just">
              <a:buFont typeface="Arial" panose="020B0604020202020204" pitchFamily="34" charset="0"/>
              <a:buChar char="•"/>
            </a:pPr>
            <a:r>
              <a:rPr lang="en-US" b="1" dirty="0"/>
              <a:t>Highlight transition in intensity</a:t>
            </a:r>
          </a:p>
          <a:p>
            <a:pPr algn="just">
              <a:buFont typeface="Arial" panose="020B0604020202020204" pitchFamily="34" charset="0"/>
              <a:buChar char="•"/>
            </a:pPr>
            <a:r>
              <a:rPr lang="en-US" altLang="en-US" b="1" dirty="0">
                <a:cs typeface="Tahoma" panose="020B0604030504040204" pitchFamily="34" charset="0"/>
              </a:rPr>
              <a:t>The principal objective of sharpening is to highlight fine detail in an image or to enhance detail that has been blurred.</a:t>
            </a:r>
          </a:p>
          <a:p>
            <a:pPr algn="just">
              <a:buFont typeface="Arial" panose="020B0604020202020204" pitchFamily="34" charset="0"/>
              <a:buChar char="•"/>
            </a:pPr>
            <a:endParaRPr lang="en-US" altLang="en-US" b="1" dirty="0">
              <a:cs typeface="Tahoma" panose="020B0604030504040204" pitchFamily="34" charset="0"/>
            </a:endParaRPr>
          </a:p>
          <a:p>
            <a:pPr lvl="1" algn="just">
              <a:buFont typeface="Arial" panose="020B0604020202020204" pitchFamily="34" charset="0"/>
              <a:buChar char="•"/>
            </a:pPr>
            <a:r>
              <a:rPr lang="en-US" sz="2400" dirty="0"/>
              <a:t>Electronic printing</a:t>
            </a:r>
          </a:p>
          <a:p>
            <a:pPr lvl="1" algn="just">
              <a:buFont typeface="Arial" panose="020B0604020202020204" pitchFamily="34" charset="0"/>
              <a:buChar char="•"/>
            </a:pPr>
            <a:r>
              <a:rPr lang="en-US" sz="2400" dirty="0"/>
              <a:t>Medical Imaging</a:t>
            </a:r>
          </a:p>
          <a:p>
            <a:pPr lvl="1" algn="just">
              <a:buFont typeface="Arial" panose="020B0604020202020204" pitchFamily="34" charset="0"/>
              <a:buChar char="•"/>
            </a:pPr>
            <a:r>
              <a:rPr lang="en-US" sz="2400" dirty="0"/>
              <a:t>Industrial Inspection</a:t>
            </a:r>
          </a:p>
          <a:p>
            <a:pPr lvl="1" algn="just">
              <a:buFont typeface="Arial" panose="020B0604020202020204" pitchFamily="34" charset="0"/>
              <a:buChar char="•"/>
            </a:pPr>
            <a:r>
              <a:rPr lang="en-US" sz="2400" dirty="0"/>
              <a:t>Autonomous guidance in military systems</a:t>
            </a:r>
          </a:p>
          <a:p>
            <a:pPr marL="91440" lvl="1" indent="-91440" algn="just">
              <a:spcBef>
                <a:spcPts val="1200"/>
              </a:spcBef>
              <a:spcAft>
                <a:spcPts val="200"/>
              </a:spcAft>
              <a:buSzPct val="100000"/>
              <a:buFont typeface="Arial" panose="020B0604020202020204" pitchFamily="34" charset="0"/>
              <a:buChar char="•"/>
            </a:pPr>
            <a:endParaRPr lang="en-US" sz="2000" dirty="0"/>
          </a:p>
          <a:p>
            <a:pPr lvl="1" algn="just">
              <a:buFont typeface="Arial" panose="020B0604020202020204" pitchFamily="34" charset="0"/>
              <a:buChar char="•"/>
            </a:pPr>
            <a:endParaRPr lang="en-US" dirty="0"/>
          </a:p>
        </p:txBody>
      </p:sp>
    </p:spTree>
    <p:extLst>
      <p:ext uri="{BB962C8B-B14F-4D97-AF65-F5344CB8AC3E}">
        <p14:creationId xmlns:p14="http://schemas.microsoft.com/office/powerpoint/2010/main" val="19230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4"/>
          <p:cNvSpPr>
            <a:spLocks noChangeArrowheads="1"/>
          </p:cNvSpPr>
          <p:nvPr/>
        </p:nvSpPr>
        <p:spPr bwMode="auto">
          <a:xfrm>
            <a:off x="4649788" y="1928798"/>
            <a:ext cx="1892300" cy="2387600"/>
          </a:xfrm>
          <a:prstGeom prst="rect">
            <a:avLst/>
          </a:prstGeom>
          <a:solidFill>
            <a:srgbClr val="FFFFCC"/>
          </a:solidFill>
          <a:ln w="9525">
            <a:solidFill>
              <a:schemeClr val="tx1"/>
            </a:solidFill>
            <a:miter lim="800000"/>
            <a:headEnd/>
            <a:tailEnd/>
          </a:ln>
        </p:spPr>
        <p:txBody>
          <a:bodyPr wrap="none" anchor="ct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endParaRPr lang="en-US" altLang="en-US"/>
          </a:p>
        </p:txBody>
      </p:sp>
      <p:sp>
        <p:nvSpPr>
          <p:cNvPr id="8198" name="Text Box 5"/>
          <p:cNvSpPr txBox="1">
            <a:spLocks noChangeArrowheads="1"/>
          </p:cNvSpPr>
          <p:nvPr/>
        </p:nvSpPr>
        <p:spPr bwMode="auto">
          <a:xfrm>
            <a:off x="2854325" y="487519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endParaRPr lang="en-US" altLang="en-US" sz="2400">
              <a:latin typeface="Times New Roman" panose="02020603050405020304" pitchFamily="18" charset="0"/>
            </a:endParaRPr>
          </a:p>
        </p:txBody>
      </p:sp>
      <p:graphicFrame>
        <p:nvGraphicFramePr>
          <p:cNvPr id="8194" name="Object 6"/>
          <p:cNvGraphicFramePr>
            <a:graphicFrameLocks noChangeAspect="1"/>
          </p:cNvGraphicFramePr>
          <p:nvPr>
            <p:extLst>
              <p:ext uri="{D42A27DB-BD31-4B8C-83A1-F6EECF244321}">
                <p14:modId xmlns:p14="http://schemas.microsoft.com/office/powerpoint/2010/main" val="1637365494"/>
              </p:ext>
            </p:extLst>
          </p:nvPr>
        </p:nvGraphicFramePr>
        <p:xfrm>
          <a:off x="5170489" y="2054211"/>
          <a:ext cx="1177925" cy="2176463"/>
        </p:xfrm>
        <a:graphic>
          <a:graphicData uri="http://schemas.openxmlformats.org/presentationml/2006/ole">
            <mc:AlternateContent xmlns:mc="http://schemas.openxmlformats.org/markup-compatibility/2006">
              <mc:Choice xmlns:v="urn:schemas-microsoft-com:vml" Requires="v">
                <p:oleObj spid="_x0000_s25644" name="Equation" r:id="rId3" imgW="457200" imgH="863280" progId="Equation.3">
                  <p:embed/>
                </p:oleObj>
              </mc:Choice>
              <mc:Fallback>
                <p:oleObj name="Equation" r:id="rId3" imgW="457200" imgH="863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489" y="2054211"/>
                        <a:ext cx="1177925" cy="2176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9" name="Line 7"/>
          <p:cNvSpPr>
            <a:spLocks noChangeShapeType="1"/>
          </p:cNvSpPr>
          <p:nvPr/>
        </p:nvSpPr>
        <p:spPr bwMode="auto">
          <a:xfrm>
            <a:off x="3643314" y="3201973"/>
            <a:ext cx="1006475"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8200" name="Text Box 9"/>
          <p:cNvSpPr txBox="1">
            <a:spLocks noChangeArrowheads="1"/>
          </p:cNvSpPr>
          <p:nvPr/>
        </p:nvSpPr>
        <p:spPr bwMode="auto">
          <a:xfrm>
            <a:off x="2640013" y="2917810"/>
            <a:ext cx="944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400">
                <a:latin typeface="Times New Roman" panose="02020603050405020304" pitchFamily="18" charset="0"/>
              </a:rPr>
              <a:t>Image</a:t>
            </a:r>
          </a:p>
        </p:txBody>
      </p:sp>
      <p:sp>
        <p:nvSpPr>
          <p:cNvPr id="8201" name="Text Box 10"/>
          <p:cNvSpPr txBox="1">
            <a:spLocks noChangeArrowheads="1"/>
          </p:cNvSpPr>
          <p:nvPr/>
        </p:nvSpPr>
        <p:spPr bwMode="auto">
          <a:xfrm>
            <a:off x="7535864" y="2990835"/>
            <a:ext cx="1951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400">
                <a:latin typeface="Times New Roman" panose="02020603050405020304" pitchFamily="18" charset="0"/>
              </a:rPr>
              <a:t>Blurred Image</a:t>
            </a:r>
          </a:p>
        </p:txBody>
      </p:sp>
      <p:sp>
        <p:nvSpPr>
          <p:cNvPr id="8202" name="Text Box 11"/>
          <p:cNvSpPr txBox="1">
            <a:spLocks noChangeArrowheads="1"/>
          </p:cNvSpPr>
          <p:nvPr/>
        </p:nvSpPr>
        <p:spPr bwMode="auto">
          <a:xfrm>
            <a:off x="2100263" y="4594216"/>
            <a:ext cx="9601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000" b="1" dirty="0">
                <a:cs typeface="Tahoma" panose="020B0604030504040204" pitchFamily="34" charset="0"/>
              </a:rPr>
              <a:t>Sharpening can be accomplished by spatial differentiation</a:t>
            </a:r>
          </a:p>
          <a:p>
            <a:endParaRPr lang="en-US" altLang="en-US" sz="2000" b="1" dirty="0">
              <a:cs typeface="Tahoma" panose="020B0604030504040204" pitchFamily="34" charset="0"/>
            </a:endParaRPr>
          </a:p>
        </p:txBody>
      </p:sp>
      <p:sp>
        <p:nvSpPr>
          <p:cNvPr id="8203" name="Line 12"/>
          <p:cNvSpPr>
            <a:spLocks noChangeShapeType="1"/>
          </p:cNvSpPr>
          <p:nvPr/>
        </p:nvSpPr>
        <p:spPr bwMode="auto">
          <a:xfrm>
            <a:off x="6529389" y="3206735"/>
            <a:ext cx="1006475"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2371725" y="942963"/>
            <a:ext cx="8443913" cy="400110"/>
          </a:xfrm>
          <a:prstGeom prst="rect">
            <a:avLst/>
          </a:prstGeom>
          <a:noFill/>
        </p:spPr>
        <p:txBody>
          <a:bodyPr wrap="square" rtlCol="0">
            <a:spAutoFit/>
          </a:bodyPr>
          <a:lstStyle/>
          <a:p>
            <a:r>
              <a:rPr lang="en-US" sz="2000" b="1" dirty="0">
                <a:latin typeface="Tahoma" panose="020B0604030504040204" pitchFamily="34" charset="0"/>
                <a:cs typeface="Tahoma" panose="020B0604030504040204" pitchFamily="34" charset="0"/>
              </a:rPr>
              <a:t>Averaging is analogous to integration</a:t>
            </a:r>
          </a:p>
        </p:txBody>
      </p:sp>
    </p:spTree>
    <p:extLst>
      <p:ext uri="{BB962C8B-B14F-4D97-AF65-F5344CB8AC3E}">
        <p14:creationId xmlns:p14="http://schemas.microsoft.com/office/powerpoint/2010/main" val="12957241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885950"/>
            <a:ext cx="10058400" cy="3983144"/>
          </a:xfrm>
        </p:spPr>
        <p:txBody>
          <a:bodyPr>
            <a:normAutofit/>
          </a:bodyPr>
          <a:lstStyle/>
          <a:p>
            <a:pPr algn="just">
              <a:buFont typeface="Arial" panose="020B0604020202020204" pitchFamily="34" charset="0"/>
              <a:buChar char="•"/>
            </a:pPr>
            <a:r>
              <a:rPr lang="en-US" sz="2200" b="1" dirty="0"/>
              <a:t>The Response of the derivative operator is </a:t>
            </a:r>
            <a:r>
              <a:rPr lang="en-US" sz="2200" b="1" dirty="0">
                <a:solidFill>
                  <a:srgbClr val="0070C0"/>
                </a:solidFill>
              </a:rPr>
              <a:t>proportional</a:t>
            </a:r>
            <a:r>
              <a:rPr lang="en-US" sz="2200" b="1" dirty="0"/>
              <a:t> to the degree of intensity discontinuity of the image.</a:t>
            </a:r>
          </a:p>
          <a:p>
            <a:pPr algn="just">
              <a:buFont typeface="Arial" panose="020B0604020202020204" pitchFamily="34" charset="0"/>
              <a:buChar char="•"/>
            </a:pPr>
            <a:endParaRPr lang="en-US" sz="2200" b="1" dirty="0"/>
          </a:p>
          <a:p>
            <a:pPr algn="just">
              <a:buFont typeface="Arial" panose="020B0604020202020204" pitchFamily="34" charset="0"/>
              <a:buChar char="•"/>
            </a:pPr>
            <a:r>
              <a:rPr lang="en-US" sz="2200" b="1" dirty="0"/>
              <a:t>Image differentiation </a:t>
            </a:r>
            <a:r>
              <a:rPr lang="en-US" sz="2200" b="1" dirty="0">
                <a:solidFill>
                  <a:srgbClr val="0070C0"/>
                </a:solidFill>
              </a:rPr>
              <a:t>enhances EDGES</a:t>
            </a:r>
            <a:r>
              <a:rPr lang="en-US" sz="2200" b="1" dirty="0"/>
              <a:t> &amp; other discontinuities (like NOISE)</a:t>
            </a:r>
          </a:p>
          <a:p>
            <a:pPr algn="just">
              <a:buFont typeface="Arial" panose="020B0604020202020204" pitchFamily="34" charset="0"/>
              <a:buChar char="•"/>
            </a:pPr>
            <a:endParaRPr lang="en-US" sz="2200" b="1" dirty="0"/>
          </a:p>
          <a:p>
            <a:pPr algn="just">
              <a:buFont typeface="Arial" panose="020B0604020202020204" pitchFamily="34" charset="0"/>
              <a:buChar char="•"/>
            </a:pPr>
            <a:r>
              <a:rPr lang="en-US" sz="2200" b="1" dirty="0">
                <a:solidFill>
                  <a:srgbClr val="0070C0"/>
                </a:solidFill>
              </a:rPr>
              <a:t>Deemphasizes</a:t>
            </a:r>
            <a:r>
              <a:rPr lang="en-US" sz="2200" b="1" dirty="0"/>
              <a:t> area with slowly varying intensities</a:t>
            </a:r>
          </a:p>
        </p:txBody>
      </p:sp>
    </p:spTree>
    <p:extLst>
      <p:ext uri="{BB962C8B-B14F-4D97-AF65-F5344CB8AC3E}">
        <p14:creationId xmlns:p14="http://schemas.microsoft.com/office/powerpoint/2010/main" val="42210273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3"/>
          <p:cNvSpPr txBox="1">
            <a:spLocks noChangeArrowheads="1"/>
          </p:cNvSpPr>
          <p:nvPr/>
        </p:nvSpPr>
        <p:spPr bwMode="auto">
          <a:xfrm>
            <a:off x="2168525" y="1279521"/>
            <a:ext cx="95758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just"/>
            <a:r>
              <a:rPr lang="en-US" altLang="en-US" sz="2800" dirty="0">
                <a:cs typeface="Tahoma" panose="020B0604030504040204" pitchFamily="34" charset="0"/>
              </a:rPr>
              <a:t>Requirements for digital derivative</a:t>
            </a:r>
            <a:endParaRPr lang="en-US" altLang="en-US" sz="2000" dirty="0">
              <a:cs typeface="Tahoma" panose="020B0604030504040204" pitchFamily="34" charset="0"/>
            </a:endParaRPr>
          </a:p>
          <a:p>
            <a:pPr algn="just"/>
            <a:r>
              <a:rPr lang="en-US" altLang="en-US" sz="2000" dirty="0">
                <a:cs typeface="Tahoma" panose="020B0604030504040204" pitchFamily="34" charset="0"/>
              </a:rPr>
              <a:t>    </a:t>
            </a:r>
            <a:r>
              <a:rPr lang="en-US" altLang="en-US" sz="2400" dirty="0">
                <a:cs typeface="Tahoma" panose="020B0604030504040204" pitchFamily="34" charset="0"/>
              </a:rPr>
              <a:t>First derivative</a:t>
            </a:r>
            <a:endParaRPr lang="en-US" altLang="en-US" sz="2000" dirty="0">
              <a:cs typeface="Tahoma" panose="020B0604030504040204" pitchFamily="34" charset="0"/>
            </a:endParaRPr>
          </a:p>
          <a:p>
            <a:pPr algn="just"/>
            <a:r>
              <a:rPr lang="en-US" altLang="en-US" sz="2000" dirty="0">
                <a:cs typeface="Tahoma" panose="020B0604030504040204" pitchFamily="34" charset="0"/>
              </a:rPr>
              <a:t>      	1) Must be zero in flat segment / constant intensity </a:t>
            </a:r>
          </a:p>
          <a:p>
            <a:pPr algn="just"/>
            <a:r>
              <a:rPr lang="en-US" altLang="en-US" sz="2000" dirty="0">
                <a:cs typeface="Tahoma" panose="020B0604030504040204" pitchFamily="34" charset="0"/>
              </a:rPr>
              <a:t>      	2) Must be nonzero along ramps.</a:t>
            </a:r>
          </a:p>
          <a:p>
            <a:pPr algn="just"/>
            <a:r>
              <a:rPr lang="en-US" altLang="en-US" sz="2000" dirty="0">
                <a:cs typeface="Tahoma" panose="020B0604030504040204" pitchFamily="34" charset="0"/>
              </a:rPr>
              <a:t> 	      3) Must be nonzero at the onset of a gray-level step or ramp</a:t>
            </a:r>
          </a:p>
          <a:p>
            <a:pPr algn="just"/>
            <a:r>
              <a:rPr lang="en-US" altLang="en-US" sz="2000" dirty="0">
                <a:cs typeface="Tahoma" panose="020B0604030504040204" pitchFamily="34" charset="0"/>
              </a:rPr>
              <a:t>    </a:t>
            </a:r>
            <a:r>
              <a:rPr lang="en-US" altLang="en-US" sz="2400" dirty="0">
                <a:cs typeface="Tahoma" panose="020B0604030504040204" pitchFamily="34" charset="0"/>
              </a:rPr>
              <a:t>Second derivative</a:t>
            </a:r>
            <a:endParaRPr lang="en-US" altLang="en-US" sz="2000" dirty="0">
              <a:cs typeface="Tahoma" panose="020B0604030504040204" pitchFamily="34" charset="0"/>
            </a:endParaRPr>
          </a:p>
          <a:p>
            <a:pPr algn="just"/>
            <a:r>
              <a:rPr lang="en-US" altLang="en-US" sz="2000" dirty="0">
                <a:cs typeface="Tahoma" panose="020B0604030504040204" pitchFamily="34" charset="0"/>
              </a:rPr>
              <a:t>      	1) Must be zero in flat segment / constant intensity </a:t>
            </a:r>
          </a:p>
          <a:p>
            <a:pPr algn="just"/>
            <a:r>
              <a:rPr lang="en-US" altLang="en-US" sz="2000" dirty="0">
                <a:cs typeface="Tahoma" panose="020B0604030504040204" pitchFamily="34" charset="0"/>
              </a:rPr>
              <a:t>    	      2) Must be zero along ramps. </a:t>
            </a:r>
          </a:p>
          <a:p>
            <a:pPr algn="just"/>
            <a:r>
              <a:rPr lang="en-US" altLang="en-US" sz="2000" dirty="0">
                <a:cs typeface="Tahoma" panose="020B0604030504040204" pitchFamily="34" charset="0"/>
              </a:rPr>
              <a:t> 	      3) Must be nonzero at the onset and end of a gray-level step or ramp </a:t>
            </a:r>
          </a:p>
        </p:txBody>
      </p:sp>
    </p:spTree>
    <p:extLst>
      <p:ext uri="{BB962C8B-B14F-4D97-AF65-F5344CB8AC3E}">
        <p14:creationId xmlns:p14="http://schemas.microsoft.com/office/powerpoint/2010/main" val="27730486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idx="1"/>
          </p:nvPr>
        </p:nvSpPr>
        <p:spPr/>
        <p:txBody>
          <a:bodyPr/>
          <a:lstStyle/>
          <a:p>
            <a:pPr lvl="1" algn="just"/>
            <a:r>
              <a:rPr lang="en-US" altLang="zh-TW" sz="2000" b="1" dirty="0"/>
              <a:t>The first-order derivative</a:t>
            </a:r>
          </a:p>
          <a:p>
            <a:pPr lvl="1"/>
            <a:endParaRPr lang="en-US" altLang="zh-TW" dirty="0"/>
          </a:p>
          <a:p>
            <a:pPr lvl="1"/>
            <a:endParaRPr lang="en-US" altLang="zh-TW" dirty="0"/>
          </a:p>
          <a:p>
            <a:pPr lvl="1"/>
            <a:endParaRPr lang="en-US" altLang="zh-TW" dirty="0"/>
          </a:p>
          <a:p>
            <a:pPr lvl="1"/>
            <a:endParaRPr lang="en-US" altLang="zh-TW" dirty="0"/>
          </a:p>
          <a:p>
            <a:pPr lvl="1"/>
            <a:r>
              <a:rPr lang="en-US" altLang="zh-TW" sz="2000" b="1" dirty="0"/>
              <a:t>The second-order derivative</a:t>
            </a:r>
          </a:p>
        </p:txBody>
      </p:sp>
      <p:graphicFrame>
        <p:nvGraphicFramePr>
          <p:cNvPr id="64517" name="Object 5"/>
          <p:cNvGraphicFramePr>
            <a:graphicFrameLocks noChangeAspect="1"/>
          </p:cNvGraphicFramePr>
          <p:nvPr>
            <p:extLst>
              <p:ext uri="{D42A27DB-BD31-4B8C-83A1-F6EECF244321}">
                <p14:modId xmlns:p14="http://schemas.microsoft.com/office/powerpoint/2010/main" val="4176440085"/>
              </p:ext>
            </p:extLst>
          </p:nvPr>
        </p:nvGraphicFramePr>
        <p:xfrm>
          <a:off x="4511675" y="2385999"/>
          <a:ext cx="3257550" cy="1003300"/>
        </p:xfrm>
        <a:graphic>
          <a:graphicData uri="http://schemas.openxmlformats.org/presentationml/2006/ole">
            <mc:AlternateContent xmlns:mc="http://schemas.openxmlformats.org/markup-compatibility/2006">
              <mc:Choice xmlns:v="urn:schemas-microsoft-com:vml" Requires="v">
                <p:oleObj spid="_x0000_s27734" name="方程式" r:id="rId3" imgW="1282680" imgH="393480" progId="Equation.3">
                  <p:embed/>
                </p:oleObj>
              </mc:Choice>
              <mc:Fallback>
                <p:oleObj name="方程式" r:id="rId3" imgW="12826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675" y="2385999"/>
                        <a:ext cx="325755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8" name="Object 6"/>
          <p:cNvGraphicFramePr>
            <a:graphicFrameLocks noChangeAspect="1"/>
          </p:cNvGraphicFramePr>
          <p:nvPr/>
        </p:nvGraphicFramePr>
        <p:xfrm>
          <a:off x="3824288" y="4292600"/>
          <a:ext cx="5224462" cy="1068388"/>
        </p:xfrm>
        <a:graphic>
          <a:graphicData uri="http://schemas.openxmlformats.org/presentationml/2006/ole">
            <mc:AlternateContent xmlns:mc="http://schemas.openxmlformats.org/markup-compatibility/2006">
              <mc:Choice xmlns:v="urn:schemas-microsoft-com:vml" Requires="v">
                <p:oleObj spid="_x0000_s27735" name="方程式" r:id="rId5" imgW="2057400" imgH="419040" progId="Equation.3">
                  <p:embed/>
                </p:oleObj>
              </mc:Choice>
              <mc:Fallback>
                <p:oleObj name="方程式" r:id="rId5" imgW="20574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288" y="4292600"/>
                        <a:ext cx="5224462" cy="10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2205169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endParaRPr lang="zh-TW" altLang="en-US"/>
          </a:p>
        </p:txBody>
      </p:sp>
      <p:sp>
        <p:nvSpPr>
          <p:cNvPr id="84995" name="Rectangle 3"/>
          <p:cNvSpPr>
            <a:spLocks noGrp="1" noChangeArrowheads="1"/>
          </p:cNvSpPr>
          <p:nvPr>
            <p:ph idx="1"/>
          </p:nvPr>
        </p:nvSpPr>
        <p:spPr/>
        <p:txBody>
          <a:bodyPr/>
          <a:lstStyle/>
          <a:p>
            <a:endParaRPr lang="zh-TW" altLang="en-US"/>
          </a:p>
        </p:txBody>
      </p:sp>
      <p:pic>
        <p:nvPicPr>
          <p:cNvPr id="8499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9260" t="56688"/>
          <a:stretch/>
        </p:blipFill>
        <p:spPr bwMode="auto">
          <a:xfrm>
            <a:off x="1111365" y="1149337"/>
            <a:ext cx="10059184" cy="43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78582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endParaRPr lang="zh-TW" altLang="en-US"/>
          </a:p>
        </p:txBody>
      </p:sp>
      <p:sp>
        <p:nvSpPr>
          <p:cNvPr id="114691" name="Rectangle 3"/>
          <p:cNvSpPr>
            <a:spLocks noGrp="1" noChangeArrowheads="1"/>
          </p:cNvSpPr>
          <p:nvPr>
            <p:ph idx="1"/>
          </p:nvPr>
        </p:nvSpPr>
        <p:spPr/>
        <p:txBody>
          <a:bodyPr/>
          <a:lstStyle/>
          <a:p>
            <a:endParaRPr lang="zh-TW" altLang="en-US"/>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549275"/>
            <a:ext cx="6264275"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050" y="1268414"/>
            <a:ext cx="1809750" cy="454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69655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917271"/>
            <a:ext cx="10058400" cy="4023360"/>
          </a:xfrm>
        </p:spPr>
        <p:txBody>
          <a:bodyPr>
            <a:normAutofit/>
          </a:bodyPr>
          <a:lstStyle/>
          <a:p>
            <a:pPr algn="just">
              <a:buFont typeface="Arial" panose="020B0604020202020204" pitchFamily="34" charset="0"/>
              <a:buChar char="•"/>
            </a:pPr>
            <a:r>
              <a:rPr lang="en-US" sz="2200" dirty="0"/>
              <a:t>First derivative ------</a:t>
            </a:r>
            <a:r>
              <a:rPr lang="en-US" sz="2200" dirty="0">
                <a:sym typeface="Wingdings" panose="05000000000000000000" pitchFamily="2" charset="2"/>
              </a:rPr>
              <a:t> Thick Edge</a:t>
            </a:r>
          </a:p>
          <a:p>
            <a:pPr lvl="2" algn="just">
              <a:buFont typeface="Wingdings" panose="05000000000000000000" pitchFamily="2" charset="2"/>
              <a:buChar char="v"/>
            </a:pPr>
            <a:r>
              <a:rPr lang="en-US" sz="2200" dirty="0">
                <a:sym typeface="Wingdings" panose="05000000000000000000" pitchFamily="2" charset="2"/>
              </a:rPr>
              <a:t>Derivative is non Zero along the Ramp</a:t>
            </a:r>
          </a:p>
          <a:p>
            <a:pPr algn="just">
              <a:buFont typeface="Arial" panose="020B0604020202020204" pitchFamily="34" charset="0"/>
              <a:buChar char="•"/>
            </a:pPr>
            <a:r>
              <a:rPr lang="en-US" sz="2200" dirty="0">
                <a:sym typeface="Wingdings" panose="05000000000000000000" pitchFamily="2" charset="2"/>
              </a:rPr>
              <a:t>2</a:t>
            </a:r>
            <a:r>
              <a:rPr lang="en-US" sz="2200" baseline="30000" dirty="0">
                <a:sym typeface="Wingdings" panose="05000000000000000000" pitchFamily="2" charset="2"/>
              </a:rPr>
              <a:t>nd</a:t>
            </a:r>
            <a:r>
              <a:rPr lang="en-US" sz="2200" dirty="0">
                <a:sym typeface="Wingdings" panose="05000000000000000000" pitchFamily="2" charset="2"/>
              </a:rPr>
              <a:t> Derivative    --- Double edge of one pixel thick, separated by zeros</a:t>
            </a:r>
          </a:p>
          <a:p>
            <a:pPr lvl="2" algn="just">
              <a:buFont typeface="Wingdings" panose="05000000000000000000" pitchFamily="2" charset="2"/>
              <a:buChar char="v"/>
            </a:pPr>
            <a:r>
              <a:rPr lang="en-US" sz="2200" dirty="0">
                <a:sym typeface="Wingdings" panose="05000000000000000000" pitchFamily="2" charset="2"/>
              </a:rPr>
              <a:t> 2</a:t>
            </a:r>
            <a:r>
              <a:rPr lang="en-US" sz="2200" baseline="30000" dirty="0">
                <a:sym typeface="Wingdings" panose="05000000000000000000" pitchFamily="2" charset="2"/>
              </a:rPr>
              <a:t>nd</a:t>
            </a:r>
            <a:r>
              <a:rPr lang="en-US" sz="2200" dirty="0">
                <a:sym typeface="Wingdings" panose="05000000000000000000" pitchFamily="2" charset="2"/>
              </a:rPr>
              <a:t> derivative enhances fine details</a:t>
            </a:r>
            <a:endParaRPr lang="en-US" sz="2200" dirty="0"/>
          </a:p>
        </p:txBody>
      </p:sp>
      <p:graphicFrame>
        <p:nvGraphicFramePr>
          <p:cNvPr id="4" name="Table 3">
            <a:extLst>
              <a:ext uri="{FF2B5EF4-FFF2-40B4-BE49-F238E27FC236}">
                <a16:creationId xmlns:a16="http://schemas.microsoft.com/office/drawing/2014/main" id="{0A803F4B-72DF-4802-97B6-2C1B6D637522}"/>
              </a:ext>
            </a:extLst>
          </p:cNvPr>
          <p:cNvGraphicFramePr>
            <a:graphicFrameLocks noGrp="1"/>
          </p:cNvGraphicFramePr>
          <p:nvPr>
            <p:extLst>
              <p:ext uri="{D42A27DB-BD31-4B8C-83A1-F6EECF244321}">
                <p14:modId xmlns:p14="http://schemas.microsoft.com/office/powerpoint/2010/main" val="367654754"/>
              </p:ext>
            </p:extLst>
          </p:nvPr>
        </p:nvGraphicFramePr>
        <p:xfrm>
          <a:off x="1195754" y="2647815"/>
          <a:ext cx="9003323" cy="3291840"/>
        </p:xfrm>
        <a:graphic>
          <a:graphicData uri="http://schemas.openxmlformats.org/drawingml/2006/table">
            <a:tbl>
              <a:tblPr firstRow="1" bandRow="1">
                <a:tableStyleId>{5C22544A-7EE6-4342-B048-85BDC9FD1C3A}</a:tableStyleId>
              </a:tblPr>
              <a:tblGrid>
                <a:gridCol w="4454109">
                  <a:extLst>
                    <a:ext uri="{9D8B030D-6E8A-4147-A177-3AD203B41FA5}">
                      <a16:colId xmlns:a16="http://schemas.microsoft.com/office/drawing/2014/main" val="20000"/>
                    </a:ext>
                  </a:extLst>
                </a:gridCol>
                <a:gridCol w="4549214">
                  <a:extLst>
                    <a:ext uri="{9D8B030D-6E8A-4147-A177-3AD203B41FA5}">
                      <a16:colId xmlns:a16="http://schemas.microsoft.com/office/drawing/2014/main" val="20001"/>
                    </a:ext>
                  </a:extLst>
                </a:gridCol>
              </a:tblGrid>
              <a:tr h="275163">
                <a:tc>
                  <a:txBody>
                    <a:bodyPr/>
                    <a:lstStyle/>
                    <a:p>
                      <a:pPr algn="ctr"/>
                      <a:r>
                        <a:rPr lang="en-US" sz="1800" dirty="0"/>
                        <a:t>Observation</a:t>
                      </a:r>
                      <a:endParaRPr lang="en-IN" sz="1800" dirty="0"/>
                    </a:p>
                  </a:txBody>
                  <a:tcPr marL="68580" marR="68580" marT="34290" marB="34290"/>
                </a:tc>
                <a:tc>
                  <a:txBody>
                    <a:bodyPr/>
                    <a:lstStyle/>
                    <a:p>
                      <a:pPr algn="ctr"/>
                      <a:r>
                        <a:rPr lang="en-US" sz="1800" dirty="0"/>
                        <a:t>Inference</a:t>
                      </a:r>
                      <a:endParaRPr lang="en-IN" sz="1800" dirty="0"/>
                    </a:p>
                  </a:txBody>
                  <a:tcPr marL="68580" marR="68580" marT="34290" marB="34290"/>
                </a:tc>
                <a:extLst>
                  <a:ext uri="{0D108BD9-81ED-4DB2-BD59-A6C34878D82A}">
                    <a16:rowId xmlns:a16="http://schemas.microsoft.com/office/drawing/2014/main" val="10000"/>
                  </a:ext>
                </a:extLst>
              </a:tr>
              <a:tr h="894279">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dirty="0"/>
                        <a:t>Along the ramp first derivative is non zero and second derivative is non zero at the onset and end of ramp.</a:t>
                      </a:r>
                      <a:endParaRPr lang="en-IN" sz="1800" dirty="0"/>
                    </a:p>
                    <a:p>
                      <a:pPr algn="just"/>
                      <a:endParaRPr lang="en-IN" sz="1800" dirty="0"/>
                    </a:p>
                  </a:txBody>
                  <a:tcPr marL="68580" marR="68580" marT="34290" marB="34290"/>
                </a:tc>
                <a:tc>
                  <a:txBody>
                    <a:bodyPr/>
                    <a:lstStyle/>
                    <a:p>
                      <a:pPr algn="just"/>
                      <a:r>
                        <a:rPr lang="en-US" sz="1800" dirty="0"/>
                        <a:t>First order derivative produces thick edges whereas</a:t>
                      </a:r>
                      <a:r>
                        <a:rPr lang="en-US" sz="1800" baseline="0" dirty="0"/>
                        <a:t> second order derivative produces much finer ones.</a:t>
                      </a:r>
                      <a:endParaRPr lang="en-IN" sz="1800" dirty="0"/>
                    </a:p>
                  </a:txBody>
                  <a:tcPr marL="68580" marR="68580" marT="34290" marB="34290"/>
                </a:tc>
                <a:extLst>
                  <a:ext uri="{0D108BD9-81ED-4DB2-BD59-A6C34878D82A}">
                    <a16:rowId xmlns:a16="http://schemas.microsoft.com/office/drawing/2014/main" val="10001"/>
                  </a:ext>
                </a:extLst>
              </a:tr>
              <a:tr h="514314">
                <a:tc>
                  <a:txBody>
                    <a:bodyPr/>
                    <a:lstStyle/>
                    <a:p>
                      <a:pPr algn="just"/>
                      <a:r>
                        <a:rPr lang="en-US" sz="1800" dirty="0"/>
                        <a:t>At isolated noise point SOD has</a:t>
                      </a:r>
                      <a:r>
                        <a:rPr lang="en-US" sz="1800" baseline="0" dirty="0"/>
                        <a:t> much more response than FOD.</a:t>
                      </a:r>
                      <a:endParaRPr lang="en-IN" sz="1800" dirty="0"/>
                    </a:p>
                  </a:txBody>
                  <a:tcPr marL="68580" marR="68580" marT="34290" marB="34290"/>
                </a:tc>
                <a:tc>
                  <a:txBody>
                    <a:bodyPr/>
                    <a:lstStyle/>
                    <a:p>
                      <a:pPr algn="just"/>
                      <a:r>
                        <a:rPr lang="en-US" sz="1800" dirty="0"/>
                        <a:t>SOD have strong</a:t>
                      </a:r>
                      <a:r>
                        <a:rPr lang="en-US" sz="1800" baseline="0" dirty="0"/>
                        <a:t> response to fine details like noise, isolated points etc.</a:t>
                      </a:r>
                      <a:endParaRPr lang="en-IN" sz="1800" dirty="0"/>
                    </a:p>
                  </a:txBody>
                  <a:tcPr marL="68580" marR="68580" marT="34290" marB="34290"/>
                </a:tc>
                <a:extLst>
                  <a:ext uri="{0D108BD9-81ED-4DB2-BD59-A6C34878D82A}">
                    <a16:rowId xmlns:a16="http://schemas.microsoft.com/office/drawing/2014/main" val="10002"/>
                  </a:ext>
                </a:extLst>
              </a:tr>
              <a:tr h="894279">
                <a:tc>
                  <a:txBody>
                    <a:bodyPr/>
                    <a:lstStyle/>
                    <a:p>
                      <a:pPr algn="just"/>
                      <a:r>
                        <a:rPr lang="en-US" sz="1800" dirty="0"/>
                        <a:t>Ramp and step edges SOD has opposite</a:t>
                      </a:r>
                      <a:r>
                        <a:rPr lang="en-US" sz="1800" baseline="0" dirty="0"/>
                        <a:t> signs. (-1 to 1 and 7 to -7)</a:t>
                      </a:r>
                      <a:endParaRPr lang="en-IN" sz="1800" dirty="0"/>
                    </a:p>
                  </a:txBody>
                  <a:tcPr marL="68580" marR="68580" marT="34290" marB="34290"/>
                </a:tc>
                <a:tc>
                  <a:txBody>
                    <a:bodyPr/>
                    <a:lstStyle/>
                    <a:p>
                      <a:pPr algn="just"/>
                      <a:r>
                        <a:rPr lang="en-US" sz="1800" dirty="0"/>
                        <a:t>SOD produce a double edge response at ramp and step transitions</a:t>
                      </a:r>
                      <a:r>
                        <a:rPr lang="en-US" sz="1800" baseline="0" dirty="0"/>
                        <a:t> in intensity and it’s sign determines edge transition from dark to light or vice versa.</a:t>
                      </a:r>
                      <a:endParaRPr lang="en-IN" sz="18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4594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28084" y="687379"/>
            <a:ext cx="10363200" cy="1143000"/>
          </a:xfrm>
        </p:spPr>
        <p:txBody>
          <a:bodyPr/>
          <a:lstStyle/>
          <a:p>
            <a:r>
              <a:rPr lang="en-US" altLang="en-US" sz="4000"/>
              <a:t>The Laplacian (2</a:t>
            </a:r>
            <a:r>
              <a:rPr lang="en-US" altLang="en-US" sz="4000" baseline="30000"/>
              <a:t>nd</a:t>
            </a:r>
            <a:r>
              <a:rPr lang="en-US" altLang="en-US" sz="4000"/>
              <a:t> order derivative)</a:t>
            </a:r>
          </a:p>
        </p:txBody>
      </p:sp>
      <p:sp>
        <p:nvSpPr>
          <p:cNvPr id="40963" name="Rectangle 3"/>
          <p:cNvSpPr>
            <a:spLocks noGrp="1" noChangeArrowheads="1"/>
          </p:cNvSpPr>
          <p:nvPr>
            <p:ph type="body" sz="half" idx="1"/>
          </p:nvPr>
        </p:nvSpPr>
        <p:spPr>
          <a:xfrm>
            <a:off x="700088" y="1904992"/>
            <a:ext cx="9358312" cy="4114800"/>
          </a:xfrm>
        </p:spPr>
        <p:txBody>
          <a:bodyPr/>
          <a:lstStyle/>
          <a:p>
            <a:r>
              <a:rPr lang="en-US" altLang="en-US" sz="2800" dirty="0"/>
              <a:t>Shown by Rosenfeld and </a:t>
            </a:r>
            <a:r>
              <a:rPr lang="en-US" altLang="en-US" sz="2800" dirty="0" err="1"/>
              <a:t>Kak</a:t>
            </a:r>
            <a:r>
              <a:rPr lang="en-US" altLang="en-US" sz="2800" dirty="0"/>
              <a:t>[1982] that the simplest </a:t>
            </a:r>
            <a:r>
              <a:rPr lang="en-US" altLang="en-US" sz="2800" dirty="0">
                <a:solidFill>
                  <a:srgbClr val="0070C0"/>
                </a:solidFill>
              </a:rPr>
              <a:t>isotropic</a:t>
            </a:r>
            <a:r>
              <a:rPr lang="en-US" altLang="en-US" sz="2800" dirty="0"/>
              <a:t> derivative operator is the Laplacian is defined as</a:t>
            </a:r>
          </a:p>
        </p:txBody>
      </p:sp>
      <p:graphicFrame>
        <p:nvGraphicFramePr>
          <p:cNvPr id="40964" name="Object 4"/>
          <p:cNvGraphicFramePr>
            <a:graphicFrameLocks noGrp="1" noChangeAspect="1"/>
          </p:cNvGraphicFramePr>
          <p:nvPr>
            <p:ph sz="quarter" idx="2"/>
            <p:extLst>
              <p:ext uri="{D42A27DB-BD31-4B8C-83A1-F6EECF244321}">
                <p14:modId xmlns:p14="http://schemas.microsoft.com/office/powerpoint/2010/main" val="2002981696"/>
              </p:ext>
            </p:extLst>
          </p:nvPr>
        </p:nvGraphicFramePr>
        <p:xfrm>
          <a:off x="4419600" y="3490905"/>
          <a:ext cx="2738438" cy="1065213"/>
        </p:xfrm>
        <a:graphic>
          <a:graphicData uri="http://schemas.openxmlformats.org/presentationml/2006/ole">
            <mc:AlternateContent xmlns:mc="http://schemas.openxmlformats.org/markup-compatibility/2006">
              <mc:Choice xmlns:v="urn:schemas-microsoft-com:vml" Requires="v">
                <p:oleObj spid="_x0000_s41001" name="Equation" r:id="rId3" imgW="1143000" imgH="444240" progId="Equation.3">
                  <p:embed/>
                </p:oleObj>
              </mc:Choice>
              <mc:Fallback>
                <p:oleObj name="Equation" r:id="rId3" imgW="114300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490905"/>
                        <a:ext cx="2738438"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4029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Gamma(Power-Law) Transformation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198" y="1965671"/>
            <a:ext cx="460375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0051" y="1965670"/>
            <a:ext cx="1754739" cy="3563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60383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51" name="Rectangle 19"/>
          <p:cNvSpPr>
            <a:spLocks noGrp="1" noChangeArrowheads="1"/>
          </p:cNvSpPr>
          <p:nvPr>
            <p:ph type="title"/>
          </p:nvPr>
        </p:nvSpPr>
        <p:spPr>
          <a:xfrm>
            <a:off x="328084" y="601659"/>
            <a:ext cx="10363200" cy="1143000"/>
          </a:xfrm>
        </p:spPr>
        <p:txBody>
          <a:bodyPr/>
          <a:lstStyle/>
          <a:p>
            <a:r>
              <a:rPr lang="en-US" altLang="en-US"/>
              <a:t>Discrete form of derivative</a:t>
            </a:r>
          </a:p>
        </p:txBody>
      </p:sp>
      <p:graphicFrame>
        <p:nvGraphicFramePr>
          <p:cNvPr id="44039" name="Object 7"/>
          <p:cNvGraphicFramePr>
            <a:graphicFrameLocks noGrp="1" noChangeAspect="1"/>
          </p:cNvGraphicFramePr>
          <p:nvPr>
            <p:ph sz="quarter" idx="2"/>
            <p:extLst>
              <p:ext uri="{D42A27DB-BD31-4B8C-83A1-F6EECF244321}">
                <p14:modId xmlns:p14="http://schemas.microsoft.com/office/powerpoint/2010/main" val="1406976347"/>
              </p:ext>
            </p:extLst>
          </p:nvPr>
        </p:nvGraphicFramePr>
        <p:xfrm>
          <a:off x="5715001" y="2566984"/>
          <a:ext cx="4487863" cy="755650"/>
        </p:xfrm>
        <a:graphic>
          <a:graphicData uri="http://schemas.openxmlformats.org/presentationml/2006/ole">
            <mc:AlternateContent xmlns:mc="http://schemas.openxmlformats.org/markup-compatibility/2006">
              <mc:Choice xmlns:v="urn:schemas-microsoft-com:vml" Requires="v">
                <p:oleObj spid="_x0000_s42066" name="Equation" r:id="rId3" imgW="2489040" imgH="419040" progId="Equation.3">
                  <p:embed/>
                </p:oleObj>
              </mc:Choice>
              <mc:Fallback>
                <p:oleObj name="Equation" r:id="rId3" imgW="248904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1" y="2566984"/>
                        <a:ext cx="4487863" cy="755650"/>
                      </a:xfrm>
                      <a:prstGeom prst="rect">
                        <a:avLst/>
                      </a:prstGeom>
                      <a:solidFill>
                        <a:srgbClr val="CCFF99"/>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4" name="Rectangle 12"/>
          <p:cNvSpPr>
            <a:spLocks noChangeArrowheads="1"/>
          </p:cNvSpPr>
          <p:nvPr/>
        </p:nvSpPr>
        <p:spPr bwMode="auto">
          <a:xfrm>
            <a:off x="4191000" y="2338384"/>
            <a:ext cx="990600" cy="9906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i="1"/>
              <a:t>f(x+1,y)</a:t>
            </a:r>
          </a:p>
        </p:txBody>
      </p:sp>
      <p:sp>
        <p:nvSpPr>
          <p:cNvPr id="44045" name="Rectangle 13"/>
          <p:cNvSpPr>
            <a:spLocks noChangeArrowheads="1"/>
          </p:cNvSpPr>
          <p:nvPr/>
        </p:nvSpPr>
        <p:spPr bwMode="auto">
          <a:xfrm>
            <a:off x="3200400" y="2338384"/>
            <a:ext cx="990600" cy="9906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i="1"/>
              <a:t>f(x,y)</a:t>
            </a:r>
          </a:p>
        </p:txBody>
      </p:sp>
      <p:sp>
        <p:nvSpPr>
          <p:cNvPr id="44046" name="Rectangle 14"/>
          <p:cNvSpPr>
            <a:spLocks noChangeArrowheads="1"/>
          </p:cNvSpPr>
          <p:nvPr/>
        </p:nvSpPr>
        <p:spPr bwMode="auto">
          <a:xfrm>
            <a:off x="2209800" y="2338384"/>
            <a:ext cx="990600" cy="990600"/>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i="1"/>
              <a:t>f(x-1,y)</a:t>
            </a:r>
          </a:p>
        </p:txBody>
      </p:sp>
      <p:sp>
        <p:nvSpPr>
          <p:cNvPr id="44047" name="Rectangle 15"/>
          <p:cNvSpPr>
            <a:spLocks noChangeArrowheads="1"/>
          </p:cNvSpPr>
          <p:nvPr/>
        </p:nvSpPr>
        <p:spPr bwMode="auto">
          <a:xfrm>
            <a:off x="3200400" y="5462584"/>
            <a:ext cx="9906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i="1"/>
              <a:t>f(x,y+1)</a:t>
            </a:r>
          </a:p>
        </p:txBody>
      </p:sp>
      <p:sp>
        <p:nvSpPr>
          <p:cNvPr id="44048" name="Rectangle 16"/>
          <p:cNvSpPr>
            <a:spLocks noChangeArrowheads="1"/>
          </p:cNvSpPr>
          <p:nvPr/>
        </p:nvSpPr>
        <p:spPr bwMode="auto">
          <a:xfrm>
            <a:off x="3200400" y="4471984"/>
            <a:ext cx="9906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i="1"/>
              <a:t>f(x,y)</a:t>
            </a:r>
          </a:p>
        </p:txBody>
      </p:sp>
      <p:sp>
        <p:nvSpPr>
          <p:cNvPr id="44049" name="Rectangle 17"/>
          <p:cNvSpPr>
            <a:spLocks noChangeArrowheads="1"/>
          </p:cNvSpPr>
          <p:nvPr/>
        </p:nvSpPr>
        <p:spPr bwMode="auto">
          <a:xfrm>
            <a:off x="3200400" y="3481384"/>
            <a:ext cx="9906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i="1"/>
              <a:t>f(x,y-1)</a:t>
            </a:r>
          </a:p>
        </p:txBody>
      </p:sp>
      <p:graphicFrame>
        <p:nvGraphicFramePr>
          <p:cNvPr id="44050" name="Object 18"/>
          <p:cNvGraphicFramePr>
            <a:graphicFrameLocks noGrp="1" noChangeAspect="1"/>
          </p:cNvGraphicFramePr>
          <p:nvPr>
            <p:ph sz="quarter" idx="3"/>
            <p:extLst>
              <p:ext uri="{D42A27DB-BD31-4B8C-83A1-F6EECF244321}">
                <p14:modId xmlns:p14="http://schemas.microsoft.com/office/powerpoint/2010/main" val="3975410116"/>
              </p:ext>
            </p:extLst>
          </p:nvPr>
        </p:nvGraphicFramePr>
        <p:xfrm>
          <a:off x="5715001" y="4776785"/>
          <a:ext cx="4494213" cy="803275"/>
        </p:xfrm>
        <a:graphic>
          <a:graphicData uri="http://schemas.openxmlformats.org/presentationml/2006/ole">
            <mc:AlternateContent xmlns:mc="http://schemas.openxmlformats.org/markup-compatibility/2006">
              <mc:Choice xmlns:v="urn:schemas-microsoft-com:vml" Requires="v">
                <p:oleObj spid="_x0000_s42067" name="Equation" r:id="rId5" imgW="2489040" imgH="444240" progId="Equation.3">
                  <p:embed/>
                </p:oleObj>
              </mc:Choice>
              <mc:Fallback>
                <p:oleObj name="Equation" r:id="rId5" imgW="248904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1" y="4776785"/>
                        <a:ext cx="4494213" cy="803275"/>
                      </a:xfrm>
                      <a:prstGeom prst="rect">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468678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0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4039"/>
                                        </p:tgtEl>
                                        <p:attrNameLst>
                                          <p:attrName>style.visibility</p:attrName>
                                        </p:attrNameLst>
                                      </p:cBhvr>
                                      <p:to>
                                        <p:strVal val="visible"/>
                                      </p:to>
                                    </p:set>
                                    <p:animEffect transition="in" filter="fade">
                                      <p:cBhvr>
                                        <p:cTn id="15" dur="1000"/>
                                        <p:tgtEl>
                                          <p:spTgt spid="44039"/>
                                        </p:tgtEl>
                                      </p:cBhvr>
                                    </p:animEffect>
                                    <p:anim calcmode="lin" valueType="num">
                                      <p:cBhvr>
                                        <p:cTn id="16" dur="1000" fill="hold"/>
                                        <p:tgtEl>
                                          <p:spTgt spid="44039"/>
                                        </p:tgtEl>
                                        <p:attrNameLst>
                                          <p:attrName>ppt_x</p:attrName>
                                        </p:attrNameLst>
                                      </p:cBhvr>
                                      <p:tavLst>
                                        <p:tav tm="0">
                                          <p:val>
                                            <p:strVal val="#ppt_x"/>
                                          </p:val>
                                        </p:tav>
                                        <p:tav tm="100000">
                                          <p:val>
                                            <p:strVal val="#ppt_x"/>
                                          </p:val>
                                        </p:tav>
                                      </p:tavLst>
                                    </p:anim>
                                    <p:anim calcmode="lin" valueType="num">
                                      <p:cBhvr>
                                        <p:cTn id="17" dur="1000" fill="hold"/>
                                        <p:tgtEl>
                                          <p:spTgt spid="4403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404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404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40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4050"/>
                                        </p:tgtEl>
                                        <p:attrNameLst>
                                          <p:attrName>style.visibility</p:attrName>
                                        </p:attrNameLst>
                                      </p:cBhvr>
                                      <p:to>
                                        <p:strVal val="visible"/>
                                      </p:to>
                                    </p:set>
                                    <p:anim calcmode="lin" valueType="num">
                                      <p:cBhvr additive="base">
                                        <p:cTn id="30" dur="500" fill="hold"/>
                                        <p:tgtEl>
                                          <p:spTgt spid="44050"/>
                                        </p:tgtEl>
                                        <p:attrNameLst>
                                          <p:attrName>ppt_x</p:attrName>
                                        </p:attrNameLst>
                                      </p:cBhvr>
                                      <p:tavLst>
                                        <p:tav tm="0">
                                          <p:val>
                                            <p:strVal val="#ppt_x"/>
                                          </p:val>
                                        </p:tav>
                                        <p:tav tm="100000">
                                          <p:val>
                                            <p:strVal val="#ppt_x"/>
                                          </p:val>
                                        </p:tav>
                                      </p:tavLst>
                                    </p:anim>
                                    <p:anim calcmode="lin" valueType="num">
                                      <p:cBhvr additive="base">
                                        <p:cTn id="31" dur="500" fill="hold"/>
                                        <p:tgtEl>
                                          <p:spTgt spid="44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4" grpId="0" animBg="1"/>
      <p:bldP spid="44045" grpId="0" animBg="1"/>
      <p:bldP spid="44046" grpId="0" animBg="1"/>
      <p:bldP spid="44047" grpId="0" animBg="1"/>
      <p:bldP spid="44048" grpId="0" animBg="1"/>
      <p:bldP spid="4404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28084" y="744532"/>
            <a:ext cx="10363200" cy="1143000"/>
          </a:xfrm>
        </p:spPr>
        <p:txBody>
          <a:bodyPr/>
          <a:lstStyle/>
          <a:p>
            <a:r>
              <a:rPr lang="en-US" altLang="en-US"/>
              <a:t>2-Dimentional Laplacian</a:t>
            </a:r>
          </a:p>
        </p:txBody>
      </p:sp>
      <p:sp>
        <p:nvSpPr>
          <p:cNvPr id="48131" name="Rectangle 3"/>
          <p:cNvSpPr>
            <a:spLocks noGrp="1" noChangeArrowheads="1"/>
          </p:cNvSpPr>
          <p:nvPr>
            <p:ph type="body" sz="half" idx="1"/>
          </p:nvPr>
        </p:nvSpPr>
        <p:spPr>
          <a:xfrm>
            <a:off x="1828800" y="1947857"/>
            <a:ext cx="8534400" cy="4114800"/>
          </a:xfrm>
        </p:spPr>
        <p:txBody>
          <a:bodyPr/>
          <a:lstStyle/>
          <a:p>
            <a:r>
              <a:rPr lang="en-US" altLang="en-US" sz="2800" dirty="0"/>
              <a:t>The digital implementation of the 2-Dimensional Laplacian is obtained by summing 2 components</a:t>
            </a:r>
          </a:p>
        </p:txBody>
      </p:sp>
      <p:graphicFrame>
        <p:nvGraphicFramePr>
          <p:cNvPr id="48132" name="Object 4"/>
          <p:cNvGraphicFramePr>
            <a:graphicFrameLocks noGrp="1" noChangeAspect="1"/>
          </p:cNvGraphicFramePr>
          <p:nvPr>
            <p:ph sz="quarter" idx="2"/>
            <p:extLst>
              <p:ext uri="{D42A27DB-BD31-4B8C-83A1-F6EECF244321}">
                <p14:modId xmlns:p14="http://schemas.microsoft.com/office/powerpoint/2010/main" val="1256128542"/>
              </p:ext>
            </p:extLst>
          </p:nvPr>
        </p:nvGraphicFramePr>
        <p:xfrm>
          <a:off x="2590801" y="2978145"/>
          <a:ext cx="2062163" cy="755650"/>
        </p:xfrm>
        <a:graphic>
          <a:graphicData uri="http://schemas.openxmlformats.org/presentationml/2006/ole">
            <mc:AlternateContent xmlns:mc="http://schemas.openxmlformats.org/markup-compatibility/2006">
              <mc:Choice xmlns:v="urn:schemas-microsoft-com:vml" Requires="v">
                <p:oleObj spid="_x0000_s43090" name="Equation" r:id="rId3" imgW="1143000" imgH="419040" progId="Equation.3">
                  <p:embed/>
                </p:oleObj>
              </mc:Choice>
              <mc:Fallback>
                <p:oleObj name="Equation" r:id="rId3" imgW="114300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1" y="2978145"/>
                        <a:ext cx="2062163"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4" name="Object 6"/>
          <p:cNvGraphicFramePr>
            <a:graphicFrameLocks noGrp="1" noChangeAspect="1"/>
          </p:cNvGraphicFramePr>
          <p:nvPr>
            <p:ph sz="quarter" idx="3"/>
            <p:extLst>
              <p:ext uri="{D42A27DB-BD31-4B8C-83A1-F6EECF244321}">
                <p14:modId xmlns:p14="http://schemas.microsoft.com/office/powerpoint/2010/main" val="3364271929"/>
              </p:ext>
            </p:extLst>
          </p:nvPr>
        </p:nvGraphicFramePr>
        <p:xfrm>
          <a:off x="2590801" y="3816345"/>
          <a:ext cx="7331075" cy="417512"/>
        </p:xfrm>
        <a:graphic>
          <a:graphicData uri="http://schemas.openxmlformats.org/presentationml/2006/ole">
            <mc:AlternateContent xmlns:mc="http://schemas.openxmlformats.org/markup-compatibility/2006">
              <mc:Choice xmlns:v="urn:schemas-microsoft-com:vml" Requires="v">
                <p:oleObj spid="_x0000_s43091" name="Equation" r:id="rId5" imgW="4000320" imgH="228600" progId="Equation.3">
                  <p:embed/>
                </p:oleObj>
              </mc:Choice>
              <mc:Fallback>
                <p:oleObj name="Equation" r:id="rId5" imgW="40003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1" y="3816345"/>
                        <a:ext cx="733107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6" name="Rectangle 8"/>
          <p:cNvSpPr>
            <a:spLocks noChangeArrowheads="1"/>
          </p:cNvSpPr>
          <p:nvPr/>
        </p:nvSpPr>
        <p:spPr bwMode="auto">
          <a:xfrm>
            <a:off x="5334000" y="5148257"/>
            <a:ext cx="5334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48137" name="Rectangle 9"/>
          <p:cNvSpPr>
            <a:spLocks noChangeArrowheads="1"/>
          </p:cNvSpPr>
          <p:nvPr/>
        </p:nvSpPr>
        <p:spPr bwMode="auto">
          <a:xfrm>
            <a:off x="5867400" y="4614857"/>
            <a:ext cx="5334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48138" name="Rectangle 10"/>
          <p:cNvSpPr>
            <a:spLocks noChangeArrowheads="1"/>
          </p:cNvSpPr>
          <p:nvPr/>
        </p:nvSpPr>
        <p:spPr bwMode="auto">
          <a:xfrm>
            <a:off x="5867400" y="5148257"/>
            <a:ext cx="5334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-4</a:t>
            </a:r>
          </a:p>
        </p:txBody>
      </p:sp>
      <p:sp>
        <p:nvSpPr>
          <p:cNvPr id="48139" name="Rectangle 11"/>
          <p:cNvSpPr>
            <a:spLocks noChangeArrowheads="1"/>
          </p:cNvSpPr>
          <p:nvPr/>
        </p:nvSpPr>
        <p:spPr bwMode="auto">
          <a:xfrm>
            <a:off x="6400800" y="5148257"/>
            <a:ext cx="5334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48140" name="Rectangle 12"/>
          <p:cNvSpPr>
            <a:spLocks noChangeArrowheads="1"/>
          </p:cNvSpPr>
          <p:nvPr/>
        </p:nvSpPr>
        <p:spPr bwMode="auto">
          <a:xfrm>
            <a:off x="5867400" y="5681657"/>
            <a:ext cx="5334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Tree>
    <p:extLst>
      <p:ext uri="{BB962C8B-B14F-4D97-AF65-F5344CB8AC3E}">
        <p14:creationId xmlns:p14="http://schemas.microsoft.com/office/powerpoint/2010/main" val="26713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1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1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1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6" grpId="0" animBg="1"/>
      <p:bldP spid="48137" grpId="0" animBg="1"/>
      <p:bldP spid="48138" grpId="0" animBg="1"/>
      <p:bldP spid="48139" grpId="0" animBg="1"/>
      <p:bldP spid="4814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t>Laplacian</a:t>
            </a:r>
          </a:p>
        </p:txBody>
      </p:sp>
      <p:grpSp>
        <p:nvGrpSpPr>
          <p:cNvPr id="51213" name="Group 13"/>
          <p:cNvGrpSpPr>
            <a:grpSpLocks/>
          </p:cNvGrpSpPr>
          <p:nvPr/>
        </p:nvGrpSpPr>
        <p:grpSpPr bwMode="auto">
          <a:xfrm>
            <a:off x="2743200" y="2819400"/>
            <a:ext cx="1600200" cy="1600200"/>
            <a:chOff x="528" y="1392"/>
            <a:chExt cx="1008" cy="1008"/>
          </a:xfrm>
        </p:grpSpPr>
        <p:sp>
          <p:nvSpPr>
            <p:cNvPr id="51204" name="Rectangle 4"/>
            <p:cNvSpPr>
              <a:spLocks noChangeArrowheads="1"/>
            </p:cNvSpPr>
            <p:nvPr/>
          </p:nvSpPr>
          <p:spPr bwMode="auto">
            <a:xfrm>
              <a:off x="528"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05" name="Rectangle 5"/>
            <p:cNvSpPr>
              <a:spLocks noChangeArrowheads="1"/>
            </p:cNvSpPr>
            <p:nvPr/>
          </p:nvSpPr>
          <p:spPr bwMode="auto">
            <a:xfrm>
              <a:off x="864"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06" name="Rectangle 6"/>
            <p:cNvSpPr>
              <a:spLocks noChangeArrowheads="1"/>
            </p:cNvSpPr>
            <p:nvPr/>
          </p:nvSpPr>
          <p:spPr bwMode="auto">
            <a:xfrm>
              <a:off x="864"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-4</a:t>
              </a:r>
            </a:p>
          </p:txBody>
        </p:sp>
        <p:sp>
          <p:nvSpPr>
            <p:cNvPr id="51207" name="Rectangle 7"/>
            <p:cNvSpPr>
              <a:spLocks noChangeArrowheads="1"/>
            </p:cNvSpPr>
            <p:nvPr/>
          </p:nvSpPr>
          <p:spPr bwMode="auto">
            <a:xfrm>
              <a:off x="1200"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08" name="Rectangle 8"/>
            <p:cNvSpPr>
              <a:spLocks noChangeArrowheads="1"/>
            </p:cNvSpPr>
            <p:nvPr/>
          </p:nvSpPr>
          <p:spPr bwMode="auto">
            <a:xfrm>
              <a:off x="864"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09" name="Rectangle 9"/>
            <p:cNvSpPr>
              <a:spLocks noChangeArrowheads="1"/>
            </p:cNvSpPr>
            <p:nvPr/>
          </p:nvSpPr>
          <p:spPr bwMode="auto">
            <a:xfrm>
              <a:off x="528"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1210" name="Rectangle 10"/>
            <p:cNvSpPr>
              <a:spLocks noChangeArrowheads="1"/>
            </p:cNvSpPr>
            <p:nvPr/>
          </p:nvSpPr>
          <p:spPr bwMode="auto">
            <a:xfrm>
              <a:off x="1200"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1211" name="Rectangle 11"/>
            <p:cNvSpPr>
              <a:spLocks noChangeArrowheads="1"/>
            </p:cNvSpPr>
            <p:nvPr/>
          </p:nvSpPr>
          <p:spPr bwMode="auto">
            <a:xfrm>
              <a:off x="528"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1212" name="Rectangle 12"/>
            <p:cNvSpPr>
              <a:spLocks noChangeArrowheads="1"/>
            </p:cNvSpPr>
            <p:nvPr/>
          </p:nvSpPr>
          <p:spPr bwMode="auto">
            <a:xfrm>
              <a:off x="1200"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grpSp>
      <p:grpSp>
        <p:nvGrpSpPr>
          <p:cNvPr id="51228" name="Group 28"/>
          <p:cNvGrpSpPr>
            <a:grpSpLocks/>
          </p:cNvGrpSpPr>
          <p:nvPr/>
        </p:nvGrpSpPr>
        <p:grpSpPr bwMode="auto">
          <a:xfrm>
            <a:off x="4953000" y="2971800"/>
            <a:ext cx="1295400" cy="1295400"/>
            <a:chOff x="2160" y="1872"/>
            <a:chExt cx="816" cy="816"/>
          </a:xfrm>
        </p:grpSpPr>
        <p:sp>
          <p:nvSpPr>
            <p:cNvPr id="51224" name="AutoShape 24"/>
            <p:cNvSpPr>
              <a:spLocks noChangeArrowheads="1"/>
            </p:cNvSpPr>
            <p:nvPr/>
          </p:nvSpPr>
          <p:spPr bwMode="auto">
            <a:xfrm>
              <a:off x="2688"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5" name="AutoShape 25"/>
            <p:cNvSpPr>
              <a:spLocks noChangeArrowheads="1"/>
            </p:cNvSpPr>
            <p:nvPr/>
          </p:nvSpPr>
          <p:spPr bwMode="auto">
            <a:xfrm flipH="1">
              <a:off x="2160"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6" name="AutoShape 26"/>
            <p:cNvSpPr>
              <a:spLocks noChangeArrowheads="1"/>
            </p:cNvSpPr>
            <p:nvPr/>
          </p:nvSpPr>
          <p:spPr bwMode="auto">
            <a:xfrm rot="5400000">
              <a:off x="2424" y="2424"/>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7" name="AutoShape 27"/>
            <p:cNvSpPr>
              <a:spLocks noChangeArrowheads="1"/>
            </p:cNvSpPr>
            <p:nvPr/>
          </p:nvSpPr>
          <p:spPr bwMode="auto">
            <a:xfrm rot="16200000" flipV="1">
              <a:off x="2424" y="1896"/>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229" name="Group 29"/>
          <p:cNvGrpSpPr>
            <a:grpSpLocks/>
          </p:cNvGrpSpPr>
          <p:nvPr/>
        </p:nvGrpSpPr>
        <p:grpSpPr bwMode="auto">
          <a:xfrm rot="2646383">
            <a:off x="4953000" y="4724400"/>
            <a:ext cx="1295400" cy="1295400"/>
            <a:chOff x="2160" y="1872"/>
            <a:chExt cx="816" cy="816"/>
          </a:xfrm>
        </p:grpSpPr>
        <p:sp>
          <p:nvSpPr>
            <p:cNvPr id="51230" name="AutoShape 30"/>
            <p:cNvSpPr>
              <a:spLocks noChangeArrowheads="1"/>
            </p:cNvSpPr>
            <p:nvPr/>
          </p:nvSpPr>
          <p:spPr bwMode="auto">
            <a:xfrm>
              <a:off x="2688"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31" name="AutoShape 31"/>
            <p:cNvSpPr>
              <a:spLocks noChangeArrowheads="1"/>
            </p:cNvSpPr>
            <p:nvPr/>
          </p:nvSpPr>
          <p:spPr bwMode="auto">
            <a:xfrm flipH="1">
              <a:off x="2160"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32" name="AutoShape 32"/>
            <p:cNvSpPr>
              <a:spLocks noChangeArrowheads="1"/>
            </p:cNvSpPr>
            <p:nvPr/>
          </p:nvSpPr>
          <p:spPr bwMode="auto">
            <a:xfrm rot="5400000">
              <a:off x="2424" y="2424"/>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33" name="AutoShape 33"/>
            <p:cNvSpPr>
              <a:spLocks noChangeArrowheads="1"/>
            </p:cNvSpPr>
            <p:nvPr/>
          </p:nvSpPr>
          <p:spPr bwMode="auto">
            <a:xfrm rot="16200000" flipV="1">
              <a:off x="2424" y="1896"/>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234" name="Group 34"/>
          <p:cNvGrpSpPr>
            <a:grpSpLocks/>
          </p:cNvGrpSpPr>
          <p:nvPr/>
        </p:nvGrpSpPr>
        <p:grpSpPr bwMode="auto">
          <a:xfrm>
            <a:off x="2743200" y="4572000"/>
            <a:ext cx="1600200" cy="1600200"/>
            <a:chOff x="528" y="1392"/>
            <a:chExt cx="1008" cy="1008"/>
          </a:xfrm>
        </p:grpSpPr>
        <p:sp>
          <p:nvSpPr>
            <p:cNvPr id="51235" name="Rectangle 35"/>
            <p:cNvSpPr>
              <a:spLocks noChangeArrowheads="1"/>
            </p:cNvSpPr>
            <p:nvPr/>
          </p:nvSpPr>
          <p:spPr bwMode="auto">
            <a:xfrm>
              <a:off x="528"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1236" name="Rectangle 36"/>
            <p:cNvSpPr>
              <a:spLocks noChangeArrowheads="1"/>
            </p:cNvSpPr>
            <p:nvPr/>
          </p:nvSpPr>
          <p:spPr bwMode="auto">
            <a:xfrm>
              <a:off x="864"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1237" name="Rectangle 37"/>
            <p:cNvSpPr>
              <a:spLocks noChangeArrowheads="1"/>
            </p:cNvSpPr>
            <p:nvPr/>
          </p:nvSpPr>
          <p:spPr bwMode="auto">
            <a:xfrm>
              <a:off x="864"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-4</a:t>
              </a:r>
            </a:p>
          </p:txBody>
        </p:sp>
        <p:sp>
          <p:nvSpPr>
            <p:cNvPr id="51238" name="Rectangle 38"/>
            <p:cNvSpPr>
              <a:spLocks noChangeArrowheads="1"/>
            </p:cNvSpPr>
            <p:nvPr/>
          </p:nvSpPr>
          <p:spPr bwMode="auto">
            <a:xfrm>
              <a:off x="1200"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1239" name="Rectangle 39"/>
            <p:cNvSpPr>
              <a:spLocks noChangeArrowheads="1"/>
            </p:cNvSpPr>
            <p:nvPr/>
          </p:nvSpPr>
          <p:spPr bwMode="auto">
            <a:xfrm>
              <a:off x="864"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1240" name="Rectangle 40"/>
            <p:cNvSpPr>
              <a:spLocks noChangeArrowheads="1"/>
            </p:cNvSpPr>
            <p:nvPr/>
          </p:nvSpPr>
          <p:spPr bwMode="auto">
            <a:xfrm>
              <a:off x="528"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41" name="Rectangle 41"/>
            <p:cNvSpPr>
              <a:spLocks noChangeArrowheads="1"/>
            </p:cNvSpPr>
            <p:nvPr/>
          </p:nvSpPr>
          <p:spPr bwMode="auto">
            <a:xfrm>
              <a:off x="1200"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42" name="Rectangle 42"/>
            <p:cNvSpPr>
              <a:spLocks noChangeArrowheads="1"/>
            </p:cNvSpPr>
            <p:nvPr/>
          </p:nvSpPr>
          <p:spPr bwMode="auto">
            <a:xfrm>
              <a:off x="528"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43" name="Rectangle 43"/>
            <p:cNvSpPr>
              <a:spLocks noChangeArrowheads="1"/>
            </p:cNvSpPr>
            <p:nvPr/>
          </p:nvSpPr>
          <p:spPr bwMode="auto">
            <a:xfrm>
              <a:off x="1200"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grpSp>
      <p:sp>
        <p:nvSpPr>
          <p:cNvPr id="51244" name="AutoShape 44"/>
          <p:cNvSpPr>
            <a:spLocks/>
          </p:cNvSpPr>
          <p:nvPr/>
        </p:nvSpPr>
        <p:spPr bwMode="auto">
          <a:xfrm>
            <a:off x="6629400" y="2971800"/>
            <a:ext cx="304800" cy="2819400"/>
          </a:xfrm>
          <a:prstGeom prst="rightBrace">
            <a:avLst>
              <a:gd name="adj1" fmla="val 7708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245" name="Group 45"/>
          <p:cNvGrpSpPr>
            <a:grpSpLocks/>
          </p:cNvGrpSpPr>
          <p:nvPr/>
        </p:nvGrpSpPr>
        <p:grpSpPr bwMode="auto">
          <a:xfrm>
            <a:off x="7848600" y="2819400"/>
            <a:ext cx="1600200" cy="1600200"/>
            <a:chOff x="528" y="1392"/>
            <a:chExt cx="1008" cy="1008"/>
          </a:xfrm>
        </p:grpSpPr>
        <p:sp>
          <p:nvSpPr>
            <p:cNvPr id="51246" name="Rectangle 46"/>
            <p:cNvSpPr>
              <a:spLocks noChangeArrowheads="1"/>
            </p:cNvSpPr>
            <p:nvPr/>
          </p:nvSpPr>
          <p:spPr bwMode="auto">
            <a:xfrm>
              <a:off x="528"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47" name="Rectangle 47"/>
            <p:cNvSpPr>
              <a:spLocks noChangeArrowheads="1"/>
            </p:cNvSpPr>
            <p:nvPr/>
          </p:nvSpPr>
          <p:spPr bwMode="auto">
            <a:xfrm>
              <a:off x="864"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48" name="Rectangle 48"/>
            <p:cNvSpPr>
              <a:spLocks noChangeArrowheads="1"/>
            </p:cNvSpPr>
            <p:nvPr/>
          </p:nvSpPr>
          <p:spPr bwMode="auto">
            <a:xfrm>
              <a:off x="864"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-8</a:t>
              </a:r>
            </a:p>
          </p:txBody>
        </p:sp>
        <p:sp>
          <p:nvSpPr>
            <p:cNvPr id="51249" name="Rectangle 49"/>
            <p:cNvSpPr>
              <a:spLocks noChangeArrowheads="1"/>
            </p:cNvSpPr>
            <p:nvPr/>
          </p:nvSpPr>
          <p:spPr bwMode="auto">
            <a:xfrm>
              <a:off x="1200"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50" name="Rectangle 50"/>
            <p:cNvSpPr>
              <a:spLocks noChangeArrowheads="1"/>
            </p:cNvSpPr>
            <p:nvPr/>
          </p:nvSpPr>
          <p:spPr bwMode="auto">
            <a:xfrm>
              <a:off x="864"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51" name="Rectangle 51"/>
            <p:cNvSpPr>
              <a:spLocks noChangeArrowheads="1"/>
            </p:cNvSpPr>
            <p:nvPr/>
          </p:nvSpPr>
          <p:spPr bwMode="auto">
            <a:xfrm>
              <a:off x="528"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52" name="Rectangle 52"/>
            <p:cNvSpPr>
              <a:spLocks noChangeArrowheads="1"/>
            </p:cNvSpPr>
            <p:nvPr/>
          </p:nvSpPr>
          <p:spPr bwMode="auto">
            <a:xfrm>
              <a:off x="1200"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53" name="Rectangle 53"/>
            <p:cNvSpPr>
              <a:spLocks noChangeArrowheads="1"/>
            </p:cNvSpPr>
            <p:nvPr/>
          </p:nvSpPr>
          <p:spPr bwMode="auto">
            <a:xfrm>
              <a:off x="528"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1254" name="Rectangle 54"/>
            <p:cNvSpPr>
              <a:spLocks noChangeArrowheads="1"/>
            </p:cNvSpPr>
            <p:nvPr/>
          </p:nvSpPr>
          <p:spPr bwMode="auto">
            <a:xfrm>
              <a:off x="1200"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grpSp>
      <p:grpSp>
        <p:nvGrpSpPr>
          <p:cNvPr id="51255" name="Group 55"/>
          <p:cNvGrpSpPr>
            <a:grpSpLocks/>
          </p:cNvGrpSpPr>
          <p:nvPr/>
        </p:nvGrpSpPr>
        <p:grpSpPr bwMode="auto">
          <a:xfrm>
            <a:off x="8015288" y="4648200"/>
            <a:ext cx="1295400" cy="1295400"/>
            <a:chOff x="2160" y="1872"/>
            <a:chExt cx="816" cy="816"/>
          </a:xfrm>
        </p:grpSpPr>
        <p:sp>
          <p:nvSpPr>
            <p:cNvPr id="51256" name="AutoShape 56"/>
            <p:cNvSpPr>
              <a:spLocks noChangeArrowheads="1"/>
            </p:cNvSpPr>
            <p:nvPr/>
          </p:nvSpPr>
          <p:spPr bwMode="auto">
            <a:xfrm>
              <a:off x="2688"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57" name="AutoShape 57"/>
            <p:cNvSpPr>
              <a:spLocks noChangeArrowheads="1"/>
            </p:cNvSpPr>
            <p:nvPr/>
          </p:nvSpPr>
          <p:spPr bwMode="auto">
            <a:xfrm flipH="1">
              <a:off x="2160"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58" name="AutoShape 58"/>
            <p:cNvSpPr>
              <a:spLocks noChangeArrowheads="1"/>
            </p:cNvSpPr>
            <p:nvPr/>
          </p:nvSpPr>
          <p:spPr bwMode="auto">
            <a:xfrm rot="5400000">
              <a:off x="2424" y="2424"/>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59" name="AutoShape 59"/>
            <p:cNvSpPr>
              <a:spLocks noChangeArrowheads="1"/>
            </p:cNvSpPr>
            <p:nvPr/>
          </p:nvSpPr>
          <p:spPr bwMode="auto">
            <a:xfrm rot="16200000" flipV="1">
              <a:off x="2424" y="1896"/>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260" name="Group 60"/>
          <p:cNvGrpSpPr>
            <a:grpSpLocks/>
          </p:cNvGrpSpPr>
          <p:nvPr/>
        </p:nvGrpSpPr>
        <p:grpSpPr bwMode="auto">
          <a:xfrm rot="2646383">
            <a:off x="8040575" y="4649675"/>
            <a:ext cx="1295400" cy="1295400"/>
            <a:chOff x="2160" y="1872"/>
            <a:chExt cx="816" cy="816"/>
          </a:xfrm>
        </p:grpSpPr>
        <p:sp>
          <p:nvSpPr>
            <p:cNvPr id="51261" name="AutoShape 61"/>
            <p:cNvSpPr>
              <a:spLocks noChangeArrowheads="1"/>
            </p:cNvSpPr>
            <p:nvPr/>
          </p:nvSpPr>
          <p:spPr bwMode="auto">
            <a:xfrm>
              <a:off x="2688"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62" name="AutoShape 62"/>
            <p:cNvSpPr>
              <a:spLocks noChangeArrowheads="1"/>
            </p:cNvSpPr>
            <p:nvPr/>
          </p:nvSpPr>
          <p:spPr bwMode="auto">
            <a:xfrm flipH="1">
              <a:off x="2160"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63" name="AutoShape 63"/>
            <p:cNvSpPr>
              <a:spLocks noChangeArrowheads="1"/>
            </p:cNvSpPr>
            <p:nvPr/>
          </p:nvSpPr>
          <p:spPr bwMode="auto">
            <a:xfrm rot="5400000">
              <a:off x="2424" y="2424"/>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64" name="AutoShape 64"/>
            <p:cNvSpPr>
              <a:spLocks noChangeArrowheads="1"/>
            </p:cNvSpPr>
            <p:nvPr/>
          </p:nvSpPr>
          <p:spPr bwMode="auto">
            <a:xfrm rot="16200000" flipV="1">
              <a:off x="2424" y="1896"/>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4936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1228"/>
                                        </p:tgtEl>
                                        <p:attrNameLst>
                                          <p:attrName>style.visibility</p:attrName>
                                        </p:attrNameLst>
                                      </p:cBhvr>
                                      <p:to>
                                        <p:strVal val="visible"/>
                                      </p:to>
                                    </p:set>
                                    <p:animEffect transition="in" filter="wipe(down)">
                                      <p:cBhvr>
                                        <p:cTn id="11" dur="580">
                                          <p:stCondLst>
                                            <p:cond delay="0"/>
                                          </p:stCondLst>
                                        </p:cTn>
                                        <p:tgtEl>
                                          <p:spTgt spid="51228"/>
                                        </p:tgtEl>
                                      </p:cBhvr>
                                    </p:animEffect>
                                    <p:anim calcmode="lin" valueType="num">
                                      <p:cBhvr>
                                        <p:cTn id="12" dur="1822" tmFilter="0,0; 0.14,0.36; 0.43,0.73; 0.71,0.91; 1.0,1.0">
                                          <p:stCondLst>
                                            <p:cond delay="0"/>
                                          </p:stCondLst>
                                        </p:cTn>
                                        <p:tgtEl>
                                          <p:spTgt spid="51228"/>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1228"/>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1228"/>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1228"/>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1228"/>
                                        </p:tgtEl>
                                        <p:attrNameLst>
                                          <p:attrName>ppt_y</p:attrName>
                                        </p:attrNameLst>
                                      </p:cBhvr>
                                      <p:tavLst>
                                        <p:tav tm="0" fmla="#ppt_y-sin(pi*$)/81">
                                          <p:val>
                                            <p:fltVal val="0"/>
                                          </p:val>
                                        </p:tav>
                                        <p:tav tm="100000">
                                          <p:val>
                                            <p:fltVal val="1"/>
                                          </p:val>
                                        </p:tav>
                                      </p:tavLst>
                                    </p:anim>
                                    <p:animScale>
                                      <p:cBhvr>
                                        <p:cTn id="17" dur="26">
                                          <p:stCondLst>
                                            <p:cond delay="650"/>
                                          </p:stCondLst>
                                        </p:cTn>
                                        <p:tgtEl>
                                          <p:spTgt spid="51228"/>
                                        </p:tgtEl>
                                      </p:cBhvr>
                                      <p:to x="100000" y="60000"/>
                                    </p:animScale>
                                    <p:animScale>
                                      <p:cBhvr>
                                        <p:cTn id="18" dur="166" decel="50000">
                                          <p:stCondLst>
                                            <p:cond delay="676"/>
                                          </p:stCondLst>
                                        </p:cTn>
                                        <p:tgtEl>
                                          <p:spTgt spid="51228"/>
                                        </p:tgtEl>
                                      </p:cBhvr>
                                      <p:to x="100000" y="100000"/>
                                    </p:animScale>
                                    <p:animScale>
                                      <p:cBhvr>
                                        <p:cTn id="19" dur="26">
                                          <p:stCondLst>
                                            <p:cond delay="1312"/>
                                          </p:stCondLst>
                                        </p:cTn>
                                        <p:tgtEl>
                                          <p:spTgt spid="51228"/>
                                        </p:tgtEl>
                                      </p:cBhvr>
                                      <p:to x="100000" y="80000"/>
                                    </p:animScale>
                                    <p:animScale>
                                      <p:cBhvr>
                                        <p:cTn id="20" dur="166" decel="50000">
                                          <p:stCondLst>
                                            <p:cond delay="1338"/>
                                          </p:stCondLst>
                                        </p:cTn>
                                        <p:tgtEl>
                                          <p:spTgt spid="51228"/>
                                        </p:tgtEl>
                                      </p:cBhvr>
                                      <p:to x="100000" y="100000"/>
                                    </p:animScale>
                                    <p:animScale>
                                      <p:cBhvr>
                                        <p:cTn id="21" dur="26">
                                          <p:stCondLst>
                                            <p:cond delay="1642"/>
                                          </p:stCondLst>
                                        </p:cTn>
                                        <p:tgtEl>
                                          <p:spTgt spid="51228"/>
                                        </p:tgtEl>
                                      </p:cBhvr>
                                      <p:to x="100000" y="90000"/>
                                    </p:animScale>
                                    <p:animScale>
                                      <p:cBhvr>
                                        <p:cTn id="22" dur="166" decel="50000">
                                          <p:stCondLst>
                                            <p:cond delay="1668"/>
                                          </p:stCondLst>
                                        </p:cTn>
                                        <p:tgtEl>
                                          <p:spTgt spid="51228"/>
                                        </p:tgtEl>
                                      </p:cBhvr>
                                      <p:to x="100000" y="100000"/>
                                    </p:animScale>
                                    <p:animScale>
                                      <p:cBhvr>
                                        <p:cTn id="23" dur="26">
                                          <p:stCondLst>
                                            <p:cond delay="1808"/>
                                          </p:stCondLst>
                                        </p:cTn>
                                        <p:tgtEl>
                                          <p:spTgt spid="51228"/>
                                        </p:tgtEl>
                                      </p:cBhvr>
                                      <p:to x="100000" y="95000"/>
                                    </p:animScale>
                                    <p:animScale>
                                      <p:cBhvr>
                                        <p:cTn id="24" dur="166" decel="50000">
                                          <p:stCondLst>
                                            <p:cond delay="1834"/>
                                          </p:stCondLst>
                                        </p:cTn>
                                        <p:tgtEl>
                                          <p:spTgt spid="51228"/>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2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51229"/>
                                        </p:tgtEl>
                                        <p:attrNameLst>
                                          <p:attrName>style.visibility</p:attrName>
                                        </p:attrNameLst>
                                      </p:cBhvr>
                                      <p:to>
                                        <p:strVal val="visible"/>
                                      </p:to>
                                    </p:set>
                                    <p:animEffect transition="in" filter="wipe(down)">
                                      <p:cBhvr>
                                        <p:cTn id="33" dur="580">
                                          <p:stCondLst>
                                            <p:cond delay="0"/>
                                          </p:stCondLst>
                                        </p:cTn>
                                        <p:tgtEl>
                                          <p:spTgt spid="51229"/>
                                        </p:tgtEl>
                                      </p:cBhvr>
                                    </p:animEffect>
                                    <p:anim calcmode="lin" valueType="num">
                                      <p:cBhvr>
                                        <p:cTn id="34" dur="1822" tmFilter="0,0; 0.14,0.36; 0.43,0.73; 0.71,0.91; 1.0,1.0">
                                          <p:stCondLst>
                                            <p:cond delay="0"/>
                                          </p:stCondLst>
                                        </p:cTn>
                                        <p:tgtEl>
                                          <p:spTgt spid="51229"/>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51229"/>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51229"/>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51229"/>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51229"/>
                                        </p:tgtEl>
                                        <p:attrNameLst>
                                          <p:attrName>ppt_y</p:attrName>
                                        </p:attrNameLst>
                                      </p:cBhvr>
                                      <p:tavLst>
                                        <p:tav tm="0" fmla="#ppt_y-sin(pi*$)/81">
                                          <p:val>
                                            <p:fltVal val="0"/>
                                          </p:val>
                                        </p:tav>
                                        <p:tav tm="100000">
                                          <p:val>
                                            <p:fltVal val="1"/>
                                          </p:val>
                                        </p:tav>
                                      </p:tavLst>
                                    </p:anim>
                                    <p:animScale>
                                      <p:cBhvr>
                                        <p:cTn id="39" dur="26">
                                          <p:stCondLst>
                                            <p:cond delay="650"/>
                                          </p:stCondLst>
                                        </p:cTn>
                                        <p:tgtEl>
                                          <p:spTgt spid="51229"/>
                                        </p:tgtEl>
                                      </p:cBhvr>
                                      <p:to x="100000" y="60000"/>
                                    </p:animScale>
                                    <p:animScale>
                                      <p:cBhvr>
                                        <p:cTn id="40" dur="166" decel="50000">
                                          <p:stCondLst>
                                            <p:cond delay="676"/>
                                          </p:stCondLst>
                                        </p:cTn>
                                        <p:tgtEl>
                                          <p:spTgt spid="51229"/>
                                        </p:tgtEl>
                                      </p:cBhvr>
                                      <p:to x="100000" y="100000"/>
                                    </p:animScale>
                                    <p:animScale>
                                      <p:cBhvr>
                                        <p:cTn id="41" dur="26">
                                          <p:stCondLst>
                                            <p:cond delay="1312"/>
                                          </p:stCondLst>
                                        </p:cTn>
                                        <p:tgtEl>
                                          <p:spTgt spid="51229"/>
                                        </p:tgtEl>
                                      </p:cBhvr>
                                      <p:to x="100000" y="80000"/>
                                    </p:animScale>
                                    <p:animScale>
                                      <p:cBhvr>
                                        <p:cTn id="42" dur="166" decel="50000">
                                          <p:stCondLst>
                                            <p:cond delay="1338"/>
                                          </p:stCondLst>
                                        </p:cTn>
                                        <p:tgtEl>
                                          <p:spTgt spid="51229"/>
                                        </p:tgtEl>
                                      </p:cBhvr>
                                      <p:to x="100000" y="100000"/>
                                    </p:animScale>
                                    <p:animScale>
                                      <p:cBhvr>
                                        <p:cTn id="43" dur="26">
                                          <p:stCondLst>
                                            <p:cond delay="1642"/>
                                          </p:stCondLst>
                                        </p:cTn>
                                        <p:tgtEl>
                                          <p:spTgt spid="51229"/>
                                        </p:tgtEl>
                                      </p:cBhvr>
                                      <p:to x="100000" y="90000"/>
                                    </p:animScale>
                                    <p:animScale>
                                      <p:cBhvr>
                                        <p:cTn id="44" dur="166" decel="50000">
                                          <p:stCondLst>
                                            <p:cond delay="1668"/>
                                          </p:stCondLst>
                                        </p:cTn>
                                        <p:tgtEl>
                                          <p:spTgt spid="51229"/>
                                        </p:tgtEl>
                                      </p:cBhvr>
                                      <p:to x="100000" y="100000"/>
                                    </p:animScale>
                                    <p:animScale>
                                      <p:cBhvr>
                                        <p:cTn id="45" dur="26">
                                          <p:stCondLst>
                                            <p:cond delay="1808"/>
                                          </p:stCondLst>
                                        </p:cTn>
                                        <p:tgtEl>
                                          <p:spTgt spid="51229"/>
                                        </p:tgtEl>
                                      </p:cBhvr>
                                      <p:to x="100000" y="95000"/>
                                    </p:animScale>
                                    <p:animScale>
                                      <p:cBhvr>
                                        <p:cTn id="46" dur="166" decel="50000">
                                          <p:stCondLst>
                                            <p:cond delay="1834"/>
                                          </p:stCondLst>
                                        </p:cTn>
                                        <p:tgtEl>
                                          <p:spTgt spid="51229"/>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51244"/>
                                        </p:tgtEl>
                                        <p:attrNameLst>
                                          <p:attrName>style.visibility</p:attrName>
                                        </p:attrNameLst>
                                      </p:cBhvr>
                                      <p:to>
                                        <p:strVal val="visible"/>
                                      </p:to>
                                    </p:set>
                                    <p:animEffect transition="in" filter="barn(inVertical)">
                                      <p:cBhvr>
                                        <p:cTn id="51" dur="500"/>
                                        <p:tgtEl>
                                          <p:spTgt spid="51244"/>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51245"/>
                                        </p:tgtEl>
                                        <p:attrNameLst>
                                          <p:attrName>style.visibility</p:attrName>
                                        </p:attrNameLst>
                                      </p:cBhvr>
                                      <p:to>
                                        <p:strVal val="visible"/>
                                      </p:to>
                                    </p:set>
                                    <p:animEffect transition="in" filter="barn(inVertical)">
                                      <p:cBhvr>
                                        <p:cTn id="56" dur="500"/>
                                        <p:tgtEl>
                                          <p:spTgt spid="5124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1260"/>
                                        </p:tgtEl>
                                        <p:attrNameLst>
                                          <p:attrName>style.visibility</p:attrName>
                                        </p:attrNameLst>
                                      </p:cBhvr>
                                      <p:to>
                                        <p:strVal val="visible"/>
                                      </p:to>
                                    </p:set>
                                    <p:animEffect transition="in" filter="wipe(down)">
                                      <p:cBhvr>
                                        <p:cTn id="61" dur="500"/>
                                        <p:tgtEl>
                                          <p:spTgt spid="51260"/>
                                        </p:tgtEl>
                                      </p:cBhvr>
                                    </p:animEffect>
                                  </p:childTnLst>
                                </p:cTn>
                              </p:par>
                              <p:par>
                                <p:cTn id="62" presetID="22" presetClass="entr" presetSubtype="4" fill="hold" nodeType="withEffect">
                                  <p:stCondLst>
                                    <p:cond delay="0"/>
                                  </p:stCondLst>
                                  <p:childTnLst>
                                    <p:set>
                                      <p:cBhvr>
                                        <p:cTn id="63" dur="1" fill="hold">
                                          <p:stCondLst>
                                            <p:cond delay="0"/>
                                          </p:stCondLst>
                                        </p:cTn>
                                        <p:tgtEl>
                                          <p:spTgt spid="51255"/>
                                        </p:tgtEl>
                                        <p:attrNameLst>
                                          <p:attrName>style.visibility</p:attrName>
                                        </p:attrNameLst>
                                      </p:cBhvr>
                                      <p:to>
                                        <p:strVal val="visible"/>
                                      </p:to>
                                    </p:set>
                                    <p:animEffect transition="in" filter="wipe(down)">
                                      <p:cBhvr>
                                        <p:cTn id="64" dur="500"/>
                                        <p:tgtEl>
                                          <p:spTgt spid="51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097280" y="215163"/>
            <a:ext cx="10058400" cy="1450757"/>
          </a:xfrm>
        </p:spPr>
        <p:txBody>
          <a:bodyPr/>
          <a:lstStyle/>
          <a:p>
            <a:r>
              <a:rPr lang="en-US" altLang="en-US" dirty="0"/>
              <a:t>Laplacian</a:t>
            </a:r>
          </a:p>
        </p:txBody>
      </p:sp>
      <p:grpSp>
        <p:nvGrpSpPr>
          <p:cNvPr id="52238" name="Group 14"/>
          <p:cNvGrpSpPr>
            <a:grpSpLocks/>
          </p:cNvGrpSpPr>
          <p:nvPr/>
        </p:nvGrpSpPr>
        <p:grpSpPr bwMode="auto">
          <a:xfrm>
            <a:off x="2743200" y="2819400"/>
            <a:ext cx="1600200" cy="1600200"/>
            <a:chOff x="528" y="1392"/>
            <a:chExt cx="1008" cy="1008"/>
          </a:xfrm>
        </p:grpSpPr>
        <p:sp>
          <p:nvSpPr>
            <p:cNvPr id="52239" name="Rectangle 15"/>
            <p:cNvSpPr>
              <a:spLocks noChangeArrowheads="1"/>
            </p:cNvSpPr>
            <p:nvPr/>
          </p:nvSpPr>
          <p:spPr bwMode="auto">
            <a:xfrm>
              <a:off x="528"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40" name="Rectangle 16"/>
            <p:cNvSpPr>
              <a:spLocks noChangeArrowheads="1"/>
            </p:cNvSpPr>
            <p:nvPr/>
          </p:nvSpPr>
          <p:spPr bwMode="auto">
            <a:xfrm>
              <a:off x="864"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41" name="Rectangle 17"/>
            <p:cNvSpPr>
              <a:spLocks noChangeArrowheads="1"/>
            </p:cNvSpPr>
            <p:nvPr/>
          </p:nvSpPr>
          <p:spPr bwMode="auto">
            <a:xfrm>
              <a:off x="864"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4</a:t>
              </a:r>
            </a:p>
          </p:txBody>
        </p:sp>
        <p:sp>
          <p:nvSpPr>
            <p:cNvPr id="52242" name="Rectangle 18"/>
            <p:cNvSpPr>
              <a:spLocks noChangeArrowheads="1"/>
            </p:cNvSpPr>
            <p:nvPr/>
          </p:nvSpPr>
          <p:spPr bwMode="auto">
            <a:xfrm>
              <a:off x="1200"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43" name="Rectangle 19"/>
            <p:cNvSpPr>
              <a:spLocks noChangeArrowheads="1"/>
            </p:cNvSpPr>
            <p:nvPr/>
          </p:nvSpPr>
          <p:spPr bwMode="auto">
            <a:xfrm>
              <a:off x="864"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44" name="Rectangle 20"/>
            <p:cNvSpPr>
              <a:spLocks noChangeArrowheads="1"/>
            </p:cNvSpPr>
            <p:nvPr/>
          </p:nvSpPr>
          <p:spPr bwMode="auto">
            <a:xfrm>
              <a:off x="528"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2245" name="Rectangle 21"/>
            <p:cNvSpPr>
              <a:spLocks noChangeArrowheads="1"/>
            </p:cNvSpPr>
            <p:nvPr/>
          </p:nvSpPr>
          <p:spPr bwMode="auto">
            <a:xfrm>
              <a:off x="1200"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2246" name="Rectangle 22"/>
            <p:cNvSpPr>
              <a:spLocks noChangeArrowheads="1"/>
            </p:cNvSpPr>
            <p:nvPr/>
          </p:nvSpPr>
          <p:spPr bwMode="auto">
            <a:xfrm>
              <a:off x="528"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2247" name="Rectangle 23"/>
            <p:cNvSpPr>
              <a:spLocks noChangeArrowheads="1"/>
            </p:cNvSpPr>
            <p:nvPr/>
          </p:nvSpPr>
          <p:spPr bwMode="auto">
            <a:xfrm>
              <a:off x="1200"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grpSp>
      <p:grpSp>
        <p:nvGrpSpPr>
          <p:cNvPr id="52248" name="Group 24"/>
          <p:cNvGrpSpPr>
            <a:grpSpLocks/>
          </p:cNvGrpSpPr>
          <p:nvPr/>
        </p:nvGrpSpPr>
        <p:grpSpPr bwMode="auto">
          <a:xfrm>
            <a:off x="4953000" y="2971800"/>
            <a:ext cx="1295400" cy="1295400"/>
            <a:chOff x="2160" y="1872"/>
            <a:chExt cx="816" cy="816"/>
          </a:xfrm>
        </p:grpSpPr>
        <p:sp>
          <p:nvSpPr>
            <p:cNvPr id="52249" name="AutoShape 25"/>
            <p:cNvSpPr>
              <a:spLocks noChangeArrowheads="1"/>
            </p:cNvSpPr>
            <p:nvPr/>
          </p:nvSpPr>
          <p:spPr bwMode="auto">
            <a:xfrm>
              <a:off x="2688"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50" name="AutoShape 26"/>
            <p:cNvSpPr>
              <a:spLocks noChangeArrowheads="1"/>
            </p:cNvSpPr>
            <p:nvPr/>
          </p:nvSpPr>
          <p:spPr bwMode="auto">
            <a:xfrm flipH="1">
              <a:off x="2160"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51" name="AutoShape 27"/>
            <p:cNvSpPr>
              <a:spLocks noChangeArrowheads="1"/>
            </p:cNvSpPr>
            <p:nvPr/>
          </p:nvSpPr>
          <p:spPr bwMode="auto">
            <a:xfrm rot="5400000">
              <a:off x="2424" y="2424"/>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52" name="AutoShape 28"/>
            <p:cNvSpPr>
              <a:spLocks noChangeArrowheads="1"/>
            </p:cNvSpPr>
            <p:nvPr/>
          </p:nvSpPr>
          <p:spPr bwMode="auto">
            <a:xfrm rot="16200000" flipV="1">
              <a:off x="2424" y="1896"/>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2253" name="Group 29"/>
          <p:cNvGrpSpPr>
            <a:grpSpLocks/>
          </p:cNvGrpSpPr>
          <p:nvPr/>
        </p:nvGrpSpPr>
        <p:grpSpPr bwMode="auto">
          <a:xfrm rot="2646383">
            <a:off x="4953000" y="4724400"/>
            <a:ext cx="1295400" cy="1295400"/>
            <a:chOff x="2160" y="1872"/>
            <a:chExt cx="816" cy="816"/>
          </a:xfrm>
        </p:grpSpPr>
        <p:sp>
          <p:nvSpPr>
            <p:cNvPr id="52254" name="AutoShape 30"/>
            <p:cNvSpPr>
              <a:spLocks noChangeArrowheads="1"/>
            </p:cNvSpPr>
            <p:nvPr/>
          </p:nvSpPr>
          <p:spPr bwMode="auto">
            <a:xfrm>
              <a:off x="2688"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55" name="AutoShape 31"/>
            <p:cNvSpPr>
              <a:spLocks noChangeArrowheads="1"/>
            </p:cNvSpPr>
            <p:nvPr/>
          </p:nvSpPr>
          <p:spPr bwMode="auto">
            <a:xfrm flipH="1">
              <a:off x="2160" y="2160"/>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56" name="AutoShape 32"/>
            <p:cNvSpPr>
              <a:spLocks noChangeArrowheads="1"/>
            </p:cNvSpPr>
            <p:nvPr/>
          </p:nvSpPr>
          <p:spPr bwMode="auto">
            <a:xfrm rot="5400000">
              <a:off x="2424" y="2424"/>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57" name="AutoShape 33"/>
            <p:cNvSpPr>
              <a:spLocks noChangeArrowheads="1"/>
            </p:cNvSpPr>
            <p:nvPr/>
          </p:nvSpPr>
          <p:spPr bwMode="auto">
            <a:xfrm rot="16200000" flipV="1">
              <a:off x="2424" y="1896"/>
              <a:ext cx="288" cy="24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2258" name="Group 34"/>
          <p:cNvGrpSpPr>
            <a:grpSpLocks/>
          </p:cNvGrpSpPr>
          <p:nvPr/>
        </p:nvGrpSpPr>
        <p:grpSpPr bwMode="auto">
          <a:xfrm>
            <a:off x="2743200" y="4572000"/>
            <a:ext cx="1600200" cy="1600200"/>
            <a:chOff x="528" y="1392"/>
            <a:chExt cx="1008" cy="1008"/>
          </a:xfrm>
        </p:grpSpPr>
        <p:sp>
          <p:nvSpPr>
            <p:cNvPr id="52259" name="Rectangle 35"/>
            <p:cNvSpPr>
              <a:spLocks noChangeArrowheads="1"/>
            </p:cNvSpPr>
            <p:nvPr/>
          </p:nvSpPr>
          <p:spPr bwMode="auto">
            <a:xfrm>
              <a:off x="528"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2260" name="Rectangle 36"/>
            <p:cNvSpPr>
              <a:spLocks noChangeArrowheads="1"/>
            </p:cNvSpPr>
            <p:nvPr/>
          </p:nvSpPr>
          <p:spPr bwMode="auto">
            <a:xfrm>
              <a:off x="864"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2261" name="Rectangle 37"/>
            <p:cNvSpPr>
              <a:spLocks noChangeArrowheads="1"/>
            </p:cNvSpPr>
            <p:nvPr/>
          </p:nvSpPr>
          <p:spPr bwMode="auto">
            <a:xfrm>
              <a:off x="864"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4</a:t>
              </a:r>
            </a:p>
          </p:txBody>
        </p:sp>
        <p:sp>
          <p:nvSpPr>
            <p:cNvPr id="52262" name="Rectangle 38"/>
            <p:cNvSpPr>
              <a:spLocks noChangeArrowheads="1"/>
            </p:cNvSpPr>
            <p:nvPr/>
          </p:nvSpPr>
          <p:spPr bwMode="auto">
            <a:xfrm>
              <a:off x="1200" y="1728"/>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2263" name="Rectangle 39"/>
            <p:cNvSpPr>
              <a:spLocks noChangeArrowheads="1"/>
            </p:cNvSpPr>
            <p:nvPr/>
          </p:nvSpPr>
          <p:spPr bwMode="auto">
            <a:xfrm>
              <a:off x="864"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0</a:t>
              </a:r>
            </a:p>
          </p:txBody>
        </p:sp>
        <p:sp>
          <p:nvSpPr>
            <p:cNvPr id="52264" name="Rectangle 40"/>
            <p:cNvSpPr>
              <a:spLocks noChangeArrowheads="1"/>
            </p:cNvSpPr>
            <p:nvPr/>
          </p:nvSpPr>
          <p:spPr bwMode="auto">
            <a:xfrm>
              <a:off x="528"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65" name="Rectangle 41"/>
            <p:cNvSpPr>
              <a:spLocks noChangeArrowheads="1"/>
            </p:cNvSpPr>
            <p:nvPr/>
          </p:nvSpPr>
          <p:spPr bwMode="auto">
            <a:xfrm>
              <a:off x="1200" y="1392"/>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66" name="Rectangle 42"/>
            <p:cNvSpPr>
              <a:spLocks noChangeArrowheads="1"/>
            </p:cNvSpPr>
            <p:nvPr/>
          </p:nvSpPr>
          <p:spPr bwMode="auto">
            <a:xfrm>
              <a:off x="528"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67" name="Rectangle 43"/>
            <p:cNvSpPr>
              <a:spLocks noChangeArrowheads="1"/>
            </p:cNvSpPr>
            <p:nvPr/>
          </p:nvSpPr>
          <p:spPr bwMode="auto">
            <a:xfrm>
              <a:off x="1200" y="2064"/>
              <a:ext cx="336" cy="33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grpSp>
      <p:sp>
        <p:nvSpPr>
          <p:cNvPr id="52268" name="AutoShape 44"/>
          <p:cNvSpPr>
            <a:spLocks/>
          </p:cNvSpPr>
          <p:nvPr/>
        </p:nvSpPr>
        <p:spPr bwMode="auto">
          <a:xfrm>
            <a:off x="6629400" y="2971800"/>
            <a:ext cx="304800" cy="2819400"/>
          </a:xfrm>
          <a:prstGeom prst="rightBrace">
            <a:avLst>
              <a:gd name="adj1" fmla="val 7708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2269" name="Group 45"/>
          <p:cNvGrpSpPr>
            <a:grpSpLocks/>
          </p:cNvGrpSpPr>
          <p:nvPr/>
        </p:nvGrpSpPr>
        <p:grpSpPr bwMode="auto">
          <a:xfrm>
            <a:off x="7848600" y="2819400"/>
            <a:ext cx="1600200" cy="1600200"/>
            <a:chOff x="528" y="1392"/>
            <a:chExt cx="1008" cy="1008"/>
          </a:xfrm>
        </p:grpSpPr>
        <p:sp>
          <p:nvSpPr>
            <p:cNvPr id="52270" name="Rectangle 46"/>
            <p:cNvSpPr>
              <a:spLocks noChangeArrowheads="1"/>
            </p:cNvSpPr>
            <p:nvPr/>
          </p:nvSpPr>
          <p:spPr bwMode="auto">
            <a:xfrm>
              <a:off x="528"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71" name="Rectangle 47"/>
            <p:cNvSpPr>
              <a:spLocks noChangeArrowheads="1"/>
            </p:cNvSpPr>
            <p:nvPr/>
          </p:nvSpPr>
          <p:spPr bwMode="auto">
            <a:xfrm>
              <a:off x="864"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72" name="Rectangle 48"/>
            <p:cNvSpPr>
              <a:spLocks noChangeArrowheads="1"/>
            </p:cNvSpPr>
            <p:nvPr/>
          </p:nvSpPr>
          <p:spPr bwMode="auto">
            <a:xfrm>
              <a:off x="864"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8</a:t>
              </a:r>
            </a:p>
          </p:txBody>
        </p:sp>
        <p:sp>
          <p:nvSpPr>
            <p:cNvPr id="52273" name="Rectangle 49"/>
            <p:cNvSpPr>
              <a:spLocks noChangeArrowheads="1"/>
            </p:cNvSpPr>
            <p:nvPr/>
          </p:nvSpPr>
          <p:spPr bwMode="auto">
            <a:xfrm>
              <a:off x="1200" y="1728"/>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74" name="Rectangle 50"/>
            <p:cNvSpPr>
              <a:spLocks noChangeArrowheads="1"/>
            </p:cNvSpPr>
            <p:nvPr/>
          </p:nvSpPr>
          <p:spPr bwMode="auto">
            <a:xfrm>
              <a:off x="864"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75" name="Rectangle 51"/>
            <p:cNvSpPr>
              <a:spLocks noChangeArrowheads="1"/>
            </p:cNvSpPr>
            <p:nvPr/>
          </p:nvSpPr>
          <p:spPr bwMode="auto">
            <a:xfrm>
              <a:off x="528"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76" name="Rectangle 52"/>
            <p:cNvSpPr>
              <a:spLocks noChangeArrowheads="1"/>
            </p:cNvSpPr>
            <p:nvPr/>
          </p:nvSpPr>
          <p:spPr bwMode="auto">
            <a:xfrm>
              <a:off x="1200" y="1392"/>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77" name="Rectangle 53"/>
            <p:cNvSpPr>
              <a:spLocks noChangeArrowheads="1"/>
            </p:cNvSpPr>
            <p:nvPr/>
          </p:nvSpPr>
          <p:spPr bwMode="auto">
            <a:xfrm>
              <a:off x="528"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sp>
          <p:nvSpPr>
            <p:cNvPr id="52278" name="Rectangle 54"/>
            <p:cNvSpPr>
              <a:spLocks noChangeArrowheads="1"/>
            </p:cNvSpPr>
            <p:nvPr/>
          </p:nvSpPr>
          <p:spPr bwMode="auto">
            <a:xfrm>
              <a:off x="1200" y="2064"/>
              <a:ext cx="336" cy="336"/>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-1</a:t>
              </a:r>
            </a:p>
          </p:txBody>
        </p:sp>
      </p:grpSp>
      <p:grpSp>
        <p:nvGrpSpPr>
          <p:cNvPr id="52279" name="Group 55"/>
          <p:cNvGrpSpPr>
            <a:grpSpLocks/>
          </p:cNvGrpSpPr>
          <p:nvPr/>
        </p:nvGrpSpPr>
        <p:grpSpPr bwMode="auto">
          <a:xfrm>
            <a:off x="8001000" y="4648200"/>
            <a:ext cx="1295400" cy="1295400"/>
            <a:chOff x="2160" y="1872"/>
            <a:chExt cx="816" cy="816"/>
          </a:xfrm>
        </p:grpSpPr>
        <p:sp>
          <p:nvSpPr>
            <p:cNvPr id="52280" name="AutoShape 56"/>
            <p:cNvSpPr>
              <a:spLocks noChangeArrowheads="1"/>
            </p:cNvSpPr>
            <p:nvPr/>
          </p:nvSpPr>
          <p:spPr bwMode="auto">
            <a:xfrm>
              <a:off x="2688"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1" name="AutoShape 57"/>
            <p:cNvSpPr>
              <a:spLocks noChangeArrowheads="1"/>
            </p:cNvSpPr>
            <p:nvPr/>
          </p:nvSpPr>
          <p:spPr bwMode="auto">
            <a:xfrm flipH="1">
              <a:off x="2160"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2" name="AutoShape 58"/>
            <p:cNvSpPr>
              <a:spLocks noChangeArrowheads="1"/>
            </p:cNvSpPr>
            <p:nvPr/>
          </p:nvSpPr>
          <p:spPr bwMode="auto">
            <a:xfrm rot="5400000">
              <a:off x="2424" y="2424"/>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3" name="AutoShape 59"/>
            <p:cNvSpPr>
              <a:spLocks noChangeArrowheads="1"/>
            </p:cNvSpPr>
            <p:nvPr/>
          </p:nvSpPr>
          <p:spPr bwMode="auto">
            <a:xfrm rot="16200000" flipV="1">
              <a:off x="2424" y="1896"/>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2284" name="Group 60"/>
          <p:cNvGrpSpPr>
            <a:grpSpLocks/>
          </p:cNvGrpSpPr>
          <p:nvPr/>
        </p:nvGrpSpPr>
        <p:grpSpPr bwMode="auto">
          <a:xfrm rot="2646383">
            <a:off x="8001000" y="4648200"/>
            <a:ext cx="1295400" cy="1295400"/>
            <a:chOff x="2160" y="1872"/>
            <a:chExt cx="816" cy="816"/>
          </a:xfrm>
        </p:grpSpPr>
        <p:sp>
          <p:nvSpPr>
            <p:cNvPr id="52285" name="AutoShape 61"/>
            <p:cNvSpPr>
              <a:spLocks noChangeArrowheads="1"/>
            </p:cNvSpPr>
            <p:nvPr/>
          </p:nvSpPr>
          <p:spPr bwMode="auto">
            <a:xfrm>
              <a:off x="2688"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6" name="AutoShape 62"/>
            <p:cNvSpPr>
              <a:spLocks noChangeArrowheads="1"/>
            </p:cNvSpPr>
            <p:nvPr/>
          </p:nvSpPr>
          <p:spPr bwMode="auto">
            <a:xfrm flipH="1">
              <a:off x="2160" y="2160"/>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7" name="AutoShape 63"/>
            <p:cNvSpPr>
              <a:spLocks noChangeArrowheads="1"/>
            </p:cNvSpPr>
            <p:nvPr/>
          </p:nvSpPr>
          <p:spPr bwMode="auto">
            <a:xfrm rot="5400000">
              <a:off x="2424" y="2424"/>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8" name="AutoShape 64"/>
            <p:cNvSpPr>
              <a:spLocks noChangeArrowheads="1"/>
            </p:cNvSpPr>
            <p:nvPr/>
          </p:nvSpPr>
          <p:spPr bwMode="auto">
            <a:xfrm rot="16200000" flipV="1">
              <a:off x="2424" y="1896"/>
              <a:ext cx="288" cy="240"/>
            </a:xfrm>
            <a:prstGeom prst="rightArrow">
              <a:avLst>
                <a:gd name="adj1" fmla="val 50000"/>
                <a:gd name="adj2" fmla="val 30000"/>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4" name="Text Box 6"/>
          <p:cNvSpPr txBox="1">
            <a:spLocks noChangeArrowheads="1"/>
          </p:cNvSpPr>
          <p:nvPr/>
        </p:nvSpPr>
        <p:spPr bwMode="auto">
          <a:xfrm>
            <a:off x="842963" y="1630361"/>
            <a:ext cx="98250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400" b="1" dirty="0">
                <a:cs typeface="Tahoma" panose="020B0604030504040204" pitchFamily="34" charset="0"/>
              </a:rPr>
              <a:t>Isotropic filter response is independent of the direction of the discontinuities in the image to which the filter is applied.</a:t>
            </a:r>
          </a:p>
        </p:txBody>
      </p:sp>
    </p:spTree>
    <p:extLst>
      <p:ext uri="{BB962C8B-B14F-4D97-AF65-F5344CB8AC3E}">
        <p14:creationId xmlns:p14="http://schemas.microsoft.com/office/powerpoint/2010/main" val="193714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268"/>
                                        </p:tgtEl>
                                        <p:attrNameLst>
                                          <p:attrName>style.visibility</p:attrName>
                                        </p:attrNameLst>
                                      </p:cBhvr>
                                      <p:to>
                                        <p:strVal val="visible"/>
                                      </p:to>
                                    </p:set>
                                    <p:animEffect transition="in" filter="randombar(horizontal)">
                                      <p:cBhvr>
                                        <p:cTn id="7" dur="500"/>
                                        <p:tgtEl>
                                          <p:spTgt spid="52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6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5"/>
          <p:cNvSpPr>
            <a:spLocks noGrp="1" noChangeArrowheads="1"/>
          </p:cNvSpPr>
          <p:nvPr>
            <p:ph type="title"/>
          </p:nvPr>
        </p:nvSpPr>
        <p:spPr/>
        <p:txBody>
          <a:bodyPr/>
          <a:lstStyle/>
          <a:p>
            <a:r>
              <a:rPr lang="en-US" altLang="en-US"/>
              <a:t>Implementation</a:t>
            </a:r>
          </a:p>
        </p:txBody>
      </p:sp>
      <p:graphicFrame>
        <p:nvGraphicFramePr>
          <p:cNvPr id="53252" name="Object 4"/>
          <p:cNvGraphicFramePr>
            <a:graphicFrameLocks noGrp="1"/>
          </p:cNvGraphicFramePr>
          <p:nvPr>
            <p:ph sz="half" idx="1"/>
          </p:nvPr>
        </p:nvGraphicFramePr>
        <p:xfrm>
          <a:off x="2209801" y="2209800"/>
          <a:ext cx="3738563" cy="965200"/>
        </p:xfrm>
        <a:graphic>
          <a:graphicData uri="http://schemas.openxmlformats.org/presentationml/2006/ole">
            <mc:AlternateContent xmlns:mc="http://schemas.openxmlformats.org/markup-compatibility/2006">
              <mc:Choice xmlns:v="urn:schemas-microsoft-com:vml" Requires="v">
                <p:oleObj spid="_x0000_s44112" name="Equation" r:id="rId3" imgW="1866600" imgH="482400" progId="Equation.3">
                  <p:embed/>
                </p:oleObj>
              </mc:Choice>
              <mc:Fallback>
                <p:oleObj name="Equation" r:id="rId3" imgW="1866600" imgH="4824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1" y="2209800"/>
                        <a:ext cx="3738563"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5" name="Text Box 7"/>
          <p:cNvSpPr txBox="1">
            <a:spLocks noChangeArrowheads="1"/>
          </p:cNvSpPr>
          <p:nvPr/>
        </p:nvSpPr>
        <p:spPr bwMode="auto">
          <a:xfrm>
            <a:off x="6057900" y="2286000"/>
            <a:ext cx="33918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If the center coefficient is negative</a:t>
            </a:r>
          </a:p>
        </p:txBody>
      </p:sp>
      <p:sp>
        <p:nvSpPr>
          <p:cNvPr id="53256" name="Text Box 8"/>
          <p:cNvSpPr txBox="1">
            <a:spLocks noChangeArrowheads="1"/>
          </p:cNvSpPr>
          <p:nvPr/>
        </p:nvSpPr>
        <p:spPr bwMode="auto">
          <a:xfrm>
            <a:off x="5989638" y="2743200"/>
            <a:ext cx="33052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If the center coefficient is positive</a:t>
            </a:r>
          </a:p>
        </p:txBody>
      </p:sp>
      <p:sp>
        <p:nvSpPr>
          <p:cNvPr id="53259" name="Text Box 11"/>
          <p:cNvSpPr txBox="1">
            <a:spLocks noChangeArrowheads="1"/>
          </p:cNvSpPr>
          <p:nvPr/>
        </p:nvSpPr>
        <p:spPr bwMode="auto">
          <a:xfrm>
            <a:off x="2203450" y="3814763"/>
            <a:ext cx="48831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Where f(</a:t>
            </a:r>
            <a:r>
              <a:rPr lang="en-US" altLang="en-US" dirty="0" err="1"/>
              <a:t>x,y</a:t>
            </a:r>
            <a:r>
              <a:rPr lang="en-US" altLang="en-US" dirty="0"/>
              <a:t>) is the original image</a:t>
            </a:r>
          </a:p>
          <a:p>
            <a:r>
              <a:rPr lang="en-US" altLang="en-US" dirty="0"/>
              <a:t>                         is Laplacian filtered image</a:t>
            </a:r>
          </a:p>
          <a:p>
            <a:r>
              <a:rPr lang="en-US" altLang="en-US" dirty="0"/>
              <a:t>           g(</a:t>
            </a:r>
            <a:r>
              <a:rPr lang="en-US" altLang="en-US" dirty="0" err="1"/>
              <a:t>x,y</a:t>
            </a:r>
            <a:r>
              <a:rPr lang="en-US" altLang="en-US" dirty="0"/>
              <a:t>) is the sharpen image </a:t>
            </a:r>
          </a:p>
        </p:txBody>
      </p:sp>
      <p:graphicFrame>
        <p:nvGraphicFramePr>
          <p:cNvPr id="53260" name="Object 12"/>
          <p:cNvGraphicFramePr>
            <a:graphicFrameLocks noGrp="1" noChangeAspect="1"/>
          </p:cNvGraphicFramePr>
          <p:nvPr>
            <p:ph sz="half" idx="2"/>
            <p:extLst>
              <p:ext uri="{D42A27DB-BD31-4B8C-83A1-F6EECF244321}">
                <p14:modId xmlns:p14="http://schemas.microsoft.com/office/powerpoint/2010/main" val="1140020422"/>
              </p:ext>
            </p:extLst>
          </p:nvPr>
        </p:nvGraphicFramePr>
        <p:xfrm>
          <a:off x="2506665" y="4090985"/>
          <a:ext cx="1036637" cy="366713"/>
        </p:xfrm>
        <a:graphic>
          <a:graphicData uri="http://schemas.openxmlformats.org/presentationml/2006/ole">
            <mc:AlternateContent xmlns:mc="http://schemas.openxmlformats.org/markup-compatibility/2006">
              <mc:Choice xmlns:v="urn:schemas-microsoft-com:vml" Requires="v">
                <p:oleObj spid="_x0000_s44113" name="Equation" r:id="rId5" imgW="647640" imgH="228600" progId="Equation.3">
                  <p:embed/>
                </p:oleObj>
              </mc:Choice>
              <mc:Fallback>
                <p:oleObj name="Equation" r:id="rId5" imgW="6476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6665" y="4090985"/>
                        <a:ext cx="103663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772629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zh-TW" altLang="en-US"/>
          </a:p>
        </p:txBody>
      </p:sp>
      <p:sp>
        <p:nvSpPr>
          <p:cNvPr id="66563" name="Rectangle 3"/>
          <p:cNvSpPr>
            <a:spLocks noGrp="1" noChangeArrowheads="1"/>
          </p:cNvSpPr>
          <p:nvPr>
            <p:ph idx="1"/>
          </p:nvPr>
        </p:nvSpPr>
        <p:spPr/>
        <p:txBody>
          <a:bodyPr/>
          <a:lstStyle/>
          <a:p>
            <a:endParaRPr lang="zh-TW" altLang="en-US"/>
          </a:p>
        </p:txBody>
      </p:sp>
      <p:pic>
        <p:nvPicPr>
          <p:cNvPr id="665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0"/>
            <a:ext cx="39608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025" y="1125539"/>
            <a:ext cx="1970088"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2797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4"/>
          <p:cNvSpPr txBox="1">
            <a:spLocks noChangeArrowheads="1"/>
          </p:cNvSpPr>
          <p:nvPr/>
        </p:nvSpPr>
        <p:spPr bwMode="auto">
          <a:xfrm>
            <a:off x="2243137" y="1216007"/>
            <a:ext cx="84153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just"/>
            <a:r>
              <a:rPr lang="en-US" altLang="en-US" sz="2400" dirty="0">
                <a:cs typeface="Tahoma" panose="020B0604030504040204" pitchFamily="34" charset="0"/>
              </a:rPr>
              <a:t>High-boost filtering is used when the original image is</a:t>
            </a:r>
          </a:p>
          <a:p>
            <a:pPr algn="just"/>
            <a:r>
              <a:rPr lang="en-US" altLang="en-US" sz="2400" dirty="0">
                <a:cs typeface="Tahoma" panose="020B0604030504040204" pitchFamily="34" charset="0"/>
              </a:rPr>
              <a:t>blurred and dark.</a:t>
            </a:r>
          </a:p>
        </p:txBody>
      </p:sp>
      <p:sp>
        <p:nvSpPr>
          <p:cNvPr id="15366" name="Text Box 5"/>
          <p:cNvSpPr txBox="1">
            <a:spLocks noChangeArrowheads="1"/>
          </p:cNvSpPr>
          <p:nvPr/>
        </p:nvSpPr>
        <p:spPr bwMode="auto">
          <a:xfrm>
            <a:off x="2101850" y="30543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endParaRPr lang="en-US" altLang="en-US" sz="2400">
              <a:latin typeface="Times New Roman" panose="02020603050405020304" pitchFamily="18" charset="0"/>
            </a:endParaRPr>
          </a:p>
        </p:txBody>
      </p:sp>
      <p:sp>
        <p:nvSpPr>
          <p:cNvPr id="15368" name="Rectangle 8"/>
          <p:cNvSpPr>
            <a:spLocks noChangeArrowheads="1"/>
          </p:cNvSpPr>
          <p:nvPr/>
        </p:nvSpPr>
        <p:spPr bwMode="auto">
          <a:xfrm>
            <a:off x="2133600" y="-252432"/>
            <a:ext cx="80660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r>
              <a:rPr lang="en-US" altLang="en-US" sz="2800" b="1" i="1">
                <a:solidFill>
                  <a:srgbClr val="CC3300"/>
                </a:solidFill>
              </a:rPr>
              <a:t>Un-sharp Masking and High-boost Filtering</a:t>
            </a:r>
            <a:endParaRPr lang="en-US" altLang="en-US" sz="2800" b="1" i="1">
              <a:solidFill>
                <a:schemeClr val="tx2"/>
              </a:solidFill>
            </a:endParaRPr>
          </a:p>
        </p:txBody>
      </p:sp>
      <p:sp>
        <p:nvSpPr>
          <p:cNvPr id="2" name="Rectangle 1"/>
          <p:cNvSpPr/>
          <p:nvPr/>
        </p:nvSpPr>
        <p:spPr>
          <a:xfrm>
            <a:off x="2233614" y="2224359"/>
            <a:ext cx="8796336" cy="1200329"/>
          </a:xfrm>
          <a:prstGeom prst="rect">
            <a:avLst/>
          </a:prstGeom>
        </p:spPr>
        <p:txBody>
          <a:bodyPr wrap="square">
            <a:spAutoFit/>
          </a:bodyPr>
          <a:lstStyle/>
          <a:p>
            <a:r>
              <a:rPr lang="en-US" altLang="en-US" sz="2400" dirty="0">
                <a:latin typeface="Tahoma" panose="020B0604030504040204" pitchFamily="34" charset="0"/>
                <a:cs typeface="Tahoma" panose="020B0604030504040204" pitchFamily="34" charset="0"/>
              </a:rPr>
              <a:t>A process to sharpen images consists of </a:t>
            </a:r>
            <a:r>
              <a:rPr lang="en-US" altLang="en-US" sz="2400" dirty="0">
                <a:solidFill>
                  <a:srgbClr val="0070C0"/>
                </a:solidFill>
                <a:latin typeface="Tahoma" panose="020B0604030504040204" pitchFamily="34" charset="0"/>
                <a:cs typeface="Tahoma" panose="020B0604030504040204" pitchFamily="34" charset="0"/>
              </a:rPr>
              <a:t>subtracting a blurred version of an image from the image itself</a:t>
            </a:r>
            <a:r>
              <a:rPr lang="en-US" altLang="en-US" sz="2400" dirty="0">
                <a:latin typeface="Tahoma" panose="020B0604030504040204" pitchFamily="34" charset="0"/>
                <a:cs typeface="Tahoma" panose="020B0604030504040204" pitchFamily="34" charset="0"/>
              </a:rPr>
              <a:t>. This process, called </a:t>
            </a:r>
            <a:r>
              <a:rPr lang="en-US" altLang="en-US" sz="2400" dirty="0" err="1">
                <a:latin typeface="Tahoma" panose="020B0604030504040204" pitchFamily="34" charset="0"/>
                <a:cs typeface="Tahoma" panose="020B0604030504040204" pitchFamily="34" charset="0"/>
              </a:rPr>
              <a:t>unsharp</a:t>
            </a:r>
            <a:r>
              <a:rPr lang="en-US" altLang="en-US" sz="2400" dirty="0">
                <a:latin typeface="Tahoma" panose="020B0604030504040204" pitchFamily="34" charset="0"/>
                <a:cs typeface="Tahoma" panose="020B0604030504040204" pitchFamily="34" charset="0"/>
              </a:rPr>
              <a:t> masking, </a:t>
            </a:r>
          </a:p>
        </p:txBody>
      </p:sp>
    </p:spTree>
    <p:extLst>
      <p:ext uri="{BB962C8B-B14F-4D97-AF65-F5344CB8AC3E}">
        <p14:creationId xmlns:p14="http://schemas.microsoft.com/office/powerpoint/2010/main" val="25423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Simplification</a:t>
            </a:r>
          </a:p>
        </p:txBody>
      </p:sp>
      <p:sp>
        <p:nvSpPr>
          <p:cNvPr id="3" name="Content Placeholder 2"/>
          <p:cNvSpPr>
            <a:spLocks noGrp="1"/>
          </p:cNvSpPr>
          <p:nvPr>
            <p:ph idx="1"/>
          </p:nvPr>
        </p:nvSpPr>
        <p:spPr/>
        <p:txBody>
          <a:bodyPr/>
          <a:lstStyle/>
          <a:p>
            <a:endParaRPr 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2098266131"/>
              </p:ext>
            </p:extLst>
          </p:nvPr>
        </p:nvGraphicFramePr>
        <p:xfrm>
          <a:off x="4157664" y="2763828"/>
          <a:ext cx="4643437" cy="614363"/>
        </p:xfrm>
        <a:graphic>
          <a:graphicData uri="http://schemas.openxmlformats.org/presentationml/2006/ole">
            <mc:AlternateContent xmlns:mc="http://schemas.openxmlformats.org/markup-compatibility/2006">
              <mc:Choice xmlns:v="urn:schemas-microsoft-com:vml" Requires="v">
                <p:oleObj spid="_x0000_s38016" name="方程式" r:id="rId3" imgW="1828800" imgH="241200" progId="Equation.3">
                  <p:embed/>
                </p:oleObj>
              </mc:Choice>
              <mc:Fallback>
                <p:oleObj name="方程式" r:id="rId3" imgW="18288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664" y="2763828"/>
                        <a:ext cx="4643437"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46894834"/>
              </p:ext>
            </p:extLst>
          </p:nvPr>
        </p:nvGraphicFramePr>
        <p:xfrm>
          <a:off x="3890964" y="4613266"/>
          <a:ext cx="5094287" cy="581025"/>
        </p:xfrm>
        <a:graphic>
          <a:graphicData uri="http://schemas.openxmlformats.org/presentationml/2006/ole">
            <mc:AlternateContent xmlns:mc="http://schemas.openxmlformats.org/markup-compatibility/2006">
              <mc:Choice xmlns:v="urn:schemas-microsoft-com:vml" Requires="v">
                <p:oleObj spid="_x0000_s38017" name="方程式" r:id="rId5" imgW="2006280" imgH="228600" progId="Equation.3">
                  <p:embed/>
                </p:oleObj>
              </mc:Choice>
              <mc:Fallback>
                <p:oleObj name="方程式" r:id="rId5" imgW="20062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0964" y="4613266"/>
                        <a:ext cx="50942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4150352971"/>
              </p:ext>
            </p:extLst>
          </p:nvPr>
        </p:nvGraphicFramePr>
        <p:xfrm>
          <a:off x="9345614" y="4675178"/>
          <a:ext cx="966787" cy="517525"/>
        </p:xfrm>
        <a:graphic>
          <a:graphicData uri="http://schemas.openxmlformats.org/presentationml/2006/ole">
            <mc:AlternateContent xmlns:mc="http://schemas.openxmlformats.org/markup-compatibility/2006">
              <mc:Choice xmlns:v="urn:schemas-microsoft-com:vml" Requires="v">
                <p:oleObj spid="_x0000_s38018" name="方程式" r:id="rId7" imgW="380880" imgH="203040" progId="Equation.3">
                  <p:embed/>
                </p:oleObj>
              </mc:Choice>
              <mc:Fallback>
                <p:oleObj name="方程式" r:id="rId7" imgW="3808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5614" y="4675178"/>
                        <a:ext cx="9667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641939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endParaRPr lang="zh-TW" altLang="en-US"/>
          </a:p>
        </p:txBody>
      </p:sp>
      <p:sp>
        <p:nvSpPr>
          <p:cNvPr id="90115" name="Rectangle 3"/>
          <p:cNvSpPr>
            <a:spLocks noGrp="1" noChangeArrowheads="1"/>
          </p:cNvSpPr>
          <p:nvPr>
            <p:ph idx="1"/>
          </p:nvPr>
        </p:nvSpPr>
        <p:spPr/>
        <p:txBody>
          <a:bodyPr/>
          <a:lstStyle/>
          <a:p>
            <a:pPr lvl="1"/>
            <a:r>
              <a:rPr lang="en-US" altLang="zh-TW"/>
              <a:t>High-boost filtering</a:t>
            </a:r>
          </a:p>
          <a:p>
            <a:pPr lvl="2"/>
            <a:endParaRPr lang="en-US" altLang="zh-TW"/>
          </a:p>
          <a:p>
            <a:endParaRPr lang="zh-TW" altLang="en-US"/>
          </a:p>
        </p:txBody>
      </p:sp>
      <p:graphicFrame>
        <p:nvGraphicFramePr>
          <p:cNvPr id="90119" name="Object 7"/>
          <p:cNvGraphicFramePr>
            <a:graphicFrameLocks noChangeAspect="1"/>
          </p:cNvGraphicFramePr>
          <p:nvPr/>
        </p:nvGraphicFramePr>
        <p:xfrm>
          <a:off x="3071814" y="2636839"/>
          <a:ext cx="5094287" cy="581025"/>
        </p:xfrm>
        <a:graphic>
          <a:graphicData uri="http://schemas.openxmlformats.org/presentationml/2006/ole">
            <mc:AlternateContent xmlns:mc="http://schemas.openxmlformats.org/markup-compatibility/2006">
              <mc:Choice xmlns:v="urn:schemas-microsoft-com:vml" Requires="v">
                <p:oleObj spid="_x0000_s38996" name="方程式" r:id="rId3" imgW="2006280" imgH="228600" progId="Equation.3">
                  <p:embed/>
                </p:oleObj>
              </mc:Choice>
              <mc:Fallback>
                <p:oleObj name="方程式" r:id="rId3" imgW="20062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4" y="2636839"/>
                        <a:ext cx="50942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120" name="Object 8"/>
          <p:cNvGraphicFramePr>
            <a:graphicFrameLocks noChangeAspect="1"/>
          </p:cNvGraphicFramePr>
          <p:nvPr/>
        </p:nvGraphicFramePr>
        <p:xfrm>
          <a:off x="8688389" y="2708276"/>
          <a:ext cx="966787" cy="517525"/>
        </p:xfrm>
        <a:graphic>
          <a:graphicData uri="http://schemas.openxmlformats.org/presentationml/2006/ole">
            <mc:AlternateContent xmlns:mc="http://schemas.openxmlformats.org/markup-compatibility/2006">
              <mc:Choice xmlns:v="urn:schemas-microsoft-com:vml" Requires="v">
                <p:oleObj spid="_x0000_s38997" name="方程式" r:id="rId5" imgW="380880" imgH="203040" progId="Equation.3">
                  <p:embed/>
                </p:oleObj>
              </mc:Choice>
              <mc:Fallback>
                <p:oleObj name="方程式" r:id="rId5" imgW="3808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8389" y="2708276"/>
                        <a:ext cx="9667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924099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6"/>
          <p:cNvGraphicFramePr>
            <a:graphicFrameLocks noChangeAspect="1"/>
          </p:cNvGraphicFramePr>
          <p:nvPr>
            <p:extLst>
              <p:ext uri="{D42A27DB-BD31-4B8C-83A1-F6EECF244321}">
                <p14:modId xmlns:p14="http://schemas.microsoft.com/office/powerpoint/2010/main" val="3648206970"/>
              </p:ext>
            </p:extLst>
          </p:nvPr>
        </p:nvGraphicFramePr>
        <p:xfrm>
          <a:off x="3611563" y="641336"/>
          <a:ext cx="3759200" cy="574675"/>
        </p:xfrm>
        <a:graphic>
          <a:graphicData uri="http://schemas.openxmlformats.org/presentationml/2006/ole">
            <mc:AlternateContent xmlns:mc="http://schemas.openxmlformats.org/markup-compatibility/2006">
              <mc:Choice xmlns:v="urn:schemas-microsoft-com:vml" Requires="v">
                <p:oleObj spid="_x0000_s46128" name="Equation" r:id="rId3" imgW="1650960" imgH="253800" progId="Equation.3">
                  <p:embed/>
                </p:oleObj>
              </mc:Choice>
              <mc:Fallback>
                <p:oleObj name="Equation" r:id="rId3" imgW="165096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563" y="641336"/>
                        <a:ext cx="3759200"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7"/>
          <p:cNvSpPr txBox="1">
            <a:spLocks noChangeArrowheads="1"/>
          </p:cNvSpPr>
          <p:nvPr/>
        </p:nvSpPr>
        <p:spPr bwMode="auto">
          <a:xfrm>
            <a:off x="8075614" y="641335"/>
            <a:ext cx="846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400" i="1">
                <a:latin typeface="Times New Roman" panose="02020603050405020304" pitchFamily="18" charset="0"/>
              </a:rPr>
              <a:t>A</a:t>
            </a:r>
            <a:r>
              <a:rPr lang="en-US" altLang="en-US" sz="2400">
                <a:latin typeface="Times New Roman" panose="02020603050405020304" pitchFamily="18" charset="0"/>
              </a:rPr>
              <a:t> &gt; 1</a:t>
            </a:r>
          </a:p>
        </p:txBody>
      </p:sp>
      <p:graphicFrame>
        <p:nvGraphicFramePr>
          <p:cNvPr id="5" name="Object 4"/>
          <p:cNvGraphicFramePr>
            <a:graphicFrameLocks noChangeAspect="1"/>
          </p:cNvGraphicFramePr>
          <p:nvPr>
            <p:extLst>
              <p:ext uri="{D42A27DB-BD31-4B8C-83A1-F6EECF244321}">
                <p14:modId xmlns:p14="http://schemas.microsoft.com/office/powerpoint/2010/main" val="3970546513"/>
              </p:ext>
            </p:extLst>
          </p:nvPr>
        </p:nvGraphicFramePr>
        <p:xfrm>
          <a:off x="1847851" y="1966909"/>
          <a:ext cx="8836025" cy="2265363"/>
        </p:xfrm>
        <a:graphic>
          <a:graphicData uri="http://schemas.openxmlformats.org/presentationml/2006/ole">
            <mc:AlternateContent xmlns:mc="http://schemas.openxmlformats.org/markup-compatibility/2006">
              <mc:Choice xmlns:v="urn:schemas-microsoft-com:vml" Requires="v">
                <p:oleObj spid="_x0000_s46129" name="方程式" r:id="rId5" imgW="3479760" imgH="888840" progId="Equation.3">
                  <p:embed/>
                </p:oleObj>
              </mc:Choice>
              <mc:Fallback>
                <p:oleObj name="方程式" r:id="rId5" imgW="34797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851" y="1966909"/>
                        <a:ext cx="8836025" cy="226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5553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341" y="124032"/>
            <a:ext cx="8193571" cy="6151600"/>
          </a:xfrm>
          <a:prstGeom prst="rect">
            <a:avLst/>
          </a:prstGeom>
        </p:spPr>
      </p:pic>
    </p:spTree>
    <p:extLst>
      <p:ext uri="{BB962C8B-B14F-4D97-AF65-F5344CB8AC3E}">
        <p14:creationId xmlns:p14="http://schemas.microsoft.com/office/powerpoint/2010/main" val="35199024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endParaRPr lang="zh-TW" altLang="en-US"/>
          </a:p>
        </p:txBody>
      </p:sp>
      <p:sp>
        <p:nvSpPr>
          <p:cNvPr id="88067" name="Rectangle 3"/>
          <p:cNvSpPr>
            <a:spLocks noGrp="1" noChangeArrowheads="1"/>
          </p:cNvSpPr>
          <p:nvPr>
            <p:ph idx="1"/>
          </p:nvPr>
        </p:nvSpPr>
        <p:spPr/>
        <p:txBody>
          <a:bodyPr/>
          <a:lstStyle/>
          <a:p>
            <a:pPr lvl="1"/>
            <a:endParaRPr lang="en-US" altLang="zh-TW"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2855899"/>
            <a:ext cx="6661150"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7595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endParaRPr lang="zh-TW" altLang="en-US"/>
          </a:p>
        </p:txBody>
      </p:sp>
      <p:sp>
        <p:nvSpPr>
          <p:cNvPr id="91141" name="Rectangle 5"/>
          <p:cNvSpPr>
            <a:spLocks noGrp="1" noChangeArrowheads="1"/>
          </p:cNvSpPr>
          <p:nvPr>
            <p:ph idx="1"/>
          </p:nvPr>
        </p:nvSpPr>
        <p:spPr/>
        <p:txBody>
          <a:bodyPr/>
          <a:lstStyle/>
          <a:p>
            <a:endParaRPr lang="zh-TW" altLang="en-US"/>
          </a:p>
        </p:txBody>
      </p:sp>
      <p:pic>
        <p:nvPicPr>
          <p:cNvPr id="9114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260350"/>
            <a:ext cx="4202113" cy="614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400" y="1193801"/>
            <a:ext cx="1835150" cy="468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4966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endParaRPr lang="zh-TW" altLang="en-US"/>
          </a:p>
        </p:txBody>
      </p:sp>
      <p:sp>
        <p:nvSpPr>
          <p:cNvPr id="68611" name="Rectangle 3"/>
          <p:cNvSpPr>
            <a:spLocks noGrp="1" noChangeArrowheads="1"/>
          </p:cNvSpPr>
          <p:nvPr>
            <p:ph idx="1"/>
          </p:nvPr>
        </p:nvSpPr>
        <p:spPr/>
        <p:txBody>
          <a:bodyPr/>
          <a:lstStyle/>
          <a:p>
            <a:endParaRPr lang="zh-TW" altLang="en-US"/>
          </a:p>
        </p:txBody>
      </p:sp>
      <p:pic>
        <p:nvPicPr>
          <p:cNvPr id="686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404813"/>
            <a:ext cx="2663825" cy="608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0" y="1165225"/>
            <a:ext cx="1919288"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60349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3"/>
          <p:cNvSpPr txBox="1">
            <a:spLocks noChangeArrowheads="1"/>
          </p:cNvSpPr>
          <p:nvPr/>
        </p:nvSpPr>
        <p:spPr bwMode="auto">
          <a:xfrm>
            <a:off x="1427161" y="1419223"/>
            <a:ext cx="10260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algn="just"/>
            <a:r>
              <a:rPr lang="en-US" altLang="en-US" sz="2000" b="1" dirty="0">
                <a:cs typeface="Tahoma" panose="020B0604030504040204" pitchFamily="34" charset="0"/>
              </a:rPr>
              <a:t>First derivatives in image processing are implemented using the greatest rate of change (magnitude) of the gradient.</a:t>
            </a:r>
          </a:p>
        </p:txBody>
      </p:sp>
      <p:sp>
        <p:nvSpPr>
          <p:cNvPr id="10245" name="Text Box 4"/>
          <p:cNvSpPr txBox="1">
            <a:spLocks noChangeArrowheads="1"/>
          </p:cNvSpPr>
          <p:nvPr/>
        </p:nvSpPr>
        <p:spPr bwMode="auto">
          <a:xfrm>
            <a:off x="2827338" y="2606672"/>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endParaRPr lang="en-US" altLang="en-US" sz="2400">
              <a:latin typeface="Times New Roman" panose="02020603050405020304" pitchFamily="18" charset="0"/>
            </a:endParaRPr>
          </a:p>
        </p:txBody>
      </p:sp>
      <p:graphicFrame>
        <p:nvGraphicFramePr>
          <p:cNvPr id="10242" name="Object 5"/>
          <p:cNvGraphicFramePr>
            <a:graphicFrameLocks noChangeAspect="1"/>
          </p:cNvGraphicFramePr>
          <p:nvPr>
            <p:extLst>
              <p:ext uri="{D42A27DB-BD31-4B8C-83A1-F6EECF244321}">
                <p14:modId xmlns:p14="http://schemas.microsoft.com/office/powerpoint/2010/main" val="616265012"/>
              </p:ext>
            </p:extLst>
          </p:nvPr>
        </p:nvGraphicFramePr>
        <p:xfrm>
          <a:off x="2378076" y="2181223"/>
          <a:ext cx="5768975" cy="2589213"/>
        </p:xfrm>
        <a:graphic>
          <a:graphicData uri="http://schemas.openxmlformats.org/presentationml/2006/ole">
            <mc:AlternateContent xmlns:mc="http://schemas.openxmlformats.org/markup-compatibility/2006">
              <mc:Choice xmlns:v="urn:schemas-microsoft-com:vml" Requires="v">
                <p:oleObj spid="_x0000_s33837" name="Equation" r:id="rId3" imgW="2971800" imgH="1333440" progId="Equation.3">
                  <p:embed/>
                </p:oleObj>
              </mc:Choice>
              <mc:Fallback>
                <p:oleObj name="Equation" r:id="rId3" imgW="2971800" imgH="1333440" progId="Equation.3">
                  <p:embed/>
                  <p:pic>
                    <p:nvPicPr>
                      <p:cNvPr id="0" name=""/>
                      <p:cNvPicPr>
                        <a:picLocks noChangeAspect="1" noChangeArrowheads="1"/>
                      </p:cNvPicPr>
                      <p:nvPr/>
                    </p:nvPicPr>
                    <p:blipFill>
                      <a:blip r:embed="rId4"/>
                      <a:srcRect/>
                      <a:stretch>
                        <a:fillRect/>
                      </a:stretch>
                    </p:blipFill>
                    <p:spPr bwMode="auto">
                      <a:xfrm>
                        <a:off x="2378076" y="2181223"/>
                        <a:ext cx="5768975" cy="2589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46" name="Group 6"/>
          <p:cNvGrpSpPr>
            <a:grpSpLocks/>
          </p:cNvGrpSpPr>
          <p:nvPr/>
        </p:nvGrpSpPr>
        <p:grpSpPr bwMode="auto">
          <a:xfrm>
            <a:off x="8931275" y="2441573"/>
            <a:ext cx="1620838" cy="1481137"/>
            <a:chOff x="3766" y="1656"/>
            <a:chExt cx="1021" cy="933"/>
          </a:xfrm>
        </p:grpSpPr>
        <p:sp>
          <p:nvSpPr>
            <p:cNvPr id="10249" name="Rectangle 7"/>
            <p:cNvSpPr>
              <a:spLocks noChangeArrowheads="1"/>
            </p:cNvSpPr>
            <p:nvPr/>
          </p:nvSpPr>
          <p:spPr bwMode="auto">
            <a:xfrm>
              <a:off x="3766" y="1686"/>
              <a:ext cx="1000" cy="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endParaRPr lang="en-US" altLang="en-US"/>
            </a:p>
          </p:txBody>
        </p:sp>
        <p:sp>
          <p:nvSpPr>
            <p:cNvPr id="10250" name="Line 8"/>
            <p:cNvSpPr>
              <a:spLocks noChangeShapeType="1"/>
            </p:cNvSpPr>
            <p:nvPr/>
          </p:nvSpPr>
          <p:spPr bwMode="auto">
            <a:xfrm>
              <a:off x="4111" y="1686"/>
              <a:ext cx="0" cy="9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51" name="Line 9"/>
            <p:cNvSpPr>
              <a:spLocks noChangeShapeType="1"/>
            </p:cNvSpPr>
            <p:nvPr/>
          </p:nvSpPr>
          <p:spPr bwMode="auto">
            <a:xfrm>
              <a:off x="4459" y="1686"/>
              <a:ext cx="0" cy="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52" name="Line 10"/>
            <p:cNvSpPr>
              <a:spLocks noChangeShapeType="1"/>
            </p:cNvSpPr>
            <p:nvPr/>
          </p:nvSpPr>
          <p:spPr bwMode="auto">
            <a:xfrm>
              <a:off x="3766" y="1983"/>
              <a:ext cx="1001" cy="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53" name="Line 11"/>
            <p:cNvSpPr>
              <a:spLocks noChangeShapeType="1"/>
            </p:cNvSpPr>
            <p:nvPr/>
          </p:nvSpPr>
          <p:spPr bwMode="auto">
            <a:xfrm>
              <a:off x="3766" y="2277"/>
              <a:ext cx="100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54" name="Text Box 12"/>
            <p:cNvSpPr txBox="1">
              <a:spLocks noChangeArrowheads="1"/>
            </p:cNvSpPr>
            <p:nvPr/>
          </p:nvSpPr>
          <p:spPr bwMode="auto">
            <a:xfrm>
              <a:off x="3829" y="1656"/>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800" i="1">
                  <a:latin typeface="Times New Roman" panose="02020603050405020304" pitchFamily="18" charset="0"/>
                </a:rPr>
                <a:t>z</a:t>
              </a:r>
              <a:r>
                <a:rPr lang="en-US" altLang="en-US" sz="2800" baseline="-25000">
                  <a:latin typeface="Times New Roman" panose="02020603050405020304" pitchFamily="18" charset="0"/>
                </a:rPr>
                <a:t>1</a:t>
              </a:r>
              <a:endParaRPr lang="en-US" altLang="en-US" sz="2400">
                <a:latin typeface="Times New Roman" panose="02020603050405020304" pitchFamily="18" charset="0"/>
              </a:endParaRPr>
            </a:p>
          </p:txBody>
        </p:sp>
        <p:sp>
          <p:nvSpPr>
            <p:cNvPr id="10255" name="Text Box 13"/>
            <p:cNvSpPr txBox="1">
              <a:spLocks noChangeArrowheads="1"/>
            </p:cNvSpPr>
            <p:nvPr/>
          </p:nvSpPr>
          <p:spPr bwMode="auto">
            <a:xfrm>
              <a:off x="4175" y="1664"/>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800" i="1">
                  <a:latin typeface="Times New Roman" panose="02020603050405020304" pitchFamily="18" charset="0"/>
                </a:rPr>
                <a:t>z</a:t>
              </a:r>
              <a:r>
                <a:rPr lang="en-US" altLang="en-US" sz="2800" baseline="-25000">
                  <a:latin typeface="Times New Roman" panose="02020603050405020304" pitchFamily="18" charset="0"/>
                </a:rPr>
                <a:t>2</a:t>
              </a:r>
            </a:p>
          </p:txBody>
        </p:sp>
        <p:sp>
          <p:nvSpPr>
            <p:cNvPr id="10256" name="Text Box 14"/>
            <p:cNvSpPr txBox="1">
              <a:spLocks noChangeArrowheads="1"/>
            </p:cNvSpPr>
            <p:nvPr/>
          </p:nvSpPr>
          <p:spPr bwMode="auto">
            <a:xfrm>
              <a:off x="4499" y="1955"/>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6</a:t>
              </a:r>
            </a:p>
          </p:txBody>
        </p:sp>
        <p:sp>
          <p:nvSpPr>
            <p:cNvPr id="10257" name="Text Box 15"/>
            <p:cNvSpPr txBox="1">
              <a:spLocks noChangeArrowheads="1"/>
            </p:cNvSpPr>
            <p:nvPr/>
          </p:nvSpPr>
          <p:spPr bwMode="auto">
            <a:xfrm>
              <a:off x="4186" y="2242"/>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800" i="1">
                  <a:latin typeface="Times New Roman" panose="02020603050405020304" pitchFamily="18" charset="0"/>
                </a:rPr>
                <a:t>z</a:t>
              </a:r>
              <a:r>
                <a:rPr lang="en-US" altLang="en-US" sz="2800" baseline="-25000">
                  <a:latin typeface="Times New Roman" panose="02020603050405020304" pitchFamily="18" charset="0"/>
                </a:rPr>
                <a:t>8</a:t>
              </a:r>
            </a:p>
          </p:txBody>
        </p:sp>
        <p:sp>
          <p:nvSpPr>
            <p:cNvPr id="10258" name="Text Box 16"/>
            <p:cNvSpPr txBox="1">
              <a:spLocks noChangeArrowheads="1"/>
            </p:cNvSpPr>
            <p:nvPr/>
          </p:nvSpPr>
          <p:spPr bwMode="auto">
            <a:xfrm>
              <a:off x="3840" y="1955"/>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800" i="1">
                  <a:latin typeface="Times New Roman" panose="02020603050405020304" pitchFamily="18" charset="0"/>
                </a:rPr>
                <a:t>z</a:t>
              </a:r>
              <a:r>
                <a:rPr lang="en-US" altLang="en-US" sz="2800" baseline="-25000">
                  <a:latin typeface="Times New Roman" panose="02020603050405020304" pitchFamily="18" charset="0"/>
                </a:rPr>
                <a:t>4</a:t>
              </a:r>
            </a:p>
          </p:txBody>
        </p:sp>
        <p:sp>
          <p:nvSpPr>
            <p:cNvPr id="10259" name="Text Box 17"/>
            <p:cNvSpPr txBox="1">
              <a:spLocks noChangeArrowheads="1"/>
            </p:cNvSpPr>
            <p:nvPr/>
          </p:nvSpPr>
          <p:spPr bwMode="auto">
            <a:xfrm>
              <a:off x="3832" y="2251"/>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800" i="1">
                  <a:latin typeface="Times New Roman" panose="02020603050405020304" pitchFamily="18" charset="0"/>
                </a:rPr>
                <a:t>z</a:t>
              </a:r>
              <a:r>
                <a:rPr lang="en-US" altLang="en-US" sz="2800" baseline="-25000">
                  <a:latin typeface="Times New Roman" panose="02020603050405020304" pitchFamily="18" charset="0"/>
                </a:rPr>
                <a:t>7</a:t>
              </a:r>
            </a:p>
          </p:txBody>
        </p:sp>
        <p:sp>
          <p:nvSpPr>
            <p:cNvPr id="10260" name="Text Box 18"/>
            <p:cNvSpPr txBox="1">
              <a:spLocks noChangeArrowheads="1"/>
            </p:cNvSpPr>
            <p:nvPr/>
          </p:nvSpPr>
          <p:spPr bwMode="auto">
            <a:xfrm>
              <a:off x="4500" y="165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800" i="1">
                  <a:latin typeface="Times New Roman" panose="02020603050405020304" pitchFamily="18" charset="0"/>
                </a:rPr>
                <a:t>z</a:t>
              </a:r>
              <a:r>
                <a:rPr lang="en-US" altLang="en-US" sz="2800" baseline="-25000">
                  <a:latin typeface="Times New Roman" panose="02020603050405020304" pitchFamily="18" charset="0"/>
                </a:rPr>
                <a:t>3</a:t>
              </a:r>
            </a:p>
          </p:txBody>
        </p:sp>
        <p:sp>
          <p:nvSpPr>
            <p:cNvPr id="10261" name="Text Box 19"/>
            <p:cNvSpPr txBox="1">
              <a:spLocks noChangeArrowheads="1"/>
            </p:cNvSpPr>
            <p:nvPr/>
          </p:nvSpPr>
          <p:spPr bwMode="auto">
            <a:xfrm>
              <a:off x="4508" y="2250"/>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800" i="1">
                  <a:latin typeface="Times New Roman" panose="02020603050405020304" pitchFamily="18" charset="0"/>
                </a:rPr>
                <a:t>z</a:t>
              </a:r>
              <a:r>
                <a:rPr lang="en-US" altLang="en-US" sz="2800" baseline="-25000">
                  <a:latin typeface="Times New Roman" panose="02020603050405020304" pitchFamily="18" charset="0"/>
                </a:rPr>
                <a:t>9</a:t>
              </a:r>
            </a:p>
          </p:txBody>
        </p:sp>
        <p:sp>
          <p:nvSpPr>
            <p:cNvPr id="10262" name="Text Box 20"/>
            <p:cNvSpPr txBox="1">
              <a:spLocks noChangeArrowheads="1"/>
            </p:cNvSpPr>
            <p:nvPr/>
          </p:nvSpPr>
          <p:spPr bwMode="auto">
            <a:xfrm>
              <a:off x="4162" y="1955"/>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800" i="1">
                  <a:latin typeface="Times New Roman" panose="02020603050405020304" pitchFamily="18" charset="0"/>
                </a:rPr>
                <a:t>z</a:t>
              </a:r>
              <a:r>
                <a:rPr lang="en-US" altLang="en-US" sz="2800" baseline="-25000">
                  <a:latin typeface="Times New Roman" panose="02020603050405020304" pitchFamily="18" charset="0"/>
                </a:rPr>
                <a:t>5</a:t>
              </a:r>
            </a:p>
          </p:txBody>
        </p:sp>
      </p:grpSp>
      <p:sp>
        <p:nvSpPr>
          <p:cNvPr id="10247" name="Text Box 21"/>
          <p:cNvSpPr txBox="1">
            <a:spLocks noChangeArrowheads="1"/>
          </p:cNvSpPr>
          <p:nvPr/>
        </p:nvSpPr>
        <p:spPr bwMode="auto">
          <a:xfrm>
            <a:off x="2171700" y="4243386"/>
            <a:ext cx="639603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400" b="1" dirty="0">
                <a:solidFill>
                  <a:srgbClr val="0000FF"/>
                </a:solidFill>
                <a:cs typeface="Tahoma" panose="020B0604030504040204" pitchFamily="34" charset="0"/>
              </a:rPr>
              <a:t>Roberts operator</a:t>
            </a:r>
            <a:endParaRPr lang="en-US" altLang="en-US" sz="2400" b="1" i="1" dirty="0">
              <a:solidFill>
                <a:srgbClr val="0000FF"/>
              </a:solidFill>
              <a:cs typeface="Tahoma" panose="020B0604030504040204" pitchFamily="34" charset="0"/>
            </a:endParaRPr>
          </a:p>
          <a:p>
            <a:r>
              <a:rPr lang="en-US" altLang="en-US" sz="2800" i="1" dirty="0" err="1">
                <a:latin typeface="Times New Roman" panose="02020603050405020304" pitchFamily="18" charset="0"/>
              </a:rPr>
              <a:t>G</a:t>
            </a:r>
            <a:r>
              <a:rPr lang="en-US" altLang="en-US" sz="2800" baseline="-25000" dirty="0" err="1">
                <a:latin typeface="Times New Roman" panose="02020603050405020304" pitchFamily="18" charset="0"/>
              </a:rPr>
              <a:t>x</a:t>
            </a:r>
            <a:r>
              <a:rPr lang="en-US" altLang="en-US" sz="2800" baseline="-25000" dirty="0">
                <a:latin typeface="Times New Roman" panose="02020603050405020304" pitchFamily="18" charset="0"/>
              </a:rPr>
              <a:t> </a:t>
            </a:r>
            <a:r>
              <a:rPr lang="en-US" altLang="en-US" sz="2800" dirty="0">
                <a:latin typeface="Times New Roman" panose="02020603050405020304" pitchFamily="18" charset="0"/>
              </a:rPr>
              <a:t>= (</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9</a:t>
            </a:r>
            <a:r>
              <a:rPr lang="en-US" altLang="en-US" sz="2800" dirty="0">
                <a:latin typeface="Times New Roman" panose="02020603050405020304" pitchFamily="18" charset="0"/>
              </a:rPr>
              <a:t>-</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5</a:t>
            </a:r>
            <a:r>
              <a:rPr lang="en-US" altLang="en-US" sz="2800" dirty="0">
                <a:latin typeface="Times New Roman" panose="02020603050405020304" pitchFamily="18" charset="0"/>
              </a:rPr>
              <a:t>)   and   </a:t>
            </a:r>
            <a:r>
              <a:rPr lang="en-US" altLang="en-US" sz="2800" i="1" dirty="0" err="1">
                <a:latin typeface="Times New Roman" panose="02020603050405020304" pitchFamily="18" charset="0"/>
              </a:rPr>
              <a:t>G</a:t>
            </a:r>
            <a:r>
              <a:rPr lang="en-US" altLang="en-US" sz="2800" baseline="-25000" dirty="0" err="1">
                <a:latin typeface="Times New Roman" panose="02020603050405020304" pitchFamily="18" charset="0"/>
              </a:rPr>
              <a:t>y</a:t>
            </a:r>
            <a:r>
              <a:rPr lang="en-US" altLang="en-US" sz="2800" dirty="0">
                <a:latin typeface="Times New Roman" panose="02020603050405020304" pitchFamily="18" charset="0"/>
              </a:rPr>
              <a:t> = (</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8</a:t>
            </a:r>
            <a:r>
              <a:rPr lang="en-US" altLang="en-US" sz="2800" dirty="0">
                <a:latin typeface="Times New Roman" panose="02020603050405020304" pitchFamily="18" charset="0"/>
              </a:rPr>
              <a:t> - </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6</a:t>
            </a:r>
            <a:r>
              <a:rPr lang="en-US" altLang="en-US" sz="2800" dirty="0">
                <a:latin typeface="Times New Roman" panose="02020603050405020304" pitchFamily="18" charset="0"/>
              </a:rPr>
              <a:t>)</a:t>
            </a:r>
          </a:p>
          <a:p>
            <a:r>
              <a:rPr lang="en-US" altLang="en-US" sz="2400" b="1" dirty="0">
                <a:solidFill>
                  <a:srgbClr val="0000FF"/>
                </a:solidFill>
                <a:cs typeface="Tahoma" panose="020B0604030504040204" pitchFamily="34" charset="0"/>
              </a:rPr>
              <a:t>Sobel operator</a:t>
            </a:r>
          </a:p>
          <a:p>
            <a:r>
              <a:rPr lang="en-US" altLang="en-US" sz="2800" i="1" dirty="0" err="1">
                <a:latin typeface="Times New Roman" panose="02020603050405020304" pitchFamily="18" charset="0"/>
              </a:rPr>
              <a:t>G</a:t>
            </a:r>
            <a:r>
              <a:rPr lang="en-US" altLang="en-US" sz="2800" baseline="-25000" dirty="0" err="1">
                <a:latin typeface="Times New Roman" panose="02020603050405020304" pitchFamily="18" charset="0"/>
              </a:rPr>
              <a:t>y</a:t>
            </a:r>
            <a:r>
              <a:rPr lang="en-US" altLang="en-US" sz="2800" dirty="0">
                <a:latin typeface="Times New Roman" panose="02020603050405020304" pitchFamily="18" charset="0"/>
              </a:rPr>
              <a:t> = (</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3</a:t>
            </a:r>
            <a:r>
              <a:rPr lang="en-US" altLang="en-US" sz="2800" dirty="0">
                <a:latin typeface="Times New Roman" panose="02020603050405020304" pitchFamily="18" charset="0"/>
              </a:rPr>
              <a:t>+2</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6 </a:t>
            </a:r>
            <a:r>
              <a:rPr lang="en-US" altLang="en-US" sz="2800" dirty="0">
                <a:latin typeface="Times New Roman" panose="02020603050405020304" pitchFamily="18" charset="0"/>
              </a:rPr>
              <a:t>+z</a:t>
            </a:r>
            <a:r>
              <a:rPr lang="en-US" altLang="en-US" sz="2800" baseline="-25000" dirty="0">
                <a:latin typeface="Times New Roman" panose="02020603050405020304" pitchFamily="18" charset="0"/>
              </a:rPr>
              <a:t>9</a:t>
            </a:r>
            <a:r>
              <a:rPr lang="en-US" altLang="en-US" sz="2800" dirty="0">
                <a:latin typeface="Times New Roman" panose="02020603050405020304" pitchFamily="18" charset="0"/>
              </a:rPr>
              <a:t>) - (</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1</a:t>
            </a:r>
            <a:r>
              <a:rPr lang="en-US" altLang="en-US" sz="2800" dirty="0">
                <a:latin typeface="Times New Roman" panose="02020603050405020304" pitchFamily="18" charset="0"/>
              </a:rPr>
              <a:t>+2</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4</a:t>
            </a:r>
            <a:r>
              <a:rPr lang="en-US" altLang="en-US" sz="2800" dirty="0">
                <a:latin typeface="Times New Roman" panose="02020603050405020304" pitchFamily="18" charset="0"/>
              </a:rPr>
              <a:t>+z</a:t>
            </a:r>
            <a:r>
              <a:rPr lang="en-US" altLang="en-US" sz="2800" baseline="-25000" dirty="0">
                <a:latin typeface="Times New Roman" panose="02020603050405020304" pitchFamily="18" charset="0"/>
              </a:rPr>
              <a:t>7</a:t>
            </a:r>
            <a:r>
              <a:rPr lang="en-US" altLang="en-US" sz="2800" dirty="0">
                <a:latin typeface="Times New Roman" panose="02020603050405020304" pitchFamily="18" charset="0"/>
              </a:rPr>
              <a:t>)  and</a:t>
            </a:r>
          </a:p>
          <a:p>
            <a:r>
              <a:rPr lang="en-US" altLang="en-US" sz="2800" i="1" dirty="0" err="1">
                <a:latin typeface="Times New Roman" panose="02020603050405020304" pitchFamily="18" charset="0"/>
              </a:rPr>
              <a:t>G</a:t>
            </a:r>
            <a:r>
              <a:rPr lang="en-US" altLang="en-US" sz="2800" baseline="-25000" dirty="0" err="1">
                <a:latin typeface="Times New Roman" panose="02020603050405020304" pitchFamily="18" charset="0"/>
              </a:rPr>
              <a:t>x</a:t>
            </a:r>
            <a:r>
              <a:rPr lang="en-US" altLang="en-US" sz="2800" baseline="-25000" dirty="0">
                <a:latin typeface="Times New Roman" panose="02020603050405020304" pitchFamily="18" charset="0"/>
              </a:rPr>
              <a:t> </a:t>
            </a:r>
            <a:r>
              <a:rPr lang="en-US" altLang="en-US" sz="2800" dirty="0">
                <a:latin typeface="Times New Roman" panose="02020603050405020304" pitchFamily="18" charset="0"/>
              </a:rPr>
              <a:t>= (</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7</a:t>
            </a:r>
            <a:r>
              <a:rPr lang="en-US" altLang="en-US" sz="2800" dirty="0">
                <a:latin typeface="Times New Roman" panose="02020603050405020304" pitchFamily="18" charset="0"/>
              </a:rPr>
              <a:t>+2</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8</a:t>
            </a:r>
            <a:r>
              <a:rPr lang="en-US" altLang="en-US" sz="2800" dirty="0">
                <a:latin typeface="Times New Roman" panose="02020603050405020304" pitchFamily="18" charset="0"/>
              </a:rPr>
              <a:t>+z</a:t>
            </a:r>
            <a:r>
              <a:rPr lang="en-US" altLang="en-US" sz="2800" baseline="-25000" dirty="0">
                <a:latin typeface="Times New Roman" panose="02020603050405020304" pitchFamily="18" charset="0"/>
              </a:rPr>
              <a:t>9</a:t>
            </a:r>
            <a:r>
              <a:rPr lang="en-US" altLang="en-US" sz="2800" dirty="0">
                <a:latin typeface="Times New Roman" panose="02020603050405020304" pitchFamily="18" charset="0"/>
              </a:rPr>
              <a:t>) - (</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1</a:t>
            </a:r>
            <a:r>
              <a:rPr lang="en-US" altLang="en-US" sz="2800" dirty="0">
                <a:latin typeface="Times New Roman" panose="02020603050405020304" pitchFamily="18" charset="0"/>
              </a:rPr>
              <a:t>+2</a:t>
            </a:r>
            <a:r>
              <a:rPr lang="en-US" altLang="en-US" sz="2800" i="1" dirty="0">
                <a:latin typeface="Times New Roman" panose="02020603050405020304" pitchFamily="18" charset="0"/>
              </a:rPr>
              <a:t>z</a:t>
            </a:r>
            <a:r>
              <a:rPr lang="en-US" altLang="en-US" sz="2800" baseline="-25000" dirty="0">
                <a:latin typeface="Times New Roman" panose="02020603050405020304" pitchFamily="18" charset="0"/>
              </a:rPr>
              <a:t>2</a:t>
            </a:r>
            <a:r>
              <a:rPr lang="en-US" altLang="en-US" sz="2800" dirty="0">
                <a:latin typeface="Times New Roman" panose="02020603050405020304" pitchFamily="18" charset="0"/>
              </a:rPr>
              <a:t>+z</a:t>
            </a:r>
            <a:r>
              <a:rPr lang="en-US" altLang="en-US" sz="2800" baseline="-25000" dirty="0">
                <a:latin typeface="Times New Roman" panose="02020603050405020304" pitchFamily="18" charset="0"/>
              </a:rPr>
              <a:t>3</a:t>
            </a:r>
            <a:r>
              <a:rPr lang="en-US" altLang="en-US" sz="2800" dirty="0">
                <a:latin typeface="Times New Roman" panose="02020603050405020304" pitchFamily="18" charset="0"/>
              </a:rPr>
              <a:t>)</a:t>
            </a:r>
          </a:p>
        </p:txBody>
      </p:sp>
      <p:sp>
        <p:nvSpPr>
          <p:cNvPr id="10248" name="Rectangle 23"/>
          <p:cNvSpPr>
            <a:spLocks noChangeArrowheads="1"/>
          </p:cNvSpPr>
          <p:nvPr/>
        </p:nvSpPr>
        <p:spPr bwMode="auto">
          <a:xfrm>
            <a:off x="1427162" y="284158"/>
            <a:ext cx="88249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r>
              <a:rPr lang="en-US" altLang="en-US" sz="2800" b="1" i="1" dirty="0">
                <a:solidFill>
                  <a:srgbClr val="CC3300"/>
                </a:solidFill>
              </a:rPr>
              <a:t>Use of First Derivative for Nonlinear Sharpening</a:t>
            </a:r>
            <a:br>
              <a:rPr lang="en-US" altLang="en-US" sz="2800" b="1" i="1" dirty="0">
                <a:solidFill>
                  <a:srgbClr val="CC3300"/>
                </a:solidFill>
              </a:rPr>
            </a:br>
            <a:endParaRPr lang="en-US" altLang="en-US" sz="2800" b="1" i="1" dirty="0">
              <a:solidFill>
                <a:schemeClr val="tx2"/>
              </a:solidFill>
            </a:endParaRPr>
          </a:p>
        </p:txBody>
      </p:sp>
    </p:spTree>
    <p:extLst>
      <p:ext uri="{BB962C8B-B14F-4D97-AF65-F5344CB8AC3E}">
        <p14:creationId xmlns:p14="http://schemas.microsoft.com/office/powerpoint/2010/main" val="260387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738" y="1535113"/>
            <a:ext cx="5402262"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Text Box 4"/>
          <p:cNvSpPr txBox="1">
            <a:spLocks noChangeArrowheads="1"/>
          </p:cNvSpPr>
          <p:nvPr/>
        </p:nvSpPr>
        <p:spPr bwMode="auto">
          <a:xfrm>
            <a:off x="6780214" y="6237289"/>
            <a:ext cx="2097087" cy="466725"/>
          </a:xfrm>
          <a:prstGeom prst="rect">
            <a:avLst/>
          </a:prstGeom>
          <a:solidFill>
            <a:srgbClr val="FFFFCC"/>
          </a:solidFill>
          <a:ln w="9525">
            <a:solidFill>
              <a:schemeClr val="tx1"/>
            </a:solidFill>
            <a:miter lim="800000"/>
            <a:headEnd/>
            <a:tailEnd/>
          </a:ln>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400">
                <a:latin typeface="Times New Roman" panose="02020603050405020304" pitchFamily="18" charset="0"/>
              </a:rPr>
              <a:t>Sobel operators</a:t>
            </a:r>
          </a:p>
        </p:txBody>
      </p:sp>
      <p:sp>
        <p:nvSpPr>
          <p:cNvPr id="71685" name="Line 5"/>
          <p:cNvSpPr>
            <a:spLocks noChangeShapeType="1"/>
          </p:cNvSpPr>
          <p:nvPr/>
        </p:nvSpPr>
        <p:spPr bwMode="auto">
          <a:xfrm flipH="1" flipV="1">
            <a:off x="6132513" y="5949951"/>
            <a:ext cx="1511300" cy="2698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71686" name="Line 6"/>
          <p:cNvSpPr>
            <a:spLocks noChangeShapeType="1"/>
          </p:cNvSpPr>
          <p:nvPr/>
        </p:nvSpPr>
        <p:spPr bwMode="auto">
          <a:xfrm flipV="1">
            <a:off x="7680325" y="5984876"/>
            <a:ext cx="107950" cy="24447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71687" name="Line 7"/>
          <p:cNvSpPr>
            <a:spLocks noChangeShapeType="1"/>
          </p:cNvSpPr>
          <p:nvPr/>
        </p:nvSpPr>
        <p:spPr bwMode="auto">
          <a:xfrm flipH="1">
            <a:off x="6311901" y="2320925"/>
            <a:ext cx="1998663" cy="92868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71688" name="Text Box 8"/>
          <p:cNvSpPr txBox="1">
            <a:spLocks noChangeArrowheads="1"/>
          </p:cNvSpPr>
          <p:nvPr/>
        </p:nvSpPr>
        <p:spPr bwMode="auto">
          <a:xfrm>
            <a:off x="8326438" y="1860551"/>
            <a:ext cx="2112962" cy="466725"/>
          </a:xfrm>
          <a:prstGeom prst="rect">
            <a:avLst/>
          </a:prstGeom>
          <a:solidFill>
            <a:srgbClr val="FFFFCC"/>
          </a:solidFill>
          <a:ln w="9525">
            <a:solidFill>
              <a:schemeClr val="tx1"/>
            </a:solidFill>
            <a:miter lim="800000"/>
            <a:headEnd/>
            <a:tailEnd/>
          </a:ln>
        </p:spPr>
        <p:txBody>
          <a:bodyPr wrap="none">
            <a:spAutoFit/>
          </a:bodyPr>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r>
              <a:rPr lang="en-US" altLang="en-US" sz="2400">
                <a:latin typeface="Times New Roman" panose="02020603050405020304" pitchFamily="18" charset="0"/>
              </a:rPr>
              <a:t>Robert operator</a:t>
            </a:r>
          </a:p>
        </p:txBody>
      </p:sp>
      <p:sp>
        <p:nvSpPr>
          <p:cNvPr id="71689" name="Line 9"/>
          <p:cNvSpPr>
            <a:spLocks noChangeShapeType="1"/>
          </p:cNvSpPr>
          <p:nvPr/>
        </p:nvSpPr>
        <p:spPr bwMode="auto">
          <a:xfrm flipH="1">
            <a:off x="7427914" y="2335213"/>
            <a:ext cx="923925" cy="9144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71690" name="Rectangle 11"/>
          <p:cNvSpPr>
            <a:spLocks noChangeArrowheads="1"/>
          </p:cNvSpPr>
          <p:nvPr/>
        </p:nvSpPr>
        <p:spPr bwMode="auto">
          <a:xfrm>
            <a:off x="2133600" y="304800"/>
            <a:ext cx="80660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cs typeface="Times New Roman" panose="02020603050405020304" pitchFamily="18" charset="0"/>
              </a:defRPr>
            </a:lvl1pPr>
            <a:lvl2pPr marL="742950" indent="-285750" eaLnBrk="0" hangingPunct="0">
              <a:defRPr>
                <a:solidFill>
                  <a:schemeClr val="tx1"/>
                </a:solidFill>
                <a:latin typeface="Tahoma" panose="020B0604030504040204" pitchFamily="34" charset="0"/>
                <a:cs typeface="Times New Roman" panose="02020603050405020304" pitchFamily="18" charset="0"/>
              </a:defRPr>
            </a:lvl2pPr>
            <a:lvl3pPr marL="1143000" indent="-228600" eaLnBrk="0" hangingPunct="0">
              <a:defRPr>
                <a:solidFill>
                  <a:schemeClr val="tx1"/>
                </a:solidFill>
                <a:latin typeface="Tahoma" panose="020B0604030504040204" pitchFamily="34" charset="0"/>
                <a:cs typeface="Times New Roman" panose="02020603050405020304" pitchFamily="18" charset="0"/>
              </a:defRPr>
            </a:lvl3pPr>
            <a:lvl4pPr marL="1600200" indent="-228600" eaLnBrk="0" hangingPunct="0">
              <a:defRPr>
                <a:solidFill>
                  <a:schemeClr val="tx1"/>
                </a:solidFill>
                <a:latin typeface="Tahoma" panose="020B0604030504040204" pitchFamily="34" charset="0"/>
                <a:cs typeface="Times New Roman" panose="02020603050405020304" pitchFamily="18" charset="0"/>
              </a:defRPr>
            </a:lvl4pPr>
            <a:lvl5pPr marL="2057400" indent="-228600" eaLnBrk="0" hangingPunct="0">
              <a:defRPr>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Times New Roman" panose="02020603050405020304" pitchFamily="18" charset="0"/>
              </a:defRPr>
            </a:lvl9pPr>
          </a:lstStyle>
          <a:p>
            <a:pPr eaLnBrk="1" hangingPunct="1"/>
            <a:r>
              <a:rPr lang="en-US" altLang="en-US" sz="2800" b="1" i="1">
                <a:solidFill>
                  <a:srgbClr val="CC3300"/>
                </a:solidFill>
              </a:rPr>
              <a:t>Use of First Derivative for Edge Extraction </a:t>
            </a:r>
            <a:br>
              <a:rPr lang="en-US" altLang="en-US" sz="2800" b="1" i="1">
                <a:solidFill>
                  <a:srgbClr val="CC3300"/>
                </a:solidFill>
              </a:rPr>
            </a:br>
            <a:r>
              <a:rPr lang="en-US" altLang="en-US" sz="2800" b="1" i="1">
                <a:solidFill>
                  <a:schemeClr val="tx2"/>
                </a:solidFill>
              </a:rPr>
              <a:t>Gradient</a:t>
            </a:r>
          </a:p>
        </p:txBody>
      </p:sp>
    </p:spTree>
    <p:extLst>
      <p:ext uri="{BB962C8B-B14F-4D97-AF65-F5344CB8AC3E}">
        <p14:creationId xmlns:p14="http://schemas.microsoft.com/office/powerpoint/2010/main" val="31191218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orig.jpg"/>
          <p:cNvPicPr>
            <a:picLocks noChangeAspect="1"/>
          </p:cNvPicPr>
          <p:nvPr/>
        </p:nvPicPr>
        <p:blipFill>
          <a:blip r:embed="rId2"/>
          <a:stretch>
            <a:fillRect/>
          </a:stretch>
        </p:blipFill>
        <p:spPr>
          <a:xfrm>
            <a:off x="1981201" y="180973"/>
            <a:ext cx="3695319" cy="4648200"/>
          </a:xfrm>
          <a:prstGeom prst="rect">
            <a:avLst/>
          </a:prstGeom>
        </p:spPr>
      </p:pic>
      <p:pic>
        <p:nvPicPr>
          <p:cNvPr id="3" name="Picture 2" descr="keshedge.jpg"/>
          <p:cNvPicPr>
            <a:picLocks noChangeAspect="1"/>
          </p:cNvPicPr>
          <p:nvPr/>
        </p:nvPicPr>
        <p:blipFill>
          <a:blip r:embed="rId3"/>
          <a:stretch>
            <a:fillRect/>
          </a:stretch>
        </p:blipFill>
        <p:spPr>
          <a:xfrm>
            <a:off x="5943600" y="180973"/>
            <a:ext cx="3733800" cy="469660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261193210"/>
              </p:ext>
            </p:extLst>
          </p:nvPr>
        </p:nvGraphicFramePr>
        <p:xfrm>
          <a:off x="4038600" y="4930775"/>
          <a:ext cx="1447800" cy="1269999"/>
        </p:xfrm>
        <a:graphic>
          <a:graphicData uri="http://schemas.openxmlformats.org/drawingml/2006/table">
            <a:tbl>
              <a:tblPr firstRow="1" bandRow="1">
                <a:tableStyleId>{5940675A-B579-460E-94D1-54222C63F5DA}</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423333">
                <a:tc>
                  <a:txBody>
                    <a:bodyPr/>
                    <a:lstStyle/>
                    <a:p>
                      <a:r>
                        <a:rPr lang="en-US" b="1" dirty="0">
                          <a:solidFill>
                            <a:srgbClr val="FF0000"/>
                          </a:solidFill>
                        </a:rPr>
                        <a:t>-1</a:t>
                      </a:r>
                    </a:p>
                  </a:txBody>
                  <a:tcPr/>
                </a:tc>
                <a:tc>
                  <a:txBody>
                    <a:bodyPr/>
                    <a:lstStyle/>
                    <a:p>
                      <a:r>
                        <a:rPr lang="en-US" b="1" dirty="0">
                          <a:solidFill>
                            <a:srgbClr val="FF0000"/>
                          </a:solidFill>
                        </a:rPr>
                        <a:t>-1</a:t>
                      </a:r>
                    </a:p>
                  </a:txBody>
                  <a:tcPr/>
                </a:tc>
                <a:tc>
                  <a:txBody>
                    <a:bodyPr/>
                    <a:lstStyle/>
                    <a:p>
                      <a:r>
                        <a:rPr lang="en-US" b="1" dirty="0">
                          <a:solidFill>
                            <a:srgbClr val="FF0000"/>
                          </a:solidFill>
                        </a:rPr>
                        <a:t>-1</a:t>
                      </a:r>
                    </a:p>
                  </a:txBody>
                  <a:tcPr/>
                </a:tc>
                <a:extLst>
                  <a:ext uri="{0D108BD9-81ED-4DB2-BD59-A6C34878D82A}">
                    <a16:rowId xmlns:a16="http://schemas.microsoft.com/office/drawing/2014/main" val="10000"/>
                  </a:ext>
                </a:extLst>
              </a:tr>
              <a:tr h="423333">
                <a:tc>
                  <a:txBody>
                    <a:bodyPr/>
                    <a:lstStyle/>
                    <a:p>
                      <a:r>
                        <a:rPr lang="en-US" b="1" dirty="0">
                          <a:solidFill>
                            <a:srgbClr val="FF0000"/>
                          </a:solidFill>
                        </a:rPr>
                        <a:t>-1</a:t>
                      </a:r>
                    </a:p>
                  </a:txBody>
                  <a:tcPr/>
                </a:tc>
                <a:tc>
                  <a:txBody>
                    <a:bodyPr/>
                    <a:lstStyle/>
                    <a:p>
                      <a:r>
                        <a:rPr lang="en-US" b="1" dirty="0">
                          <a:solidFill>
                            <a:srgbClr val="FF0000"/>
                          </a:solidFill>
                        </a:rPr>
                        <a:t>8</a:t>
                      </a:r>
                    </a:p>
                  </a:txBody>
                  <a:tcPr/>
                </a:tc>
                <a:tc>
                  <a:txBody>
                    <a:bodyPr/>
                    <a:lstStyle/>
                    <a:p>
                      <a:r>
                        <a:rPr lang="en-US" b="1" dirty="0">
                          <a:solidFill>
                            <a:srgbClr val="FF0000"/>
                          </a:solidFill>
                        </a:rPr>
                        <a:t>-1</a:t>
                      </a:r>
                    </a:p>
                  </a:txBody>
                  <a:tcPr/>
                </a:tc>
                <a:extLst>
                  <a:ext uri="{0D108BD9-81ED-4DB2-BD59-A6C34878D82A}">
                    <a16:rowId xmlns:a16="http://schemas.microsoft.com/office/drawing/2014/main" val="10001"/>
                  </a:ext>
                </a:extLst>
              </a:tr>
              <a:tr h="423333">
                <a:tc>
                  <a:txBody>
                    <a:bodyPr/>
                    <a:lstStyle/>
                    <a:p>
                      <a:r>
                        <a:rPr lang="en-US" b="1" dirty="0">
                          <a:solidFill>
                            <a:srgbClr val="FF0000"/>
                          </a:solidFill>
                        </a:rPr>
                        <a:t>-1</a:t>
                      </a:r>
                    </a:p>
                  </a:txBody>
                  <a:tcPr/>
                </a:tc>
                <a:tc>
                  <a:txBody>
                    <a:bodyPr/>
                    <a:lstStyle/>
                    <a:p>
                      <a:r>
                        <a:rPr lang="en-US" b="1" dirty="0">
                          <a:solidFill>
                            <a:srgbClr val="FF0000"/>
                          </a:solidFill>
                        </a:rPr>
                        <a:t>-1</a:t>
                      </a:r>
                    </a:p>
                  </a:txBody>
                  <a:tcPr/>
                </a:tc>
                <a:tc>
                  <a:txBody>
                    <a:bodyPr/>
                    <a:lstStyle/>
                    <a:p>
                      <a:r>
                        <a:rPr lang="en-US" b="1" dirty="0">
                          <a:solidFill>
                            <a:srgbClr val="FF0000"/>
                          </a:solidFill>
                        </a:rPr>
                        <a:t>-1</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0913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sharp.jpg"/>
          <p:cNvPicPr>
            <a:picLocks noChangeAspect="1"/>
          </p:cNvPicPr>
          <p:nvPr/>
        </p:nvPicPr>
        <p:blipFill>
          <a:blip r:embed="rId2"/>
          <a:stretch>
            <a:fillRect/>
          </a:stretch>
        </p:blipFill>
        <p:spPr>
          <a:xfrm>
            <a:off x="6748742" y="238118"/>
            <a:ext cx="3690659" cy="46423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441072014"/>
              </p:ext>
            </p:extLst>
          </p:nvPr>
        </p:nvGraphicFramePr>
        <p:xfrm>
          <a:off x="3429000" y="4987920"/>
          <a:ext cx="1447800" cy="1269999"/>
        </p:xfrm>
        <a:graphic>
          <a:graphicData uri="http://schemas.openxmlformats.org/drawingml/2006/table">
            <a:tbl>
              <a:tblPr firstRow="1" bandRow="1">
                <a:tableStyleId>{5940675A-B579-460E-94D1-54222C63F5DA}</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423333">
                <a:tc>
                  <a:txBody>
                    <a:bodyPr/>
                    <a:lstStyle/>
                    <a:p>
                      <a:r>
                        <a:rPr lang="en-US" b="1" dirty="0">
                          <a:solidFill>
                            <a:srgbClr val="FF0000"/>
                          </a:solidFill>
                        </a:rPr>
                        <a:t>-1</a:t>
                      </a:r>
                    </a:p>
                  </a:txBody>
                  <a:tcPr/>
                </a:tc>
                <a:tc>
                  <a:txBody>
                    <a:bodyPr/>
                    <a:lstStyle/>
                    <a:p>
                      <a:r>
                        <a:rPr lang="en-US" b="1" dirty="0">
                          <a:solidFill>
                            <a:srgbClr val="FF0000"/>
                          </a:solidFill>
                        </a:rPr>
                        <a:t>-1</a:t>
                      </a:r>
                    </a:p>
                  </a:txBody>
                  <a:tcPr/>
                </a:tc>
                <a:tc>
                  <a:txBody>
                    <a:bodyPr/>
                    <a:lstStyle/>
                    <a:p>
                      <a:r>
                        <a:rPr lang="en-US" b="1" dirty="0">
                          <a:solidFill>
                            <a:srgbClr val="FF0000"/>
                          </a:solidFill>
                        </a:rPr>
                        <a:t>-1</a:t>
                      </a:r>
                    </a:p>
                  </a:txBody>
                  <a:tcPr/>
                </a:tc>
                <a:extLst>
                  <a:ext uri="{0D108BD9-81ED-4DB2-BD59-A6C34878D82A}">
                    <a16:rowId xmlns:a16="http://schemas.microsoft.com/office/drawing/2014/main" val="10000"/>
                  </a:ext>
                </a:extLst>
              </a:tr>
              <a:tr h="423333">
                <a:tc>
                  <a:txBody>
                    <a:bodyPr/>
                    <a:lstStyle/>
                    <a:p>
                      <a:r>
                        <a:rPr lang="en-US" b="1" dirty="0">
                          <a:solidFill>
                            <a:srgbClr val="FF0000"/>
                          </a:solidFill>
                        </a:rPr>
                        <a:t>-1</a:t>
                      </a:r>
                    </a:p>
                  </a:txBody>
                  <a:tcPr/>
                </a:tc>
                <a:tc>
                  <a:txBody>
                    <a:bodyPr/>
                    <a:lstStyle/>
                    <a:p>
                      <a:r>
                        <a:rPr lang="en-US" b="1" dirty="0">
                          <a:solidFill>
                            <a:srgbClr val="FF0000"/>
                          </a:solidFill>
                        </a:rPr>
                        <a:t>9</a:t>
                      </a:r>
                    </a:p>
                  </a:txBody>
                  <a:tcPr/>
                </a:tc>
                <a:tc>
                  <a:txBody>
                    <a:bodyPr/>
                    <a:lstStyle/>
                    <a:p>
                      <a:r>
                        <a:rPr lang="en-US" b="1" dirty="0">
                          <a:solidFill>
                            <a:srgbClr val="FF0000"/>
                          </a:solidFill>
                        </a:rPr>
                        <a:t>-1</a:t>
                      </a:r>
                    </a:p>
                  </a:txBody>
                  <a:tcPr/>
                </a:tc>
                <a:extLst>
                  <a:ext uri="{0D108BD9-81ED-4DB2-BD59-A6C34878D82A}">
                    <a16:rowId xmlns:a16="http://schemas.microsoft.com/office/drawing/2014/main" val="10001"/>
                  </a:ext>
                </a:extLst>
              </a:tr>
              <a:tr h="423333">
                <a:tc>
                  <a:txBody>
                    <a:bodyPr/>
                    <a:lstStyle/>
                    <a:p>
                      <a:r>
                        <a:rPr lang="en-US" b="1" dirty="0">
                          <a:solidFill>
                            <a:srgbClr val="FF0000"/>
                          </a:solidFill>
                        </a:rPr>
                        <a:t>-1</a:t>
                      </a:r>
                    </a:p>
                  </a:txBody>
                  <a:tcPr/>
                </a:tc>
                <a:tc>
                  <a:txBody>
                    <a:bodyPr/>
                    <a:lstStyle/>
                    <a:p>
                      <a:r>
                        <a:rPr lang="en-US" b="1" dirty="0">
                          <a:solidFill>
                            <a:srgbClr val="FF0000"/>
                          </a:solidFill>
                        </a:rPr>
                        <a:t>-1</a:t>
                      </a:r>
                    </a:p>
                  </a:txBody>
                  <a:tcPr/>
                </a:tc>
                <a:tc>
                  <a:txBody>
                    <a:bodyPr/>
                    <a:lstStyle/>
                    <a:p>
                      <a:r>
                        <a:rPr lang="en-US" b="1" dirty="0">
                          <a:solidFill>
                            <a:srgbClr val="FF0000"/>
                          </a:solidFill>
                        </a:rPr>
                        <a:t>-1</a:t>
                      </a:r>
                    </a:p>
                  </a:txBody>
                  <a:tcPr/>
                </a:tc>
                <a:extLst>
                  <a:ext uri="{0D108BD9-81ED-4DB2-BD59-A6C34878D82A}">
                    <a16:rowId xmlns:a16="http://schemas.microsoft.com/office/drawing/2014/main" val="10002"/>
                  </a:ext>
                </a:extLst>
              </a:tr>
            </a:tbl>
          </a:graphicData>
        </a:graphic>
      </p:graphicFrame>
      <p:pic>
        <p:nvPicPr>
          <p:cNvPr id="6" name="Picture 5" descr="keorig.jpg"/>
          <p:cNvPicPr>
            <a:picLocks noChangeAspect="1"/>
          </p:cNvPicPr>
          <p:nvPr/>
        </p:nvPicPr>
        <p:blipFill>
          <a:blip r:embed="rId3"/>
          <a:stretch>
            <a:fillRect/>
          </a:stretch>
        </p:blipFill>
        <p:spPr>
          <a:xfrm>
            <a:off x="1981201" y="238118"/>
            <a:ext cx="3695319" cy="4648200"/>
          </a:xfrm>
          <a:prstGeom prst="rect">
            <a:avLst/>
          </a:prstGeom>
        </p:spPr>
      </p:pic>
    </p:spTree>
    <p:extLst>
      <p:ext uri="{BB962C8B-B14F-4D97-AF65-F5344CB8AC3E}">
        <p14:creationId xmlns:p14="http://schemas.microsoft.com/office/powerpoint/2010/main" val="314563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shwash10.jpg"/>
          <p:cNvPicPr>
            <a:picLocks noChangeAspect="1"/>
          </p:cNvPicPr>
          <p:nvPr/>
        </p:nvPicPr>
        <p:blipFill>
          <a:blip r:embed="rId2"/>
          <a:stretch>
            <a:fillRect/>
          </a:stretch>
        </p:blipFill>
        <p:spPr>
          <a:xfrm>
            <a:off x="6248401" y="357180"/>
            <a:ext cx="3657600" cy="460075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583873672"/>
              </p:ext>
            </p:extLst>
          </p:nvPr>
        </p:nvGraphicFramePr>
        <p:xfrm>
          <a:off x="2971800" y="5030782"/>
          <a:ext cx="1447800" cy="1269999"/>
        </p:xfrm>
        <a:graphic>
          <a:graphicData uri="http://schemas.openxmlformats.org/drawingml/2006/table">
            <a:tbl>
              <a:tblPr firstRow="1" bandRow="1">
                <a:tableStyleId>{5940675A-B579-460E-94D1-54222C63F5DA}</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423333">
                <a:tc>
                  <a:txBody>
                    <a:bodyPr/>
                    <a:lstStyle/>
                    <a:p>
                      <a:r>
                        <a:rPr lang="en-US" b="1" dirty="0">
                          <a:solidFill>
                            <a:srgbClr val="FF0000"/>
                          </a:solidFill>
                        </a:rPr>
                        <a:t>-1</a:t>
                      </a:r>
                    </a:p>
                  </a:txBody>
                  <a:tcPr/>
                </a:tc>
                <a:tc>
                  <a:txBody>
                    <a:bodyPr/>
                    <a:lstStyle/>
                    <a:p>
                      <a:r>
                        <a:rPr lang="en-US" b="1" dirty="0">
                          <a:solidFill>
                            <a:srgbClr val="FF0000"/>
                          </a:solidFill>
                        </a:rPr>
                        <a:t>-1</a:t>
                      </a:r>
                    </a:p>
                  </a:txBody>
                  <a:tcPr/>
                </a:tc>
                <a:tc>
                  <a:txBody>
                    <a:bodyPr/>
                    <a:lstStyle/>
                    <a:p>
                      <a:r>
                        <a:rPr lang="en-US" b="1" dirty="0">
                          <a:solidFill>
                            <a:srgbClr val="FF0000"/>
                          </a:solidFill>
                        </a:rPr>
                        <a:t>-1</a:t>
                      </a:r>
                    </a:p>
                  </a:txBody>
                  <a:tcPr/>
                </a:tc>
                <a:extLst>
                  <a:ext uri="{0D108BD9-81ED-4DB2-BD59-A6C34878D82A}">
                    <a16:rowId xmlns:a16="http://schemas.microsoft.com/office/drawing/2014/main" val="10000"/>
                  </a:ext>
                </a:extLst>
              </a:tr>
              <a:tr h="423333">
                <a:tc>
                  <a:txBody>
                    <a:bodyPr/>
                    <a:lstStyle/>
                    <a:p>
                      <a:r>
                        <a:rPr lang="en-US" b="1" dirty="0">
                          <a:solidFill>
                            <a:srgbClr val="FF0000"/>
                          </a:solidFill>
                        </a:rPr>
                        <a:t>-1</a:t>
                      </a:r>
                    </a:p>
                  </a:txBody>
                  <a:tcPr/>
                </a:tc>
                <a:tc>
                  <a:txBody>
                    <a:bodyPr/>
                    <a:lstStyle/>
                    <a:p>
                      <a:r>
                        <a:rPr lang="en-US" b="1" dirty="0">
                          <a:solidFill>
                            <a:srgbClr val="FF0000"/>
                          </a:solidFill>
                        </a:rPr>
                        <a:t>10</a:t>
                      </a:r>
                    </a:p>
                  </a:txBody>
                  <a:tcPr/>
                </a:tc>
                <a:tc>
                  <a:txBody>
                    <a:bodyPr/>
                    <a:lstStyle/>
                    <a:p>
                      <a:r>
                        <a:rPr lang="en-US" b="1" dirty="0">
                          <a:solidFill>
                            <a:srgbClr val="FF0000"/>
                          </a:solidFill>
                        </a:rPr>
                        <a:t>-1</a:t>
                      </a:r>
                    </a:p>
                  </a:txBody>
                  <a:tcPr/>
                </a:tc>
                <a:extLst>
                  <a:ext uri="{0D108BD9-81ED-4DB2-BD59-A6C34878D82A}">
                    <a16:rowId xmlns:a16="http://schemas.microsoft.com/office/drawing/2014/main" val="10001"/>
                  </a:ext>
                </a:extLst>
              </a:tr>
              <a:tr h="423333">
                <a:tc>
                  <a:txBody>
                    <a:bodyPr/>
                    <a:lstStyle/>
                    <a:p>
                      <a:r>
                        <a:rPr lang="en-US" b="1" dirty="0">
                          <a:solidFill>
                            <a:srgbClr val="FF0000"/>
                          </a:solidFill>
                        </a:rPr>
                        <a:t>-1</a:t>
                      </a:r>
                    </a:p>
                  </a:txBody>
                  <a:tcPr/>
                </a:tc>
                <a:tc>
                  <a:txBody>
                    <a:bodyPr/>
                    <a:lstStyle/>
                    <a:p>
                      <a:r>
                        <a:rPr lang="en-US" b="1" dirty="0">
                          <a:solidFill>
                            <a:srgbClr val="FF0000"/>
                          </a:solidFill>
                        </a:rPr>
                        <a:t>-1</a:t>
                      </a:r>
                    </a:p>
                  </a:txBody>
                  <a:tcPr/>
                </a:tc>
                <a:tc>
                  <a:txBody>
                    <a:bodyPr/>
                    <a:lstStyle/>
                    <a:p>
                      <a:r>
                        <a:rPr lang="en-US" b="1" dirty="0">
                          <a:solidFill>
                            <a:srgbClr val="FF0000"/>
                          </a:solidFill>
                        </a:rPr>
                        <a:t>-1</a:t>
                      </a:r>
                    </a:p>
                  </a:txBody>
                  <a:tcPr/>
                </a:tc>
                <a:extLst>
                  <a:ext uri="{0D108BD9-81ED-4DB2-BD59-A6C34878D82A}">
                    <a16:rowId xmlns:a16="http://schemas.microsoft.com/office/drawing/2014/main" val="10002"/>
                  </a:ext>
                </a:extLst>
              </a:tr>
            </a:tbl>
          </a:graphicData>
        </a:graphic>
      </p:graphicFrame>
      <p:pic>
        <p:nvPicPr>
          <p:cNvPr id="4" name="Picture 3" descr="keorig.jpg"/>
          <p:cNvPicPr>
            <a:picLocks noChangeAspect="1"/>
          </p:cNvPicPr>
          <p:nvPr/>
        </p:nvPicPr>
        <p:blipFill>
          <a:blip r:embed="rId3"/>
          <a:stretch>
            <a:fillRect/>
          </a:stretch>
        </p:blipFill>
        <p:spPr>
          <a:xfrm>
            <a:off x="1981201" y="280980"/>
            <a:ext cx="3695319" cy="4648200"/>
          </a:xfrm>
          <a:prstGeom prst="rect">
            <a:avLst/>
          </a:prstGeom>
        </p:spPr>
      </p:pic>
    </p:spTree>
    <p:extLst>
      <p:ext uri="{BB962C8B-B14F-4D97-AF65-F5344CB8AC3E}">
        <p14:creationId xmlns:p14="http://schemas.microsoft.com/office/powerpoint/2010/main" val="309744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600" y="990600"/>
            <a:ext cx="3045706" cy="523220"/>
          </a:xfrm>
          <a:prstGeom prst="rect">
            <a:avLst/>
          </a:prstGeom>
        </p:spPr>
        <p:txBody>
          <a:bodyPr wrap="none">
            <a:spAutoFit/>
          </a:bodyPr>
          <a:lstStyle/>
          <a:p>
            <a:r>
              <a:rPr lang="en-US" sz="2800" b="1" dirty="0"/>
              <a:t>Template Matching</a:t>
            </a:r>
            <a:endParaRPr lang="en-US" sz="2800" dirty="0"/>
          </a:p>
        </p:txBody>
      </p:sp>
      <p:pic>
        <p:nvPicPr>
          <p:cNvPr id="35842" name="Picture 2"/>
          <p:cNvPicPr>
            <a:picLocks noChangeAspect="1" noChangeArrowheads="1"/>
          </p:cNvPicPr>
          <p:nvPr/>
        </p:nvPicPr>
        <p:blipFill>
          <a:blip r:embed="rId2"/>
          <a:srcRect/>
          <a:stretch>
            <a:fillRect/>
          </a:stretch>
        </p:blipFill>
        <p:spPr bwMode="auto">
          <a:xfrm>
            <a:off x="2928258" y="1524000"/>
            <a:ext cx="6825343" cy="3257550"/>
          </a:xfrm>
          <a:prstGeom prst="rect">
            <a:avLst/>
          </a:prstGeom>
          <a:noFill/>
          <a:ln w="9525">
            <a:noFill/>
            <a:miter lim="800000"/>
            <a:headEnd/>
            <a:tailEnd/>
          </a:ln>
          <a:effectLst/>
        </p:spPr>
      </p:pic>
      <p:sp>
        <p:nvSpPr>
          <p:cNvPr id="4" name="Rectangle 3"/>
          <p:cNvSpPr/>
          <p:nvPr/>
        </p:nvSpPr>
        <p:spPr>
          <a:xfrm>
            <a:off x="2286000" y="4549676"/>
            <a:ext cx="8077200" cy="369332"/>
          </a:xfrm>
          <a:prstGeom prst="rect">
            <a:avLst/>
          </a:prstGeom>
        </p:spPr>
        <p:txBody>
          <a:bodyPr wrap="square">
            <a:spAutoFit/>
          </a:bodyPr>
          <a:lstStyle/>
          <a:p>
            <a:pPr algn="ctr"/>
            <a:r>
              <a:rPr lang="en-US" b="1" dirty="0"/>
              <a:t>Fig. Template matching performed by correlating the input image with a template.</a:t>
            </a:r>
          </a:p>
        </p:txBody>
      </p:sp>
      <p:sp>
        <p:nvSpPr>
          <p:cNvPr id="5" name="Rectangle 4"/>
          <p:cNvSpPr/>
          <p:nvPr/>
        </p:nvSpPr>
        <p:spPr>
          <a:xfrm>
            <a:off x="2362200" y="5334001"/>
            <a:ext cx="8001000" cy="646331"/>
          </a:xfrm>
          <a:prstGeom prst="rect">
            <a:avLst/>
          </a:prstGeom>
        </p:spPr>
        <p:txBody>
          <a:bodyPr wrap="square">
            <a:spAutoFit/>
          </a:bodyPr>
          <a:lstStyle/>
          <a:p>
            <a:pPr algn="just"/>
            <a:r>
              <a:rPr lang="en-US" dirty="0"/>
              <a:t>The result of template matching is seen to the </a:t>
            </a:r>
            <a:r>
              <a:rPr lang="en-US" i="1" dirty="0"/>
              <a:t>right. </a:t>
            </a:r>
            <a:r>
              <a:rPr lang="en-US" dirty="0"/>
              <a:t>The </a:t>
            </a:r>
            <a:r>
              <a:rPr lang="en-US" i="1" dirty="0"/>
              <a:t>gray outer region </a:t>
            </a:r>
            <a:r>
              <a:rPr lang="en-US" dirty="0"/>
              <a:t>illustrates the pixels that cannot be processed due to the border problem</a:t>
            </a:r>
          </a:p>
        </p:txBody>
      </p:sp>
    </p:spTree>
    <p:extLst>
      <p:ext uri="{BB962C8B-B14F-4D97-AF65-F5344CB8AC3E}">
        <p14:creationId xmlns:p14="http://schemas.microsoft.com/office/powerpoint/2010/main" val="101352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961072"/>
            <a:ext cx="8382000" cy="1754326"/>
          </a:xfrm>
          <a:prstGeom prst="rect">
            <a:avLst/>
          </a:prstGeom>
        </p:spPr>
        <p:txBody>
          <a:bodyPr wrap="square">
            <a:spAutoFit/>
          </a:bodyPr>
          <a:lstStyle/>
          <a:p>
            <a:pPr marL="342900" indent="-342900" algn="just">
              <a:buFont typeface="Wingdings" pitchFamily="2" charset="2"/>
              <a:buChar char="q"/>
            </a:pPr>
            <a:r>
              <a:rPr lang="en-US" b="1" dirty="0"/>
              <a:t>To avoid this problem we need to normalize the values in the output so they are independent of the overall level of light in the image. </a:t>
            </a:r>
          </a:p>
          <a:p>
            <a:pPr marL="342900" indent="-342900" algn="just">
              <a:buFont typeface="Wingdings" pitchFamily="2" charset="2"/>
              <a:buChar char="q"/>
            </a:pPr>
            <a:r>
              <a:rPr lang="en-US" b="1" dirty="0"/>
              <a:t>To assist us in doing so we can use a small trick. Let us denote the template </a:t>
            </a:r>
            <a:r>
              <a:rPr lang="en-US" b="1" i="1" dirty="0"/>
              <a:t>H and the image patch F. These are </a:t>
            </a:r>
            <a:r>
              <a:rPr lang="en-US" b="1" dirty="0"/>
              <a:t>both matrices, but by rearranging we can easily convert each matrix into a vector by concatenating each row (or column) in the matrix, i.e.,        </a:t>
            </a:r>
            <a:r>
              <a:rPr lang="en-US" b="1" i="1" dirty="0"/>
              <a:t>and </a:t>
            </a:r>
            <a:r>
              <a:rPr lang="en-US" b="1" dirty="0"/>
              <a:t>   </a:t>
            </a:r>
            <a:r>
              <a:rPr lang="en-US" b="1" i="1" dirty="0"/>
              <a:t> .</a:t>
            </a:r>
            <a:endParaRPr lang="en-US" b="1" dirty="0"/>
          </a:p>
        </p:txBody>
      </p:sp>
      <p:graphicFrame>
        <p:nvGraphicFramePr>
          <p:cNvPr id="37890" name="Object 2"/>
          <p:cNvGraphicFramePr>
            <a:graphicFrameLocks noChangeAspect="1"/>
          </p:cNvGraphicFramePr>
          <p:nvPr/>
        </p:nvGraphicFramePr>
        <p:xfrm>
          <a:off x="3500438" y="2362201"/>
          <a:ext cx="233362" cy="248919"/>
        </p:xfrm>
        <a:graphic>
          <a:graphicData uri="http://schemas.openxmlformats.org/presentationml/2006/ole">
            <mc:AlternateContent xmlns:mc="http://schemas.openxmlformats.org/markup-compatibility/2006">
              <mc:Choice xmlns:v="urn:schemas-microsoft-com:vml" Requires="v">
                <p:oleObj spid="_x0000_s49162" name="Equation" r:id="rId3" imgW="190440" imgH="203040" progId="Equation.DSMT4">
                  <p:embed/>
                </p:oleObj>
              </mc:Choice>
              <mc:Fallback>
                <p:oleObj name="Equation" r:id="rId3" imgW="190440" imgH="203040" progId="Equation.DSMT4">
                  <p:embed/>
                  <p:pic>
                    <p:nvPicPr>
                      <p:cNvPr id="378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2362201"/>
                        <a:ext cx="233362" cy="24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1" name="Object 3"/>
          <p:cNvGraphicFramePr>
            <a:graphicFrameLocks noChangeAspect="1"/>
          </p:cNvGraphicFramePr>
          <p:nvPr/>
        </p:nvGraphicFramePr>
        <p:xfrm>
          <a:off x="4283076" y="2362200"/>
          <a:ext cx="201613" cy="249238"/>
        </p:xfrm>
        <a:graphic>
          <a:graphicData uri="http://schemas.openxmlformats.org/presentationml/2006/ole">
            <mc:AlternateContent xmlns:mc="http://schemas.openxmlformats.org/markup-compatibility/2006">
              <mc:Choice xmlns:v="urn:schemas-microsoft-com:vml" Requires="v">
                <p:oleObj spid="_x0000_s49163" name="Equation" r:id="rId5" imgW="164880" imgH="203040" progId="Equation.DSMT4">
                  <p:embed/>
                </p:oleObj>
              </mc:Choice>
              <mc:Fallback>
                <p:oleObj name="Equation" r:id="rId5" imgW="164880" imgH="203040" progId="Equation.DSMT4">
                  <p:embed/>
                  <p:pic>
                    <p:nvPicPr>
                      <p:cNvPr id="3789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076" y="2362200"/>
                        <a:ext cx="201613" cy="24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892" name="Picture 4"/>
          <p:cNvPicPr>
            <a:picLocks noChangeAspect="1" noChangeArrowheads="1"/>
          </p:cNvPicPr>
          <p:nvPr/>
        </p:nvPicPr>
        <p:blipFill>
          <a:blip r:embed="rId7"/>
          <a:srcRect/>
          <a:stretch>
            <a:fillRect/>
          </a:stretch>
        </p:blipFill>
        <p:spPr bwMode="auto">
          <a:xfrm>
            <a:off x="5172075" y="2438401"/>
            <a:ext cx="1847850" cy="1114425"/>
          </a:xfrm>
          <a:prstGeom prst="rect">
            <a:avLst/>
          </a:prstGeom>
          <a:noFill/>
          <a:ln w="9525">
            <a:noFill/>
            <a:miter lim="800000"/>
            <a:headEnd/>
            <a:tailEnd/>
          </a:ln>
          <a:effectLst/>
        </p:spPr>
      </p:pic>
      <p:pic>
        <p:nvPicPr>
          <p:cNvPr id="37893" name="Picture 5"/>
          <p:cNvPicPr>
            <a:picLocks noChangeAspect="1" noChangeArrowheads="1"/>
          </p:cNvPicPr>
          <p:nvPr/>
        </p:nvPicPr>
        <p:blipFill>
          <a:blip r:embed="rId8"/>
          <a:srcRect/>
          <a:stretch>
            <a:fillRect/>
          </a:stretch>
        </p:blipFill>
        <p:spPr bwMode="auto">
          <a:xfrm>
            <a:off x="3671889" y="3505200"/>
            <a:ext cx="4848225" cy="1104900"/>
          </a:xfrm>
          <a:prstGeom prst="rect">
            <a:avLst/>
          </a:prstGeom>
          <a:noFill/>
          <a:ln w="9525">
            <a:noFill/>
            <a:miter lim="800000"/>
            <a:headEnd/>
            <a:tailEnd/>
          </a:ln>
          <a:effectLst/>
        </p:spPr>
      </p:pic>
      <p:pic>
        <p:nvPicPr>
          <p:cNvPr id="37894" name="Picture 6"/>
          <p:cNvPicPr>
            <a:picLocks noChangeAspect="1" noChangeArrowheads="1"/>
          </p:cNvPicPr>
          <p:nvPr/>
        </p:nvPicPr>
        <p:blipFill>
          <a:blip r:embed="rId9"/>
          <a:srcRect/>
          <a:stretch>
            <a:fillRect/>
          </a:stretch>
        </p:blipFill>
        <p:spPr bwMode="auto">
          <a:xfrm>
            <a:off x="3086100" y="4419600"/>
            <a:ext cx="6134100" cy="1752600"/>
          </a:xfrm>
          <a:prstGeom prst="rect">
            <a:avLst/>
          </a:prstGeom>
          <a:noFill/>
          <a:ln w="9525">
            <a:noFill/>
            <a:miter lim="800000"/>
            <a:headEnd/>
            <a:tailEnd/>
          </a:ln>
          <a:effectLst/>
        </p:spPr>
      </p:pic>
      <p:sp>
        <p:nvSpPr>
          <p:cNvPr id="8" name="Rectangle 7"/>
          <p:cNvSpPr/>
          <p:nvPr/>
        </p:nvSpPr>
        <p:spPr>
          <a:xfrm>
            <a:off x="2438401" y="6172200"/>
            <a:ext cx="3981475" cy="369332"/>
          </a:xfrm>
          <a:prstGeom prst="rect">
            <a:avLst/>
          </a:prstGeom>
        </p:spPr>
        <p:txBody>
          <a:bodyPr wrap="none">
            <a:spAutoFit/>
          </a:bodyPr>
          <a:lstStyle/>
          <a:p>
            <a:r>
              <a:rPr lang="en-US" b="1" i="1" dirty="0">
                <a:solidFill>
                  <a:srgbClr val="FF0000"/>
                </a:solidFill>
              </a:rPr>
              <a:t>zero-mean normalized cross-correlation</a:t>
            </a:r>
            <a:endParaRPr lang="en-US" b="1" dirty="0">
              <a:solidFill>
                <a:srgbClr val="FF0000"/>
              </a:solidFill>
            </a:endParaRPr>
          </a:p>
        </p:txBody>
      </p:sp>
      <p:sp>
        <p:nvSpPr>
          <p:cNvPr id="9" name="Rectangle 8"/>
          <p:cNvSpPr/>
          <p:nvPr/>
        </p:nvSpPr>
        <p:spPr>
          <a:xfrm>
            <a:off x="8991600" y="4724400"/>
            <a:ext cx="628698" cy="369332"/>
          </a:xfrm>
          <a:prstGeom prst="rect">
            <a:avLst/>
          </a:prstGeom>
        </p:spPr>
        <p:txBody>
          <a:bodyPr wrap="none">
            <a:spAutoFit/>
          </a:bodyPr>
          <a:lstStyle/>
          <a:p>
            <a:r>
              <a:rPr lang="en-US" b="1" i="1" dirty="0">
                <a:solidFill>
                  <a:srgbClr val="FF0000"/>
                </a:solidFill>
              </a:rPr>
              <a:t>[0,1]</a:t>
            </a:r>
            <a:endParaRPr lang="en-US" b="1" dirty="0">
              <a:solidFill>
                <a:srgbClr val="FF0000"/>
              </a:solidFill>
            </a:endParaRPr>
          </a:p>
        </p:txBody>
      </p:sp>
    </p:spTree>
    <p:extLst>
      <p:ext uri="{BB962C8B-B14F-4D97-AF65-F5344CB8AC3E}">
        <p14:creationId xmlns:p14="http://schemas.microsoft.com/office/powerpoint/2010/main" val="314464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890"/>
                                        </p:tgtEl>
                                        <p:attrNameLst>
                                          <p:attrName>style.visibility</p:attrName>
                                        </p:attrNameLst>
                                      </p:cBhvr>
                                      <p:to>
                                        <p:strVal val="visible"/>
                                      </p:to>
                                    </p:set>
                                    <p:anim calcmode="lin" valueType="num">
                                      <p:cBhvr additive="base">
                                        <p:cTn id="11" dur="500" fill="hold"/>
                                        <p:tgtEl>
                                          <p:spTgt spid="37890"/>
                                        </p:tgtEl>
                                        <p:attrNameLst>
                                          <p:attrName>ppt_x</p:attrName>
                                        </p:attrNameLst>
                                      </p:cBhvr>
                                      <p:tavLst>
                                        <p:tav tm="0">
                                          <p:val>
                                            <p:strVal val="#ppt_x"/>
                                          </p:val>
                                        </p:tav>
                                        <p:tav tm="100000">
                                          <p:val>
                                            <p:strVal val="#ppt_x"/>
                                          </p:val>
                                        </p:tav>
                                      </p:tavLst>
                                    </p:anim>
                                    <p:anim calcmode="lin" valueType="num">
                                      <p:cBhvr additive="base">
                                        <p:cTn id="12" dur="500" fill="hold"/>
                                        <p:tgtEl>
                                          <p:spTgt spid="3789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891"/>
                                        </p:tgtEl>
                                        <p:attrNameLst>
                                          <p:attrName>style.visibility</p:attrName>
                                        </p:attrNameLst>
                                      </p:cBhvr>
                                      <p:to>
                                        <p:strVal val="visible"/>
                                      </p:to>
                                    </p:set>
                                    <p:anim calcmode="lin" valueType="num">
                                      <p:cBhvr additive="base">
                                        <p:cTn id="15" dur="500" fill="hold"/>
                                        <p:tgtEl>
                                          <p:spTgt spid="37891"/>
                                        </p:tgtEl>
                                        <p:attrNameLst>
                                          <p:attrName>ppt_x</p:attrName>
                                        </p:attrNameLst>
                                      </p:cBhvr>
                                      <p:tavLst>
                                        <p:tav tm="0">
                                          <p:val>
                                            <p:strVal val="#ppt_x"/>
                                          </p:val>
                                        </p:tav>
                                        <p:tav tm="100000">
                                          <p:val>
                                            <p:strVal val="#ppt_x"/>
                                          </p:val>
                                        </p:tav>
                                      </p:tavLst>
                                    </p:anim>
                                    <p:anim calcmode="lin" valueType="num">
                                      <p:cBhvr additive="base">
                                        <p:cTn id="16" dur="500" fill="hold"/>
                                        <p:tgtEl>
                                          <p:spTgt spid="3789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7892"/>
                                        </p:tgtEl>
                                        <p:attrNameLst>
                                          <p:attrName>style.visibility</p:attrName>
                                        </p:attrNameLst>
                                      </p:cBhvr>
                                      <p:to>
                                        <p:strVal val="visible"/>
                                      </p:to>
                                    </p:set>
                                    <p:animEffect transition="in" filter="wipe(down)">
                                      <p:cBhvr>
                                        <p:cTn id="21" dur="500"/>
                                        <p:tgtEl>
                                          <p:spTgt spid="3789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7893"/>
                                        </p:tgtEl>
                                        <p:attrNameLst>
                                          <p:attrName>style.visibility</p:attrName>
                                        </p:attrNameLst>
                                      </p:cBhvr>
                                      <p:to>
                                        <p:strVal val="visible"/>
                                      </p:to>
                                    </p:set>
                                    <p:animEffect transition="in" filter="wipe(down)">
                                      <p:cBhvr>
                                        <p:cTn id="26" dur="500"/>
                                        <p:tgtEl>
                                          <p:spTgt spid="3789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7894"/>
                                        </p:tgtEl>
                                        <p:attrNameLst>
                                          <p:attrName>style.visibility</p:attrName>
                                        </p:attrNameLst>
                                      </p:cBhvr>
                                      <p:to>
                                        <p:strVal val="visible"/>
                                      </p:to>
                                    </p:set>
                                    <p:animEffect transition="in" filter="wipe(down)">
                                      <p:cBhvr>
                                        <p:cTn id="31" dur="500"/>
                                        <p:tgtEl>
                                          <p:spTgt spid="3789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wipe(down)">
                                      <p:cBhvr>
                                        <p:cTn id="3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0" y="990600"/>
            <a:ext cx="3344442" cy="523220"/>
          </a:xfrm>
          <a:prstGeom prst="rect">
            <a:avLst/>
          </a:prstGeom>
        </p:spPr>
        <p:txBody>
          <a:bodyPr wrap="none">
            <a:spAutoFit/>
          </a:bodyPr>
          <a:lstStyle/>
          <a:p>
            <a:r>
              <a:rPr lang="en-US" sz="2800" b="1" dirty="0"/>
              <a:t>Logarithmic Mapping</a:t>
            </a:r>
            <a:endParaRPr lang="en-US" sz="2800" dirty="0"/>
          </a:p>
        </p:txBody>
      </p:sp>
      <p:pic>
        <p:nvPicPr>
          <p:cNvPr id="4098" name="Picture 2"/>
          <p:cNvPicPr>
            <a:picLocks noChangeAspect="1" noChangeArrowheads="1"/>
          </p:cNvPicPr>
          <p:nvPr/>
        </p:nvPicPr>
        <p:blipFill>
          <a:blip r:embed="rId2"/>
          <a:srcRect/>
          <a:stretch>
            <a:fillRect/>
          </a:stretch>
        </p:blipFill>
        <p:spPr bwMode="auto">
          <a:xfrm>
            <a:off x="3048001" y="1524001"/>
            <a:ext cx="3609975" cy="657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3048000" y="2057401"/>
            <a:ext cx="2171700" cy="923925"/>
          </a:xfrm>
          <a:prstGeom prst="rect">
            <a:avLst/>
          </a:prstGeom>
          <a:noFill/>
          <a:ln w="9525">
            <a:noFill/>
            <a:miter lim="800000"/>
            <a:headEnd/>
            <a:tailEnd/>
          </a:ln>
          <a:effectLst/>
        </p:spPr>
      </p:pic>
      <p:sp>
        <p:nvSpPr>
          <p:cNvPr id="5" name="Rectangle 4"/>
          <p:cNvSpPr/>
          <p:nvPr/>
        </p:nvSpPr>
        <p:spPr>
          <a:xfrm>
            <a:off x="2057401" y="3352800"/>
            <a:ext cx="3360087" cy="523220"/>
          </a:xfrm>
          <a:prstGeom prst="rect">
            <a:avLst/>
          </a:prstGeom>
        </p:spPr>
        <p:txBody>
          <a:bodyPr wrap="none">
            <a:spAutoFit/>
          </a:bodyPr>
          <a:lstStyle/>
          <a:p>
            <a:r>
              <a:rPr lang="en-US" sz="2800" b="1" dirty="0"/>
              <a:t>Exponential Mapping</a:t>
            </a:r>
            <a:endParaRPr lang="en-US" sz="2800" dirty="0"/>
          </a:p>
        </p:txBody>
      </p:sp>
      <p:pic>
        <p:nvPicPr>
          <p:cNvPr id="4100" name="Picture 4"/>
          <p:cNvPicPr>
            <a:picLocks noChangeAspect="1" noChangeArrowheads="1"/>
          </p:cNvPicPr>
          <p:nvPr/>
        </p:nvPicPr>
        <p:blipFill>
          <a:blip r:embed="rId4"/>
          <a:srcRect/>
          <a:stretch>
            <a:fillRect/>
          </a:stretch>
        </p:blipFill>
        <p:spPr bwMode="auto">
          <a:xfrm>
            <a:off x="3057526" y="4038601"/>
            <a:ext cx="3114675" cy="771525"/>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a:stretch>
            <a:fillRect/>
          </a:stretch>
        </p:blipFill>
        <p:spPr bwMode="auto">
          <a:xfrm>
            <a:off x="2971801" y="4572001"/>
            <a:ext cx="1933575" cy="1019175"/>
          </a:xfrm>
          <a:prstGeom prst="rect">
            <a:avLst/>
          </a:prstGeom>
          <a:noFill/>
          <a:ln w="9525">
            <a:noFill/>
            <a:miter lim="800000"/>
            <a:headEnd/>
            <a:tailEnd/>
          </a:ln>
          <a:effectLst/>
        </p:spPr>
      </p:pic>
    </p:spTree>
    <p:extLst>
      <p:ext uri="{BB962C8B-B14F-4D97-AF65-F5344CB8AC3E}">
        <p14:creationId xmlns:p14="http://schemas.microsoft.com/office/powerpoint/2010/main" val="389114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wipe(down)">
                                      <p:cBhvr>
                                        <p:cTn id="10" dur="500"/>
                                        <p:tgtEl>
                                          <p:spTgt spid="4098"/>
                                        </p:tgtEl>
                                      </p:cBhvr>
                                    </p:animEffect>
                                  </p:childTnLst>
                                </p:cTn>
                              </p:par>
                              <p:par>
                                <p:cTn id="11" presetID="22" presetClass="entr" presetSubtype="4"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wipe(down)">
                                      <p:cBhvr>
                                        <p:cTn id="13" dur="500"/>
                                        <p:tgtEl>
                                          <p:spTgt spid="409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nodeType="withEffect">
                                  <p:stCondLst>
                                    <p:cond delay="0"/>
                                  </p:stCondLst>
                                  <p:childTnLst>
                                    <p:set>
                                      <p:cBhvr>
                                        <p:cTn id="20" dur="1" fill="hold">
                                          <p:stCondLst>
                                            <p:cond delay="0"/>
                                          </p:stCondLst>
                                        </p:cTn>
                                        <p:tgtEl>
                                          <p:spTgt spid="4100"/>
                                        </p:tgtEl>
                                        <p:attrNameLst>
                                          <p:attrName>style.visibility</p:attrName>
                                        </p:attrNameLst>
                                      </p:cBhvr>
                                      <p:to>
                                        <p:strVal val="visible"/>
                                      </p:to>
                                    </p:set>
                                    <p:animEffect transition="in" filter="wipe(down)">
                                      <p:cBhvr>
                                        <p:cTn id="21" dur="500"/>
                                        <p:tgtEl>
                                          <p:spTgt spid="4100"/>
                                        </p:tgtEl>
                                      </p:cBhvr>
                                    </p:animEffect>
                                  </p:childTnLst>
                                </p:cTn>
                              </p:par>
                              <p:par>
                                <p:cTn id="22" presetID="22" presetClass="entr" presetSubtype="4" fill="hold" nodeType="withEffect">
                                  <p:stCondLst>
                                    <p:cond delay="0"/>
                                  </p:stCondLst>
                                  <p:childTnLst>
                                    <p:set>
                                      <p:cBhvr>
                                        <p:cTn id="23" dur="1" fill="hold">
                                          <p:stCondLst>
                                            <p:cond delay="0"/>
                                          </p:stCondLst>
                                        </p:cTn>
                                        <p:tgtEl>
                                          <p:spTgt spid="4101"/>
                                        </p:tgtEl>
                                        <p:attrNameLst>
                                          <p:attrName>style.visibility</p:attrName>
                                        </p:attrNameLst>
                                      </p:cBhvr>
                                      <p:to>
                                        <p:strVal val="visible"/>
                                      </p:to>
                                    </p:set>
                                    <p:animEffect transition="in" filter="wipe(down)">
                                      <p:cBhvr>
                                        <p:cTn id="24"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a:extLst>
              <a:ext uri="{FF2B5EF4-FFF2-40B4-BE49-F238E27FC236}">
                <a16:creationId xmlns:a16="http://schemas.microsoft.com/office/drawing/2014/main" id="{337451B2-60D4-4171-9F8F-DCA2CA6AA8E2}"/>
              </a:ext>
            </a:extLst>
          </p:cNvPr>
          <p:cNvSpPr>
            <a:spLocks noGrp="1" noChangeArrowheads="1"/>
          </p:cNvSpPr>
          <p:nvPr>
            <p:ph type="title"/>
          </p:nvPr>
        </p:nvSpPr>
        <p:spPr/>
        <p:txBody>
          <a:bodyPr/>
          <a:lstStyle/>
          <a:p>
            <a:r>
              <a:rPr lang="en-US" altLang="en-US" sz="4000"/>
              <a:t>Object recognition</a:t>
            </a:r>
            <a:br>
              <a:rPr lang="en-US" altLang="en-US" sz="4000"/>
            </a:br>
            <a:r>
              <a:rPr lang="en-US" altLang="en-US" sz="4000"/>
              <a:t>Is it really so hard?</a:t>
            </a:r>
          </a:p>
        </p:txBody>
      </p:sp>
      <p:grpSp>
        <p:nvGrpSpPr>
          <p:cNvPr id="472072" name="Group 8">
            <a:extLst>
              <a:ext uri="{FF2B5EF4-FFF2-40B4-BE49-F238E27FC236}">
                <a16:creationId xmlns:a16="http://schemas.microsoft.com/office/drawing/2014/main" id="{74BA8D7B-34F7-46EA-899F-EE683D552FE7}"/>
              </a:ext>
            </a:extLst>
          </p:cNvPr>
          <p:cNvGrpSpPr>
            <a:grpSpLocks/>
          </p:cNvGrpSpPr>
          <p:nvPr/>
        </p:nvGrpSpPr>
        <p:grpSpPr bwMode="auto">
          <a:xfrm>
            <a:off x="1720851" y="2408238"/>
            <a:ext cx="1470025" cy="2597150"/>
            <a:chOff x="262" y="1190"/>
            <a:chExt cx="926" cy="1636"/>
          </a:xfrm>
        </p:grpSpPr>
        <p:pic>
          <p:nvPicPr>
            <p:cNvPr id="472069" name="Picture 5">
              <a:extLst>
                <a:ext uri="{FF2B5EF4-FFF2-40B4-BE49-F238E27FC236}">
                  <a16:creationId xmlns:a16="http://schemas.microsoft.com/office/drawing/2014/main" id="{1559C6EF-FCE3-459B-AA8E-480DAF165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398" t="12192" r="39519" b="44617"/>
            <a:stretch>
              <a:fillRect/>
            </a:stretch>
          </p:blipFill>
          <p:spPr bwMode="auto">
            <a:xfrm>
              <a:off x="359" y="1499"/>
              <a:ext cx="829" cy="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2070" name="Text Box 6">
              <a:extLst>
                <a:ext uri="{FF2B5EF4-FFF2-40B4-BE49-F238E27FC236}">
                  <a16:creationId xmlns:a16="http://schemas.microsoft.com/office/drawing/2014/main" id="{41C9BA37-0664-4EE4-A5C5-7B9FD64F5D5A}"/>
                </a:ext>
              </a:extLst>
            </p:cNvPr>
            <p:cNvSpPr txBox="1">
              <a:spLocks noChangeArrowheads="1"/>
            </p:cNvSpPr>
            <p:nvPr/>
          </p:nvSpPr>
          <p:spPr bwMode="auto">
            <a:xfrm>
              <a:off x="262" y="1190"/>
              <a:ext cx="90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This is a chair</a:t>
              </a:r>
            </a:p>
          </p:txBody>
        </p:sp>
      </p:grpSp>
      <p:grpSp>
        <p:nvGrpSpPr>
          <p:cNvPr id="472073" name="Group 9">
            <a:extLst>
              <a:ext uri="{FF2B5EF4-FFF2-40B4-BE49-F238E27FC236}">
                <a16:creationId xmlns:a16="http://schemas.microsoft.com/office/drawing/2014/main" id="{130FDDEE-48FE-449D-BB21-B8BFAE2CF120}"/>
              </a:ext>
            </a:extLst>
          </p:cNvPr>
          <p:cNvGrpSpPr>
            <a:grpSpLocks/>
          </p:cNvGrpSpPr>
          <p:nvPr/>
        </p:nvGrpSpPr>
        <p:grpSpPr bwMode="auto">
          <a:xfrm>
            <a:off x="3505200" y="1666875"/>
            <a:ext cx="3462338" cy="3829050"/>
            <a:chOff x="1988" y="823"/>
            <a:chExt cx="2181" cy="2412"/>
          </a:xfrm>
        </p:grpSpPr>
        <p:pic>
          <p:nvPicPr>
            <p:cNvPr id="472068" name="Picture 4">
              <a:extLst>
                <a:ext uri="{FF2B5EF4-FFF2-40B4-BE49-F238E27FC236}">
                  <a16:creationId xmlns:a16="http://schemas.microsoft.com/office/drawing/2014/main" id="{B77BC800-E2A1-4386-B2B3-66A3A62EE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 y="1045"/>
              <a:ext cx="2181" cy="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2071" name="Text Box 7">
              <a:extLst>
                <a:ext uri="{FF2B5EF4-FFF2-40B4-BE49-F238E27FC236}">
                  <a16:creationId xmlns:a16="http://schemas.microsoft.com/office/drawing/2014/main" id="{C511CF9C-6614-472C-8A98-D2002D1B2ACE}"/>
                </a:ext>
              </a:extLst>
            </p:cNvPr>
            <p:cNvSpPr txBox="1">
              <a:spLocks noChangeArrowheads="1"/>
            </p:cNvSpPr>
            <p:nvPr/>
          </p:nvSpPr>
          <p:spPr bwMode="auto">
            <a:xfrm>
              <a:off x="2148" y="823"/>
              <a:ext cx="17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Find the chair in this image </a:t>
              </a:r>
            </a:p>
          </p:txBody>
        </p:sp>
      </p:grpSp>
      <p:pic>
        <p:nvPicPr>
          <p:cNvPr id="472077" name="Picture 13">
            <a:extLst>
              <a:ext uri="{FF2B5EF4-FFF2-40B4-BE49-F238E27FC236}">
                <a16:creationId xmlns:a16="http://schemas.microsoft.com/office/drawing/2014/main" id="{C107B576-7C76-4550-82EE-060EB877D8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450" y="2001839"/>
            <a:ext cx="3511550" cy="347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081" name="Rectangle 17">
            <a:extLst>
              <a:ext uri="{FF2B5EF4-FFF2-40B4-BE49-F238E27FC236}">
                <a16:creationId xmlns:a16="http://schemas.microsoft.com/office/drawing/2014/main" id="{76F4D3BE-6ADC-4988-A1D7-C6A6ECFB4167}"/>
              </a:ext>
            </a:extLst>
          </p:cNvPr>
          <p:cNvSpPr>
            <a:spLocks noChangeArrowheads="1"/>
          </p:cNvSpPr>
          <p:nvPr/>
        </p:nvSpPr>
        <p:spPr bwMode="auto">
          <a:xfrm>
            <a:off x="8442325" y="2659064"/>
            <a:ext cx="769938" cy="1195387"/>
          </a:xfrm>
          <a:prstGeom prst="rect">
            <a:avLst/>
          </a:prstGeom>
          <a:noFill/>
          <a:ln w="57150">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2082" name="Rectangle 18">
            <a:extLst>
              <a:ext uri="{FF2B5EF4-FFF2-40B4-BE49-F238E27FC236}">
                <a16:creationId xmlns:a16="http://schemas.microsoft.com/office/drawing/2014/main" id="{DB8469C4-55E0-4325-A075-82F7087AB2E4}"/>
              </a:ext>
            </a:extLst>
          </p:cNvPr>
          <p:cNvSpPr>
            <a:spLocks noChangeArrowheads="1"/>
          </p:cNvSpPr>
          <p:nvPr/>
        </p:nvSpPr>
        <p:spPr bwMode="auto">
          <a:xfrm>
            <a:off x="3502025" y="2011364"/>
            <a:ext cx="769938" cy="1195387"/>
          </a:xfrm>
          <a:prstGeom prst="rect">
            <a:avLst/>
          </a:prstGeom>
          <a:noFill/>
          <a:ln w="57150">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2083" name="Text Box 19">
            <a:extLst>
              <a:ext uri="{FF2B5EF4-FFF2-40B4-BE49-F238E27FC236}">
                <a16:creationId xmlns:a16="http://schemas.microsoft.com/office/drawing/2014/main" id="{B88C605F-F4D1-4915-B138-A30859FADC47}"/>
              </a:ext>
            </a:extLst>
          </p:cNvPr>
          <p:cNvSpPr txBox="1">
            <a:spLocks noChangeArrowheads="1"/>
          </p:cNvSpPr>
          <p:nvPr/>
        </p:nvSpPr>
        <p:spPr bwMode="auto">
          <a:xfrm>
            <a:off x="7212013" y="1641475"/>
            <a:ext cx="32806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Output of normalized correlation</a:t>
            </a:r>
          </a:p>
        </p:txBody>
      </p:sp>
    </p:spTree>
    <p:extLst>
      <p:ext uri="{BB962C8B-B14F-4D97-AF65-F5344CB8AC3E}">
        <p14:creationId xmlns:p14="http://schemas.microsoft.com/office/powerpoint/2010/main" val="2219052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20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20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208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nodeType="clickEffect">
                                  <p:stCondLst>
                                    <p:cond delay="0"/>
                                  </p:stCondLst>
                                  <p:childTnLst>
                                    <p:animMotion origin="layout" path="M 4.16667E-6 -4.07407E-6 L 0.3125 -4.07407E-6 L 0.3125 0.02871 L 0.0033 0.02871 L 0.0033 0.05903 L 0.3125 0.05903 L 0.3125 0.08797 L 0.00677 0.08797 L 0.00677 0.11505 L 0.31128 0.11505 L 0.31128 0.14399 L 0.00555 0.14399 L 0.00555 0.17732 L 0.31128 0.17732 L 0.31128 0.21204 L 0.00677 0.21204 L 0.00677 0.24838 L 0.3125 0.24838 L 0.31024 0.29098 L 0.00903 0.29098 L 0.00903 0.33334 L 0.3125 0.33473 L 0.3125 0.3757 L 0.01024 0.37431 " pathEditMode="relative" ptsTypes="AAAAAAAAAAAAAAAAAAAAAAAA">
                                      <p:cBhvr>
                                        <p:cTn id="18" dur="2000" fill="hold"/>
                                        <p:tgtEl>
                                          <p:spTgt spid="472082"/>
                                        </p:tgtEl>
                                        <p:attrNameLst>
                                          <p:attrName>ppt_x</p:attrName>
                                          <p:attrName>ppt_y</p:attrName>
                                        </p:attrNameLst>
                                      </p:cBhvr>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20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7207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72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8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a:extLst>
              <a:ext uri="{FF2B5EF4-FFF2-40B4-BE49-F238E27FC236}">
                <a16:creationId xmlns:a16="http://schemas.microsoft.com/office/drawing/2014/main" id="{78CDEC20-C03A-4FA6-BF4D-43BEBE629E5E}"/>
              </a:ext>
            </a:extLst>
          </p:cNvPr>
          <p:cNvSpPr>
            <a:spLocks noGrp="1" noChangeArrowheads="1"/>
          </p:cNvSpPr>
          <p:nvPr>
            <p:ph type="title"/>
          </p:nvPr>
        </p:nvSpPr>
        <p:spPr>
          <a:xfrm>
            <a:off x="1981200" y="138113"/>
            <a:ext cx="8229600" cy="1143000"/>
          </a:xfrm>
        </p:spPr>
        <p:txBody>
          <a:bodyPr/>
          <a:lstStyle/>
          <a:p>
            <a:r>
              <a:rPr lang="en-US" altLang="en-US" sz="4000"/>
              <a:t>Object recognition</a:t>
            </a:r>
            <a:br>
              <a:rPr lang="en-US" altLang="en-US" sz="4000"/>
            </a:br>
            <a:r>
              <a:rPr lang="en-US" altLang="en-US" sz="4000"/>
              <a:t>Is it really so hard?</a:t>
            </a:r>
          </a:p>
        </p:txBody>
      </p:sp>
      <p:pic>
        <p:nvPicPr>
          <p:cNvPr id="454664" name="Picture 8">
            <a:extLst>
              <a:ext uri="{FF2B5EF4-FFF2-40B4-BE49-F238E27FC236}">
                <a16:creationId xmlns:a16="http://schemas.microsoft.com/office/drawing/2014/main" id="{385526D8-4B86-4B3C-8E49-B29E94DD6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398" t="12192" r="39519" b="44617"/>
          <a:stretch>
            <a:fillRect/>
          </a:stretch>
        </p:blipFill>
        <p:spPr bwMode="auto">
          <a:xfrm>
            <a:off x="911713" y="138113"/>
            <a:ext cx="744538"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54672" name="Group 16">
            <a:extLst>
              <a:ext uri="{FF2B5EF4-FFF2-40B4-BE49-F238E27FC236}">
                <a16:creationId xmlns:a16="http://schemas.microsoft.com/office/drawing/2014/main" id="{7FC0514C-1F16-4ACB-940E-15865725141C}"/>
              </a:ext>
            </a:extLst>
          </p:cNvPr>
          <p:cNvGrpSpPr>
            <a:grpSpLocks/>
          </p:cNvGrpSpPr>
          <p:nvPr/>
        </p:nvGrpSpPr>
        <p:grpSpPr bwMode="auto">
          <a:xfrm>
            <a:off x="1660525" y="1751014"/>
            <a:ext cx="4179888" cy="3451225"/>
            <a:chOff x="86" y="1103"/>
            <a:chExt cx="2633" cy="2174"/>
          </a:xfrm>
        </p:grpSpPr>
        <p:pic>
          <p:nvPicPr>
            <p:cNvPr id="454666" name="Picture 10" descr="indoor_0255">
              <a:extLst>
                <a:ext uri="{FF2B5EF4-FFF2-40B4-BE49-F238E27FC236}">
                  <a16:creationId xmlns:a16="http://schemas.microsoft.com/office/drawing/2014/main" id="{72ED58DA-0708-4D6A-82DF-C684F6F459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 y="1328"/>
              <a:ext cx="2633" cy="1949"/>
            </a:xfrm>
            <a:prstGeom prst="rect">
              <a:avLst/>
            </a:prstGeom>
            <a:noFill/>
            <a:extLst>
              <a:ext uri="{909E8E84-426E-40DD-AFC4-6F175D3DCCD1}">
                <a14:hiddenFill xmlns:a14="http://schemas.microsoft.com/office/drawing/2010/main">
                  <a:solidFill>
                    <a:srgbClr val="FFFFFF"/>
                  </a:solidFill>
                </a14:hiddenFill>
              </a:ext>
            </a:extLst>
          </p:spPr>
        </p:pic>
        <p:sp>
          <p:nvSpPr>
            <p:cNvPr id="454667" name="Rectangle 11">
              <a:extLst>
                <a:ext uri="{FF2B5EF4-FFF2-40B4-BE49-F238E27FC236}">
                  <a16:creationId xmlns:a16="http://schemas.microsoft.com/office/drawing/2014/main" id="{016512ED-F803-4F93-AD0E-1A53015AA1AA}"/>
                </a:ext>
              </a:extLst>
            </p:cNvPr>
            <p:cNvSpPr>
              <a:spLocks noChangeArrowheads="1"/>
            </p:cNvSpPr>
            <p:nvPr/>
          </p:nvSpPr>
          <p:spPr bwMode="auto">
            <a:xfrm>
              <a:off x="476" y="1103"/>
              <a:ext cx="17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Find the chair in this image </a:t>
              </a:r>
            </a:p>
          </p:txBody>
        </p:sp>
      </p:grpSp>
      <p:pic>
        <p:nvPicPr>
          <p:cNvPr id="454671" name="Picture 15">
            <a:extLst>
              <a:ext uri="{FF2B5EF4-FFF2-40B4-BE49-F238E27FC236}">
                <a16:creationId xmlns:a16="http://schemas.microsoft.com/office/drawing/2014/main" id="{B188FF71-F8F5-48F7-84A2-FCA594D95C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1414" y="2116138"/>
            <a:ext cx="4224337"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4673" name="Text Box 17">
            <a:extLst>
              <a:ext uri="{FF2B5EF4-FFF2-40B4-BE49-F238E27FC236}">
                <a16:creationId xmlns:a16="http://schemas.microsoft.com/office/drawing/2014/main" id="{52802F48-3AD7-42CF-AA34-544F4818436E}"/>
              </a:ext>
            </a:extLst>
          </p:cNvPr>
          <p:cNvSpPr txBox="1">
            <a:spLocks noChangeArrowheads="1"/>
          </p:cNvSpPr>
          <p:nvPr/>
        </p:nvSpPr>
        <p:spPr bwMode="auto">
          <a:xfrm>
            <a:off x="5586660" y="5145089"/>
            <a:ext cx="47683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t>Pretty much garbage</a:t>
            </a:r>
          </a:p>
          <a:p>
            <a:pPr algn="ctr"/>
            <a:r>
              <a:rPr lang="en-US" altLang="en-US"/>
              <a:t>Simple template matching is not going to make it</a:t>
            </a:r>
          </a:p>
        </p:txBody>
      </p:sp>
      <p:grpSp>
        <p:nvGrpSpPr>
          <p:cNvPr id="454674" name="Group 18">
            <a:extLst>
              <a:ext uri="{FF2B5EF4-FFF2-40B4-BE49-F238E27FC236}">
                <a16:creationId xmlns:a16="http://schemas.microsoft.com/office/drawing/2014/main" id="{C18D43A9-EEB0-4409-B3CB-3BBBB509D0B0}"/>
              </a:ext>
            </a:extLst>
          </p:cNvPr>
          <p:cNvGrpSpPr>
            <a:grpSpLocks/>
          </p:cNvGrpSpPr>
          <p:nvPr/>
        </p:nvGrpSpPr>
        <p:grpSpPr bwMode="auto">
          <a:xfrm>
            <a:off x="7219951" y="3009901"/>
            <a:ext cx="2657475" cy="1895475"/>
            <a:chOff x="3588" y="1896"/>
            <a:chExt cx="1674" cy="1194"/>
          </a:xfrm>
        </p:grpSpPr>
        <p:sp>
          <p:nvSpPr>
            <p:cNvPr id="454675" name="Rectangle 19">
              <a:extLst>
                <a:ext uri="{FF2B5EF4-FFF2-40B4-BE49-F238E27FC236}">
                  <a16:creationId xmlns:a16="http://schemas.microsoft.com/office/drawing/2014/main" id="{2F6E6D93-D5ED-44C2-9DAE-7DC1B875BB52}"/>
                </a:ext>
              </a:extLst>
            </p:cNvPr>
            <p:cNvSpPr>
              <a:spLocks noChangeArrowheads="1"/>
            </p:cNvSpPr>
            <p:nvPr/>
          </p:nvSpPr>
          <p:spPr bwMode="auto">
            <a:xfrm>
              <a:off x="3960" y="2034"/>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676" name="Rectangle 20">
              <a:extLst>
                <a:ext uri="{FF2B5EF4-FFF2-40B4-BE49-F238E27FC236}">
                  <a16:creationId xmlns:a16="http://schemas.microsoft.com/office/drawing/2014/main" id="{17633F2F-54E9-40DF-9605-26A6FA6A45B7}"/>
                </a:ext>
              </a:extLst>
            </p:cNvPr>
            <p:cNvSpPr>
              <a:spLocks noChangeArrowheads="1"/>
            </p:cNvSpPr>
            <p:nvPr/>
          </p:nvSpPr>
          <p:spPr bwMode="auto">
            <a:xfrm>
              <a:off x="4470" y="1896"/>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677" name="Rectangle 21">
              <a:extLst>
                <a:ext uri="{FF2B5EF4-FFF2-40B4-BE49-F238E27FC236}">
                  <a16:creationId xmlns:a16="http://schemas.microsoft.com/office/drawing/2014/main" id="{91199106-FF0F-4D2F-8284-43C334E894CC}"/>
                </a:ext>
              </a:extLst>
            </p:cNvPr>
            <p:cNvSpPr>
              <a:spLocks noChangeArrowheads="1"/>
            </p:cNvSpPr>
            <p:nvPr/>
          </p:nvSpPr>
          <p:spPr bwMode="auto">
            <a:xfrm>
              <a:off x="4956" y="2076"/>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678" name="Rectangle 22">
              <a:extLst>
                <a:ext uri="{FF2B5EF4-FFF2-40B4-BE49-F238E27FC236}">
                  <a16:creationId xmlns:a16="http://schemas.microsoft.com/office/drawing/2014/main" id="{68BA1E82-02BA-49BE-BAA6-6C8BADD3CFFA}"/>
                </a:ext>
              </a:extLst>
            </p:cNvPr>
            <p:cNvSpPr>
              <a:spLocks noChangeArrowheads="1"/>
            </p:cNvSpPr>
            <p:nvPr/>
          </p:nvSpPr>
          <p:spPr bwMode="auto">
            <a:xfrm>
              <a:off x="3588" y="2481"/>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679" name="Rectangle 23">
              <a:extLst>
                <a:ext uri="{FF2B5EF4-FFF2-40B4-BE49-F238E27FC236}">
                  <a16:creationId xmlns:a16="http://schemas.microsoft.com/office/drawing/2014/main" id="{893FAC03-E546-4181-967D-D817E870800F}"/>
                </a:ext>
              </a:extLst>
            </p:cNvPr>
            <p:cNvSpPr>
              <a:spLocks noChangeArrowheads="1"/>
            </p:cNvSpPr>
            <p:nvPr/>
          </p:nvSpPr>
          <p:spPr bwMode="auto">
            <a:xfrm>
              <a:off x="3972" y="2649"/>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680" name="Rectangle 24">
              <a:extLst>
                <a:ext uri="{FF2B5EF4-FFF2-40B4-BE49-F238E27FC236}">
                  <a16:creationId xmlns:a16="http://schemas.microsoft.com/office/drawing/2014/main" id="{EFC71E31-41D8-47DA-901A-C1C00728A59E}"/>
                </a:ext>
              </a:extLst>
            </p:cNvPr>
            <p:cNvSpPr>
              <a:spLocks noChangeArrowheads="1"/>
            </p:cNvSpPr>
            <p:nvPr/>
          </p:nvSpPr>
          <p:spPr bwMode="auto">
            <a:xfrm>
              <a:off x="4152" y="2631"/>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54689" name="Group 33">
            <a:extLst>
              <a:ext uri="{FF2B5EF4-FFF2-40B4-BE49-F238E27FC236}">
                <a16:creationId xmlns:a16="http://schemas.microsoft.com/office/drawing/2014/main" id="{7674EC31-DB9D-48CC-9B9D-65AF09F29629}"/>
              </a:ext>
            </a:extLst>
          </p:cNvPr>
          <p:cNvGrpSpPr>
            <a:grpSpLocks/>
          </p:cNvGrpSpPr>
          <p:nvPr/>
        </p:nvGrpSpPr>
        <p:grpSpPr bwMode="auto">
          <a:xfrm>
            <a:off x="2668588" y="2981326"/>
            <a:ext cx="2635250" cy="1895475"/>
            <a:chOff x="3588" y="1896"/>
            <a:chExt cx="1674" cy="1194"/>
          </a:xfrm>
        </p:grpSpPr>
        <p:sp>
          <p:nvSpPr>
            <p:cNvPr id="454690" name="Rectangle 34">
              <a:extLst>
                <a:ext uri="{FF2B5EF4-FFF2-40B4-BE49-F238E27FC236}">
                  <a16:creationId xmlns:a16="http://schemas.microsoft.com/office/drawing/2014/main" id="{173109F6-C864-4C40-8C35-540DD4D5AE5B}"/>
                </a:ext>
              </a:extLst>
            </p:cNvPr>
            <p:cNvSpPr>
              <a:spLocks noChangeArrowheads="1"/>
            </p:cNvSpPr>
            <p:nvPr/>
          </p:nvSpPr>
          <p:spPr bwMode="auto">
            <a:xfrm>
              <a:off x="3960" y="2034"/>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691" name="Rectangle 35">
              <a:extLst>
                <a:ext uri="{FF2B5EF4-FFF2-40B4-BE49-F238E27FC236}">
                  <a16:creationId xmlns:a16="http://schemas.microsoft.com/office/drawing/2014/main" id="{38C5B9CA-92F9-4016-9A09-CDD73D7E21BB}"/>
                </a:ext>
              </a:extLst>
            </p:cNvPr>
            <p:cNvSpPr>
              <a:spLocks noChangeArrowheads="1"/>
            </p:cNvSpPr>
            <p:nvPr/>
          </p:nvSpPr>
          <p:spPr bwMode="auto">
            <a:xfrm>
              <a:off x="4470" y="1896"/>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692" name="Rectangle 36">
              <a:extLst>
                <a:ext uri="{FF2B5EF4-FFF2-40B4-BE49-F238E27FC236}">
                  <a16:creationId xmlns:a16="http://schemas.microsoft.com/office/drawing/2014/main" id="{948009A5-0909-4CA3-9C37-6EB80D97E39A}"/>
                </a:ext>
              </a:extLst>
            </p:cNvPr>
            <p:cNvSpPr>
              <a:spLocks noChangeArrowheads="1"/>
            </p:cNvSpPr>
            <p:nvPr/>
          </p:nvSpPr>
          <p:spPr bwMode="auto">
            <a:xfrm>
              <a:off x="4956" y="2076"/>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693" name="Rectangle 37">
              <a:extLst>
                <a:ext uri="{FF2B5EF4-FFF2-40B4-BE49-F238E27FC236}">
                  <a16:creationId xmlns:a16="http://schemas.microsoft.com/office/drawing/2014/main" id="{712C5511-9931-4DDE-B5F2-0E096873BDF0}"/>
                </a:ext>
              </a:extLst>
            </p:cNvPr>
            <p:cNvSpPr>
              <a:spLocks noChangeArrowheads="1"/>
            </p:cNvSpPr>
            <p:nvPr/>
          </p:nvSpPr>
          <p:spPr bwMode="auto">
            <a:xfrm>
              <a:off x="3588" y="2481"/>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694" name="Rectangle 38">
              <a:extLst>
                <a:ext uri="{FF2B5EF4-FFF2-40B4-BE49-F238E27FC236}">
                  <a16:creationId xmlns:a16="http://schemas.microsoft.com/office/drawing/2014/main" id="{2F2E2C3B-7936-4961-AA55-C45E9005D7F4}"/>
                </a:ext>
              </a:extLst>
            </p:cNvPr>
            <p:cNvSpPr>
              <a:spLocks noChangeArrowheads="1"/>
            </p:cNvSpPr>
            <p:nvPr/>
          </p:nvSpPr>
          <p:spPr bwMode="auto">
            <a:xfrm>
              <a:off x="3972" y="2649"/>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695" name="Rectangle 39">
              <a:extLst>
                <a:ext uri="{FF2B5EF4-FFF2-40B4-BE49-F238E27FC236}">
                  <a16:creationId xmlns:a16="http://schemas.microsoft.com/office/drawing/2014/main" id="{EA0FC18B-EA80-4948-85AF-2352535260FE}"/>
                </a:ext>
              </a:extLst>
            </p:cNvPr>
            <p:cNvSpPr>
              <a:spLocks noChangeArrowheads="1"/>
            </p:cNvSpPr>
            <p:nvPr/>
          </p:nvSpPr>
          <p:spPr bwMode="auto">
            <a:xfrm>
              <a:off x="4152" y="2631"/>
              <a:ext cx="306" cy="441"/>
            </a:xfrm>
            <a:prstGeom prst="rect">
              <a:avLst/>
            </a:prstGeom>
            <a:noFill/>
            <a:ln w="28575">
              <a:solidFill>
                <a:srgbClr val="F101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86651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46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546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46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5467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54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7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3595688" y="838201"/>
            <a:ext cx="5243512" cy="4494439"/>
          </a:xfrm>
          <a:prstGeom prst="rect">
            <a:avLst/>
          </a:prstGeom>
          <a:noFill/>
          <a:ln w="9525">
            <a:noFill/>
            <a:miter lim="800000"/>
            <a:headEnd/>
            <a:tailEnd/>
          </a:ln>
          <a:effectLst/>
        </p:spPr>
      </p:pic>
      <p:sp>
        <p:nvSpPr>
          <p:cNvPr id="3" name="Rectangle 2"/>
          <p:cNvSpPr/>
          <p:nvPr/>
        </p:nvSpPr>
        <p:spPr>
          <a:xfrm>
            <a:off x="2057400" y="5257800"/>
            <a:ext cx="8305800" cy="369332"/>
          </a:xfrm>
          <a:prstGeom prst="rect">
            <a:avLst/>
          </a:prstGeom>
        </p:spPr>
        <p:txBody>
          <a:bodyPr wrap="square">
            <a:spAutoFit/>
          </a:bodyPr>
          <a:lstStyle/>
          <a:p>
            <a:pPr algn="ctr"/>
            <a:r>
              <a:rPr lang="en-US" b="1" dirty="0"/>
              <a:t>Fig.  Template matching using correlation and normalized cross-correlation. </a:t>
            </a:r>
          </a:p>
        </p:txBody>
      </p:sp>
      <p:sp>
        <p:nvSpPr>
          <p:cNvPr id="4" name="Rectangle 3"/>
          <p:cNvSpPr/>
          <p:nvPr/>
        </p:nvSpPr>
        <p:spPr>
          <a:xfrm>
            <a:off x="2514600" y="5943601"/>
            <a:ext cx="7239000" cy="646331"/>
          </a:xfrm>
          <a:prstGeom prst="rect">
            <a:avLst/>
          </a:prstGeom>
        </p:spPr>
        <p:txBody>
          <a:bodyPr wrap="square">
            <a:spAutoFit/>
          </a:bodyPr>
          <a:lstStyle/>
          <a:p>
            <a:pPr algn="just"/>
            <a:r>
              <a:rPr lang="en-US" b="1" dirty="0"/>
              <a:t>The </a:t>
            </a:r>
            <a:r>
              <a:rPr lang="en-US" b="1" i="1" dirty="0"/>
              <a:t>gray regions illustrate the pixels </a:t>
            </a:r>
            <a:r>
              <a:rPr lang="en-US" b="1" dirty="0"/>
              <a:t>that cannot be processed due to the border  problem</a:t>
            </a:r>
          </a:p>
        </p:txBody>
      </p:sp>
    </p:spTree>
    <p:extLst>
      <p:ext uri="{BB962C8B-B14F-4D97-AF65-F5344CB8AC3E}">
        <p14:creationId xmlns:p14="http://schemas.microsoft.com/office/powerpoint/2010/main" val="393992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wipe(down)">
                                      <p:cBhvr>
                                        <p:cTn id="7" dur="500"/>
                                        <p:tgtEl>
                                          <p:spTgt spid="3686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r>
              <a:rPr lang="en-US" altLang="en-US"/>
              <a:t>Gaussian Filter</a:t>
            </a:r>
          </a:p>
        </p:txBody>
      </p:sp>
      <p:sp>
        <p:nvSpPr>
          <p:cNvPr id="457731" name="Rectangle 3"/>
          <p:cNvSpPr>
            <a:spLocks noGrp="1" noChangeArrowheads="1"/>
          </p:cNvSpPr>
          <p:nvPr>
            <p:ph type="body" idx="1"/>
          </p:nvPr>
        </p:nvSpPr>
        <p:spPr/>
        <p:txBody>
          <a:bodyPr/>
          <a:lstStyle/>
          <a:p>
            <a:r>
              <a:rPr lang="en-US" altLang="en-US" dirty="0"/>
              <a:t>Very commonly used filter</a:t>
            </a:r>
          </a:p>
          <a:p>
            <a:r>
              <a:rPr lang="en-US" u="sng" dirty="0" err="1">
                <a:hlinkClick r:id="rId3" tooltip="Weierstrass transform"/>
              </a:rPr>
              <a:t>Weierstrass</a:t>
            </a:r>
            <a:r>
              <a:rPr lang="en-US" u="sng" dirty="0">
                <a:hlinkClick r:id="rId3" tooltip="Weierstrass transform"/>
              </a:rPr>
              <a:t> transform</a:t>
            </a:r>
            <a:r>
              <a:rPr lang="en-US" dirty="0"/>
              <a:t>.</a:t>
            </a:r>
            <a:endParaRPr lang="en-US" altLang="en-US" dirty="0"/>
          </a:p>
        </p:txBody>
      </p:sp>
      <p:graphicFrame>
        <p:nvGraphicFramePr>
          <p:cNvPr id="457732" name="Object 4"/>
          <p:cNvGraphicFramePr>
            <a:graphicFrameLocks noChangeAspect="1"/>
          </p:cNvGraphicFramePr>
          <p:nvPr>
            <p:extLst>
              <p:ext uri="{D42A27DB-BD31-4B8C-83A1-F6EECF244321}">
                <p14:modId xmlns:p14="http://schemas.microsoft.com/office/powerpoint/2010/main" val="947003625"/>
              </p:ext>
            </p:extLst>
          </p:nvPr>
        </p:nvGraphicFramePr>
        <p:xfrm>
          <a:off x="4527550" y="2819400"/>
          <a:ext cx="3136900" cy="1216025"/>
        </p:xfrm>
        <a:graphic>
          <a:graphicData uri="http://schemas.openxmlformats.org/presentationml/2006/ole">
            <mc:AlternateContent xmlns:mc="http://schemas.openxmlformats.org/markup-compatibility/2006">
              <mc:Choice xmlns:v="urn:schemas-microsoft-com:vml" Requires="v">
                <p:oleObj spid="_x0000_s48145" name="Equation" r:id="rId4" imgW="1244520" imgH="482400" progId="Equation.3">
                  <p:embed/>
                </p:oleObj>
              </mc:Choice>
              <mc:Fallback>
                <p:oleObj name="Equation" r:id="rId4" imgW="1244520" imgH="482400" progId="Equation.3">
                  <p:embed/>
                  <p:pic>
                    <p:nvPicPr>
                      <p:cNvPr id="0" name=""/>
                      <p:cNvPicPr>
                        <a:picLocks noChangeAspect="1" noChangeArrowheads="1"/>
                      </p:cNvPicPr>
                      <p:nvPr/>
                    </p:nvPicPr>
                    <p:blipFill>
                      <a:blip r:embed="rId5"/>
                      <a:srcRect/>
                      <a:stretch>
                        <a:fillRect/>
                      </a:stretch>
                    </p:blipFill>
                    <p:spPr bwMode="auto">
                      <a:xfrm>
                        <a:off x="4527550" y="2819400"/>
                        <a:ext cx="3136900" cy="1216025"/>
                      </a:xfrm>
                      <a:prstGeom prst="rect">
                        <a:avLst/>
                      </a:prstGeom>
                      <a:solidFill>
                        <a:srgbClr val="92D050"/>
                      </a:solidFill>
                      <a:ln>
                        <a:noFill/>
                      </a:ln>
                      <a:effectLst>
                        <a:outerShdw dist="17961" dir="2700000" algn="ctr" rotWithShape="0">
                          <a:schemeClr val="bg2"/>
                        </a:outerShdw>
                      </a:effectLst>
                    </p:spPr>
                  </p:pic>
                </p:oleObj>
              </mc:Fallback>
            </mc:AlternateContent>
          </a:graphicData>
        </a:graphic>
      </p:graphicFrame>
      <p:sp>
        <p:nvSpPr>
          <p:cNvPr id="457735" name="Freeform 7"/>
          <p:cNvSpPr>
            <a:spLocks/>
          </p:cNvSpPr>
          <p:nvPr/>
        </p:nvSpPr>
        <p:spPr bwMode="auto">
          <a:xfrm>
            <a:off x="5060950" y="4724400"/>
            <a:ext cx="2057400" cy="1752600"/>
          </a:xfrm>
          <a:custGeom>
            <a:avLst/>
            <a:gdLst>
              <a:gd name="T0" fmla="*/ 0 w 1536"/>
              <a:gd name="T1" fmla="*/ 0 h 1440"/>
              <a:gd name="T2" fmla="*/ 0 w 1536"/>
              <a:gd name="T3" fmla="*/ 1440 h 1440"/>
              <a:gd name="T4" fmla="*/ 1536 w 1536"/>
              <a:gd name="T5" fmla="*/ 1440 h 1440"/>
            </a:gdLst>
            <a:ahLst/>
            <a:cxnLst>
              <a:cxn ang="0">
                <a:pos x="T0" y="T1"/>
              </a:cxn>
              <a:cxn ang="0">
                <a:pos x="T2" y="T3"/>
              </a:cxn>
              <a:cxn ang="0">
                <a:pos x="T4" y="T5"/>
              </a:cxn>
            </a:cxnLst>
            <a:rect l="0" t="0" r="r" b="b"/>
            <a:pathLst>
              <a:path w="1536" h="1440">
                <a:moveTo>
                  <a:pt x="0" y="0"/>
                </a:moveTo>
                <a:lnTo>
                  <a:pt x="0" y="1440"/>
                </a:lnTo>
                <a:lnTo>
                  <a:pt x="1536" y="1440"/>
                </a:lnTo>
              </a:path>
            </a:pathLst>
          </a:custGeom>
          <a:noFill/>
          <a:ln w="25400" cap="flat" cmpd="sng">
            <a:solidFill>
              <a:schemeClr val="tx1"/>
            </a:solidFill>
            <a:prstDash val="solid"/>
            <a:round/>
            <a:headEnd type="stealth" w="med" len="lg"/>
            <a:tailEnd type="stealth" w="med" len="lg"/>
          </a:ln>
          <a:effectLst>
            <a:outerShdw dist="17961" dir="2700000" algn="ctr" rotWithShape="0">
              <a:schemeClr val="bg2"/>
            </a:outerShdw>
          </a:effectLst>
          <a:extLst>
            <a:ext uri="{909E8E84-426E-40DD-AFC4-6F175D3DCCD1}">
              <a14:hiddenFill xmlns:a14="http://schemas.microsoft.com/office/drawing/2010/main">
                <a:solidFill>
                  <a:schemeClr val="accent2">
                    <a:alpha val="50000"/>
                  </a:schemeClr>
                </a:solidFill>
              </a14:hiddenFill>
            </a:ext>
          </a:extLst>
        </p:spPr>
        <p:txBody>
          <a:bodyPr wrap="none" anchor="ctr"/>
          <a:lstStyle/>
          <a:p>
            <a:endParaRPr lang="en-US"/>
          </a:p>
        </p:txBody>
      </p:sp>
      <p:sp>
        <p:nvSpPr>
          <p:cNvPr id="457734" name="Freeform 6"/>
          <p:cNvSpPr>
            <a:spLocks/>
          </p:cNvSpPr>
          <p:nvPr/>
        </p:nvSpPr>
        <p:spPr bwMode="auto">
          <a:xfrm>
            <a:off x="5181601" y="5060951"/>
            <a:ext cx="1838325" cy="1471613"/>
          </a:xfrm>
          <a:custGeom>
            <a:avLst/>
            <a:gdLst>
              <a:gd name="T0" fmla="*/ 0 w 1158"/>
              <a:gd name="T1" fmla="*/ 894 h 927"/>
              <a:gd name="T2" fmla="*/ 326 w 1158"/>
              <a:gd name="T3" fmla="*/ 780 h 927"/>
              <a:gd name="T4" fmla="*/ 576 w 1158"/>
              <a:gd name="T5" fmla="*/ 13 h 927"/>
              <a:gd name="T6" fmla="*/ 830 w 1158"/>
              <a:gd name="T7" fmla="*/ 780 h 927"/>
              <a:gd name="T8" fmla="*/ 1158 w 1158"/>
              <a:gd name="T9" fmla="*/ 894 h 927"/>
            </a:gdLst>
            <a:ahLst/>
            <a:cxnLst>
              <a:cxn ang="0">
                <a:pos x="T0" y="T1"/>
              </a:cxn>
              <a:cxn ang="0">
                <a:pos x="T2" y="T3"/>
              </a:cxn>
              <a:cxn ang="0">
                <a:pos x="T4" y="T5"/>
              </a:cxn>
              <a:cxn ang="0">
                <a:pos x="T6" y="T7"/>
              </a:cxn>
              <a:cxn ang="0">
                <a:pos x="T8" y="T9"/>
              </a:cxn>
            </a:cxnLst>
            <a:rect l="0" t="0" r="r" b="b"/>
            <a:pathLst>
              <a:path w="1158" h="927">
                <a:moveTo>
                  <a:pt x="0" y="894"/>
                </a:moveTo>
                <a:cubicBezTo>
                  <a:pt x="54" y="875"/>
                  <a:pt x="230" y="927"/>
                  <a:pt x="326" y="780"/>
                </a:cubicBezTo>
                <a:cubicBezTo>
                  <a:pt x="421" y="636"/>
                  <a:pt x="491" y="10"/>
                  <a:pt x="576" y="13"/>
                </a:cubicBezTo>
                <a:cubicBezTo>
                  <a:pt x="650" y="0"/>
                  <a:pt x="733" y="636"/>
                  <a:pt x="830" y="780"/>
                </a:cubicBezTo>
                <a:cubicBezTo>
                  <a:pt x="927" y="924"/>
                  <a:pt x="1090" y="870"/>
                  <a:pt x="1158" y="894"/>
                </a:cubicBezTo>
              </a:path>
            </a:pathLst>
          </a:custGeom>
          <a:noFill/>
          <a:ln w="25400" cap="flat" cmpd="sng">
            <a:solidFill>
              <a:schemeClr val="tx2"/>
            </a:solidFill>
            <a:prstDash val="solid"/>
            <a:round/>
            <a:headEnd/>
            <a:tailEnd/>
          </a:ln>
          <a:effectLst>
            <a:outerShdw dist="17961" dir="2700000" algn="ctr" rotWithShape="0">
              <a:schemeClr val="bg2"/>
            </a:outerShdw>
          </a:effectLst>
          <a:extLst>
            <a:ext uri="{909E8E84-426E-40DD-AFC4-6F175D3DCCD1}">
              <a14:hiddenFill xmlns:a14="http://schemas.microsoft.com/office/drawing/2010/main">
                <a:solidFill>
                  <a:schemeClr val="accent2">
                    <a:alpha val="50000"/>
                  </a:schemeClr>
                </a:solidFill>
              </a14:hiddenFill>
            </a:ext>
          </a:extLst>
        </p:spPr>
        <p:txBody>
          <a:bodyPr wrap="none" anchor="ctr"/>
          <a:lstStyle/>
          <a:p>
            <a:endParaRPr lang="en-US"/>
          </a:p>
        </p:txBody>
      </p:sp>
    </p:spTree>
    <p:extLst>
      <p:ext uri="{BB962C8B-B14F-4D97-AF65-F5344CB8AC3E}">
        <p14:creationId xmlns:p14="http://schemas.microsoft.com/office/powerpoint/2010/main" val="35012094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en-US" altLang="en-US"/>
              <a:t>Gaussian Filters</a:t>
            </a:r>
          </a:p>
        </p:txBody>
      </p:sp>
      <p:sp>
        <p:nvSpPr>
          <p:cNvPr id="368643" name="Rectangle 3"/>
          <p:cNvSpPr>
            <a:spLocks noGrp="1" noChangeArrowheads="1"/>
          </p:cNvSpPr>
          <p:nvPr>
            <p:ph type="body" idx="1"/>
          </p:nvPr>
        </p:nvSpPr>
        <p:spPr/>
        <p:txBody>
          <a:bodyPr>
            <a:normAutofit/>
          </a:bodyPr>
          <a:lstStyle/>
          <a:p>
            <a:r>
              <a:rPr lang="en-US" altLang="en-US" sz="2600" dirty="0"/>
              <a:t>Gaussians are used because:</a:t>
            </a:r>
          </a:p>
          <a:p>
            <a:pPr lvl="1"/>
            <a:r>
              <a:rPr lang="en-US" altLang="en-US" sz="2600" dirty="0"/>
              <a:t>Smooth (infinitely differentiable)</a:t>
            </a:r>
          </a:p>
          <a:p>
            <a:pPr lvl="1"/>
            <a:r>
              <a:rPr lang="en-US" altLang="en-US" sz="2600" dirty="0"/>
              <a:t>Decay to zero rapidly</a:t>
            </a:r>
          </a:p>
          <a:p>
            <a:pPr lvl="1"/>
            <a:r>
              <a:rPr lang="en-US" altLang="en-US" sz="2600" dirty="0"/>
              <a:t>Simple analytic formula</a:t>
            </a:r>
          </a:p>
          <a:p>
            <a:pPr lvl="1"/>
            <a:r>
              <a:rPr lang="en-US" altLang="en-US" sz="2600" dirty="0"/>
              <a:t>Separable: multidimensional Gaussian = product of Gaussians in each dimension</a:t>
            </a:r>
          </a:p>
          <a:p>
            <a:pPr lvl="1"/>
            <a:r>
              <a:rPr lang="en-US" altLang="en-US" sz="2600" dirty="0"/>
              <a:t>Convolution of 2 Gaussians = Gaussian</a:t>
            </a:r>
          </a:p>
        </p:txBody>
      </p:sp>
    </p:spTree>
    <p:extLst>
      <p:ext uri="{BB962C8B-B14F-4D97-AF65-F5344CB8AC3E}">
        <p14:creationId xmlns:p14="http://schemas.microsoft.com/office/powerpoint/2010/main" val="29277709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r>
              <a:rPr lang="en-US" altLang="en-US"/>
              <a:t>2D Gaussian Filter</a:t>
            </a:r>
          </a:p>
        </p:txBody>
      </p:sp>
      <p:pic>
        <p:nvPicPr>
          <p:cNvPr id="459779" name="Picture 3" descr="C:\My Documents\vision_class_s03\lecture03_filtering\g2new.png"/>
          <p:cNvPicPr>
            <a:picLocks noChangeAspect="1" noChangeArrowheads="1"/>
          </p:cNvPicPr>
          <p:nvPr/>
        </p:nvPicPr>
        <p:blipFill>
          <a:blip r:embed="rId2">
            <a:clrChange>
              <a:clrFrom>
                <a:srgbClr val="000000"/>
              </a:clrFrom>
              <a:clrTo>
                <a:srgbClr val="000000">
                  <a:alpha val="0"/>
                </a:srgbClr>
              </a:clrTo>
            </a:clrChange>
            <a:lum bright="30000"/>
            <a:extLst>
              <a:ext uri="{28A0092B-C50C-407E-A947-70E740481C1C}">
                <a14:useLocalDpi xmlns:a14="http://schemas.microsoft.com/office/drawing/2010/main" val="0"/>
              </a:ext>
            </a:extLst>
          </a:blip>
          <a:srcRect/>
          <a:stretch>
            <a:fillRect/>
          </a:stretch>
        </p:blipFill>
        <p:spPr bwMode="auto">
          <a:xfrm>
            <a:off x="3124200" y="2373314"/>
            <a:ext cx="5640388" cy="3113087"/>
          </a:xfrm>
          <a:prstGeom prst="rect">
            <a:avLst/>
          </a:prstGeom>
          <a:noFill/>
          <a:effectLst>
            <a:outerShdw dist="17961" dir="2700000" algn="ctr" rotWithShape="0">
              <a:schemeClr val="hlink"/>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3632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2209800" y="228600"/>
            <a:ext cx="7772400" cy="609600"/>
          </a:xfrm>
        </p:spPr>
        <p:txBody>
          <a:bodyPr>
            <a:normAutofit fontScale="90000"/>
          </a:bodyPr>
          <a:lstStyle/>
          <a:p>
            <a:r>
              <a:rPr lang="en-US">
                <a:latin typeface="Arial" charset="0"/>
              </a:rPr>
              <a:t>Gaussian Kernel</a:t>
            </a:r>
          </a:p>
        </p:txBody>
      </p:sp>
      <p:sp>
        <p:nvSpPr>
          <p:cNvPr id="206851" name="Rectangle 3"/>
          <p:cNvSpPr>
            <a:spLocks noGrp="1" noChangeArrowheads="1"/>
          </p:cNvSpPr>
          <p:nvPr>
            <p:ph type="body" idx="1"/>
          </p:nvPr>
        </p:nvSpPr>
        <p:spPr>
          <a:xfrm>
            <a:off x="1676400" y="5410200"/>
            <a:ext cx="8839200" cy="1219200"/>
          </a:xfrm>
        </p:spPr>
        <p:txBody>
          <a:bodyPr/>
          <a:lstStyle/>
          <a:p>
            <a:pPr>
              <a:buFontTx/>
              <a:buChar char="•"/>
            </a:pPr>
            <a:r>
              <a:rPr lang="en-US" sz="2400">
                <a:latin typeface="Arial" charset="0"/>
              </a:rPr>
              <a:t>Constant factor at front makes volume sum to 1 (can be ignored, as we should re-normalize weights to sum to 1 in any case)</a:t>
            </a:r>
            <a:endParaRPr lang="en-US" sz="2400">
              <a:latin typeface="Courier New" charset="0"/>
            </a:endParaRPr>
          </a:p>
        </p:txBody>
      </p:sp>
      <p:pic>
        <p:nvPicPr>
          <p:cNvPr id="206852" name="Picture 4" descr="realgaussian"/>
          <p:cNvPicPr>
            <a:picLocks noChangeAspect="1" noChangeArrowheads="1"/>
          </p:cNvPicPr>
          <p:nvPr/>
        </p:nvPicPr>
        <p:blipFill>
          <a:blip r:embed="rId4">
            <a:extLst>
              <a:ext uri="{28A0092B-C50C-407E-A947-70E740481C1C}">
                <a14:useLocalDpi xmlns:a14="http://schemas.microsoft.com/office/drawing/2010/main" val="0"/>
              </a:ext>
            </a:extLst>
          </a:blip>
          <a:srcRect l="3360" t="15573" b="4480"/>
          <a:stretch>
            <a:fillRect/>
          </a:stretch>
        </p:blipFill>
        <p:spPr bwMode="auto">
          <a:xfrm>
            <a:off x="1752601" y="2973388"/>
            <a:ext cx="2943225" cy="1827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68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819400"/>
            <a:ext cx="18288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6854" name="Picture 6" descr="txp_fig"/>
          <p:cNvPicPr>
            <a:picLocks noChangeAspect="1" noChangeArrowheads="1"/>
          </p:cNvPicPr>
          <p:nvPr>
            <p:custDataLst>
              <p:tags r:id="rId1"/>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1143001"/>
            <a:ext cx="4114800" cy="1052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855" name="Text Box 7"/>
          <p:cNvSpPr txBox="1">
            <a:spLocks noChangeArrowheads="1"/>
          </p:cNvSpPr>
          <p:nvPr/>
        </p:nvSpPr>
        <p:spPr bwMode="auto">
          <a:xfrm>
            <a:off x="6961188" y="3105150"/>
            <a:ext cx="3589444"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400" fontAlgn="base">
              <a:spcBef>
                <a:spcPct val="0"/>
              </a:spcBef>
              <a:spcAft>
                <a:spcPct val="0"/>
              </a:spcAft>
            </a:pPr>
            <a:r>
              <a:rPr lang="en-US" sz="1600" dirty="0">
                <a:solidFill>
                  <a:srgbClr val="000000"/>
                </a:solidFill>
                <a:latin typeface="Tahoma" charset="0"/>
                <a:cs typeface="Arial" charset="0"/>
              </a:rPr>
              <a:t>0.003   0.013   0.022   0.013   0.003</a:t>
            </a:r>
          </a:p>
          <a:p>
            <a:pPr defTabSz="914400" fontAlgn="base">
              <a:spcBef>
                <a:spcPct val="0"/>
              </a:spcBef>
              <a:spcAft>
                <a:spcPct val="0"/>
              </a:spcAft>
            </a:pPr>
            <a:r>
              <a:rPr lang="en-US" sz="1600" dirty="0">
                <a:solidFill>
                  <a:srgbClr val="000000"/>
                </a:solidFill>
                <a:latin typeface="Tahoma" charset="0"/>
                <a:cs typeface="Arial" charset="0"/>
              </a:rPr>
              <a:t>0.013   0.059   0.097   0.059   0.013</a:t>
            </a:r>
          </a:p>
          <a:p>
            <a:pPr defTabSz="914400" fontAlgn="base">
              <a:spcBef>
                <a:spcPct val="0"/>
              </a:spcBef>
              <a:spcAft>
                <a:spcPct val="0"/>
              </a:spcAft>
            </a:pPr>
            <a:r>
              <a:rPr lang="en-US" sz="1600" dirty="0">
                <a:solidFill>
                  <a:srgbClr val="000000"/>
                </a:solidFill>
                <a:latin typeface="Tahoma" charset="0"/>
                <a:cs typeface="Arial" charset="0"/>
              </a:rPr>
              <a:t>0.022   0.097   </a:t>
            </a:r>
            <a:r>
              <a:rPr lang="en-US" sz="1600" b="1" dirty="0">
                <a:solidFill>
                  <a:srgbClr val="0070C0"/>
                </a:solidFill>
                <a:latin typeface="Tahoma" charset="0"/>
                <a:cs typeface="Arial" charset="0"/>
              </a:rPr>
              <a:t>0.159</a:t>
            </a:r>
            <a:r>
              <a:rPr lang="en-US" sz="1600" dirty="0">
                <a:solidFill>
                  <a:srgbClr val="000000"/>
                </a:solidFill>
                <a:latin typeface="Tahoma" charset="0"/>
                <a:cs typeface="Arial" charset="0"/>
              </a:rPr>
              <a:t>   0.097   0.022</a:t>
            </a:r>
          </a:p>
          <a:p>
            <a:pPr defTabSz="914400" fontAlgn="base">
              <a:spcBef>
                <a:spcPct val="0"/>
              </a:spcBef>
              <a:spcAft>
                <a:spcPct val="0"/>
              </a:spcAft>
            </a:pPr>
            <a:r>
              <a:rPr lang="en-US" sz="1600" dirty="0">
                <a:solidFill>
                  <a:srgbClr val="000000"/>
                </a:solidFill>
                <a:latin typeface="Tahoma" charset="0"/>
                <a:cs typeface="Arial" charset="0"/>
              </a:rPr>
              <a:t>0.013   0.059   0.097   0.059   0.013</a:t>
            </a:r>
          </a:p>
          <a:p>
            <a:pPr defTabSz="914400" fontAlgn="base">
              <a:spcBef>
                <a:spcPct val="0"/>
              </a:spcBef>
              <a:spcAft>
                <a:spcPct val="0"/>
              </a:spcAft>
            </a:pPr>
            <a:r>
              <a:rPr lang="en-US" sz="1600" dirty="0">
                <a:solidFill>
                  <a:srgbClr val="000000"/>
                </a:solidFill>
                <a:latin typeface="Tahoma" charset="0"/>
                <a:cs typeface="Arial" charset="0"/>
              </a:rPr>
              <a:t>0.003   0.013   0.022   0.013   0.003</a:t>
            </a:r>
          </a:p>
        </p:txBody>
      </p:sp>
      <p:sp>
        <p:nvSpPr>
          <p:cNvPr id="206856" name="Text Box 8"/>
          <p:cNvSpPr txBox="1">
            <a:spLocks noChangeArrowheads="1"/>
          </p:cNvSpPr>
          <p:nvPr/>
        </p:nvSpPr>
        <p:spPr bwMode="auto">
          <a:xfrm>
            <a:off x="8115300" y="4662488"/>
            <a:ext cx="140493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400" fontAlgn="base">
              <a:spcBef>
                <a:spcPct val="0"/>
              </a:spcBef>
              <a:spcAft>
                <a:spcPct val="0"/>
              </a:spcAft>
            </a:pPr>
            <a:r>
              <a:rPr lang="en-US">
                <a:solidFill>
                  <a:srgbClr val="000000"/>
                </a:solidFill>
                <a:latin typeface="Tahoma" charset="0"/>
                <a:cs typeface="Arial" charset="0"/>
                <a:sym typeface="Symbol" charset="0"/>
              </a:rPr>
              <a:t>5 x 5,  = 1</a:t>
            </a:r>
            <a:endParaRPr lang="en-US">
              <a:solidFill>
                <a:srgbClr val="000000"/>
              </a:solidFill>
              <a:latin typeface="Tahoma" charset="0"/>
              <a:cs typeface="Arial" charset="0"/>
            </a:endParaRPr>
          </a:p>
        </p:txBody>
      </p:sp>
      <p:sp>
        <p:nvSpPr>
          <p:cNvPr id="206857" name="Rectangle 9"/>
          <p:cNvSpPr>
            <a:spLocks noChangeArrowheads="1"/>
          </p:cNvSpPr>
          <p:nvPr/>
        </p:nvSpPr>
        <p:spPr bwMode="auto">
          <a:xfrm>
            <a:off x="6934200" y="2819400"/>
            <a:ext cx="3505200" cy="18288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2400">
              <a:solidFill>
                <a:srgbClr val="000000"/>
              </a:solidFill>
              <a:latin typeface="Arial" charset="0"/>
              <a:ea typeface="ＭＳ Ｐゴシック" charset="0"/>
              <a:cs typeface="Arial" charset="0"/>
            </a:endParaRPr>
          </a:p>
        </p:txBody>
      </p:sp>
    </p:spTree>
    <p:extLst>
      <p:ext uri="{BB962C8B-B14F-4D97-AF65-F5344CB8AC3E}">
        <p14:creationId xmlns:p14="http://schemas.microsoft.com/office/powerpoint/2010/main" val="848509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atin typeface="Arial" charset="0"/>
              </a:rPr>
              <a:t>Choosing kernel width</a:t>
            </a:r>
          </a:p>
        </p:txBody>
      </p:sp>
      <p:sp>
        <p:nvSpPr>
          <p:cNvPr id="207875" name="Rectangle 3"/>
          <p:cNvSpPr>
            <a:spLocks noGrp="1" noChangeArrowheads="1"/>
          </p:cNvSpPr>
          <p:nvPr>
            <p:ph type="body" idx="1"/>
          </p:nvPr>
        </p:nvSpPr>
        <p:spPr/>
        <p:txBody>
          <a:bodyPr/>
          <a:lstStyle/>
          <a:p>
            <a:pPr>
              <a:buFontTx/>
              <a:buChar char="•"/>
            </a:pPr>
            <a:r>
              <a:rPr lang="en-US">
                <a:latin typeface="Arial" charset="0"/>
              </a:rPr>
              <a:t>Gaussian filters have infinite support, but discrete filters use finite kernels</a:t>
            </a:r>
          </a:p>
        </p:txBody>
      </p:sp>
      <p:pic>
        <p:nvPicPr>
          <p:cNvPr id="207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590800"/>
            <a:ext cx="7896225" cy="336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4458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latin typeface="Arial" charset="0"/>
              </a:rPr>
              <a:t>Choosing kernel width</a:t>
            </a:r>
          </a:p>
        </p:txBody>
      </p:sp>
      <p:sp>
        <p:nvSpPr>
          <p:cNvPr id="208899" name="Rectangle 3"/>
          <p:cNvSpPr>
            <a:spLocks noGrp="1" noChangeArrowheads="1"/>
          </p:cNvSpPr>
          <p:nvPr>
            <p:ph type="body" idx="1"/>
          </p:nvPr>
        </p:nvSpPr>
        <p:spPr/>
        <p:txBody>
          <a:bodyPr/>
          <a:lstStyle/>
          <a:p>
            <a:endParaRPr lang="en-US" dirty="0">
              <a:latin typeface="Arial" charset="0"/>
            </a:endParaRPr>
          </a:p>
        </p:txBody>
      </p:sp>
      <p:pic>
        <p:nvPicPr>
          <p:cNvPr id="2089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1" y="2247908"/>
            <a:ext cx="4721225" cy="407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34254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44958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992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362200"/>
            <a:ext cx="44958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992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4478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9925" name="Rectangle 7"/>
          <p:cNvSpPr>
            <a:spLocks noGrp="1" noChangeArrowheads="1"/>
          </p:cNvSpPr>
          <p:nvPr>
            <p:ph type="body" idx="1"/>
          </p:nvPr>
        </p:nvSpPr>
        <p:spPr/>
        <p:txBody>
          <a:bodyPr/>
          <a:lstStyle/>
          <a:p>
            <a:endParaRPr lang="en-US">
              <a:latin typeface="Arial" charset="0"/>
            </a:endParaRPr>
          </a:p>
        </p:txBody>
      </p:sp>
      <p:sp>
        <p:nvSpPr>
          <p:cNvPr id="209926" name="Rectangle 8"/>
          <p:cNvSpPr>
            <a:spLocks noGrp="1" noChangeArrowheads="1"/>
          </p:cNvSpPr>
          <p:nvPr>
            <p:ph type="title"/>
          </p:nvPr>
        </p:nvSpPr>
        <p:spPr/>
        <p:txBody>
          <a:bodyPr/>
          <a:lstStyle/>
          <a:p>
            <a:r>
              <a:rPr lang="en-US">
                <a:latin typeface="Arial" charset="0"/>
              </a:rPr>
              <a:t>Example: Smoothing with a Gaussian</a:t>
            </a:r>
          </a:p>
        </p:txBody>
      </p:sp>
    </p:spTree>
    <p:extLst>
      <p:ext uri="{BB962C8B-B14F-4D97-AF65-F5344CB8AC3E}">
        <p14:creationId xmlns:p14="http://schemas.microsoft.com/office/powerpoint/2010/main" val="2421157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3733800" y="219902"/>
            <a:ext cx="6742044" cy="5909089"/>
          </a:xfrm>
          <a:prstGeom prst="rect">
            <a:avLst/>
          </a:prstGeom>
          <a:noFill/>
          <a:ln w="9525">
            <a:noFill/>
            <a:miter lim="800000"/>
            <a:headEnd/>
            <a:tailEnd/>
          </a:ln>
          <a:effectLst/>
        </p:spPr>
      </p:pic>
      <p:sp>
        <p:nvSpPr>
          <p:cNvPr id="5" name="Rectangle 4"/>
          <p:cNvSpPr/>
          <p:nvPr/>
        </p:nvSpPr>
        <p:spPr>
          <a:xfrm>
            <a:off x="149087" y="1722782"/>
            <a:ext cx="3279913" cy="2031325"/>
          </a:xfrm>
          <a:prstGeom prst="rect">
            <a:avLst/>
          </a:prstGeom>
        </p:spPr>
        <p:txBody>
          <a:bodyPr wrap="square">
            <a:spAutoFit/>
          </a:bodyPr>
          <a:lstStyle/>
          <a:p>
            <a:pPr algn="just"/>
            <a:r>
              <a:rPr lang="en-US" b="1" dirty="0"/>
              <a:t>Fig.: Examples of logarithmic and exponential gray-level mappings. Logarithmic mapping is useful for bringing out details in dark images and exponential mapping is useful for bringing out details in bright images.</a:t>
            </a:r>
          </a:p>
        </p:txBody>
      </p:sp>
    </p:spTree>
    <p:extLst>
      <p:ext uri="{BB962C8B-B14F-4D97-AF65-F5344CB8AC3E}">
        <p14:creationId xmlns:p14="http://schemas.microsoft.com/office/powerpoint/2010/main" val="138771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097280" y="-513504"/>
            <a:ext cx="10058400" cy="1450757"/>
          </a:xfrm>
        </p:spPr>
        <p:txBody>
          <a:bodyPr/>
          <a:lstStyle/>
          <a:p>
            <a:r>
              <a:rPr lang="en-US" dirty="0">
                <a:latin typeface="Arial" charset="0"/>
              </a:rPr>
              <a:t>Mean vs. Gaussian filtering</a:t>
            </a:r>
          </a:p>
        </p:txBody>
      </p:sp>
      <p:graphicFrame>
        <p:nvGraphicFramePr>
          <p:cNvPr id="19458" name="Object 3"/>
          <p:cNvGraphicFramePr>
            <a:graphicFrameLocks noChangeAspect="1"/>
          </p:cNvGraphicFramePr>
          <p:nvPr>
            <p:extLst>
              <p:ext uri="{D42A27DB-BD31-4B8C-83A1-F6EECF244321}">
                <p14:modId xmlns:p14="http://schemas.microsoft.com/office/powerpoint/2010/main" val="3840015353"/>
              </p:ext>
            </p:extLst>
          </p:nvPr>
        </p:nvGraphicFramePr>
        <p:xfrm>
          <a:off x="2819400" y="1028698"/>
          <a:ext cx="6324600" cy="5867400"/>
        </p:xfrm>
        <a:graphic>
          <a:graphicData uri="http://schemas.openxmlformats.org/presentationml/2006/ole">
            <mc:AlternateContent xmlns:mc="http://schemas.openxmlformats.org/markup-compatibility/2006">
              <mc:Choice xmlns:v="urn:schemas-microsoft-com:vml" Requires="v">
                <p:oleObj spid="_x0000_s47123" name="Photo Editor Photo" r:id="rId4" imgW="3828571" imgH="3572374" progId="MSPhotoEd.3">
                  <p:embed/>
                </p:oleObj>
              </mc:Choice>
              <mc:Fallback>
                <p:oleObj name="Photo Editor Photo" r:id="rId4" imgW="3828571" imgH="3572374"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028698"/>
                        <a:ext cx="6324600" cy="586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1316576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latin typeface="Arial" charset="0"/>
              </a:rPr>
              <a:t>Gaussian filters</a:t>
            </a:r>
          </a:p>
        </p:txBody>
      </p:sp>
      <p:sp>
        <p:nvSpPr>
          <p:cNvPr id="1035267" name="Rectangle 3"/>
          <p:cNvSpPr>
            <a:spLocks noGrp="1" noChangeArrowheads="1"/>
          </p:cNvSpPr>
          <p:nvPr>
            <p:ph type="body" idx="1"/>
          </p:nvPr>
        </p:nvSpPr>
        <p:spPr/>
        <p:txBody>
          <a:bodyPr/>
          <a:lstStyle/>
          <a:p>
            <a:pPr>
              <a:buFontTx/>
              <a:buChar char="•"/>
            </a:pPr>
            <a:r>
              <a:rPr lang="en-US" dirty="0">
                <a:latin typeface="Arial" charset="0"/>
              </a:rPr>
              <a:t>Remove </a:t>
            </a:r>
            <a:r>
              <a:rPr lang="ja-JP" altLang="en-US" dirty="0">
                <a:latin typeface="Arial" charset="0"/>
              </a:rPr>
              <a:t>“</a:t>
            </a:r>
            <a:r>
              <a:rPr lang="en-US" dirty="0">
                <a:latin typeface="Arial" charset="0"/>
              </a:rPr>
              <a:t>high-frequency</a:t>
            </a:r>
            <a:r>
              <a:rPr lang="ja-JP" altLang="en-US" dirty="0">
                <a:latin typeface="Arial" charset="0"/>
              </a:rPr>
              <a:t>”</a:t>
            </a:r>
            <a:r>
              <a:rPr lang="en-US" dirty="0">
                <a:latin typeface="Arial" charset="0"/>
              </a:rPr>
              <a:t> components from the image (low-pass filter)</a:t>
            </a:r>
          </a:p>
          <a:p>
            <a:pPr>
              <a:buFontTx/>
              <a:buChar char="•"/>
            </a:pPr>
            <a:r>
              <a:rPr lang="en-US" dirty="0">
                <a:latin typeface="Arial" charset="0"/>
              </a:rPr>
              <a:t>Convolution with self is another Gaussian</a:t>
            </a:r>
          </a:p>
          <a:p>
            <a:pPr lvl="1"/>
            <a:r>
              <a:rPr lang="en-US" dirty="0">
                <a:latin typeface="Arial" charset="0"/>
              </a:rPr>
              <a:t>So can smooth with small-width kernel, repeat, and get same result as larger-width kernel would have</a:t>
            </a:r>
          </a:p>
          <a:p>
            <a:pPr lvl="1"/>
            <a:endParaRPr lang="en-US" i="1" dirty="0">
              <a:latin typeface="Arial" charset="0"/>
            </a:endParaRPr>
          </a:p>
          <a:p>
            <a:pPr>
              <a:buFontTx/>
              <a:buChar char="•"/>
            </a:pPr>
            <a:r>
              <a:rPr lang="en-US" i="1" dirty="0">
                <a:latin typeface="Arial" charset="0"/>
              </a:rPr>
              <a:t>Separable </a:t>
            </a:r>
            <a:r>
              <a:rPr lang="en-US" dirty="0">
                <a:latin typeface="Arial" charset="0"/>
              </a:rPr>
              <a:t>kernel</a:t>
            </a:r>
          </a:p>
          <a:p>
            <a:pPr lvl="1"/>
            <a:r>
              <a:rPr lang="en-US" dirty="0">
                <a:latin typeface="Arial" charset="0"/>
              </a:rPr>
              <a:t>Factors into product of two 1D Gaussians</a:t>
            </a:r>
          </a:p>
        </p:txBody>
      </p:sp>
    </p:spTree>
    <p:extLst>
      <p:ext uri="{BB962C8B-B14F-4D97-AF65-F5344CB8AC3E}">
        <p14:creationId xmlns:p14="http://schemas.microsoft.com/office/powerpoint/2010/main" val="2742110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526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526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352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5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2209800" y="519118"/>
            <a:ext cx="7772400" cy="762000"/>
          </a:xfrm>
        </p:spPr>
        <p:txBody>
          <a:bodyPr>
            <a:normAutofit fontScale="90000"/>
          </a:bodyPr>
          <a:lstStyle/>
          <a:p>
            <a:r>
              <a:rPr lang="en-US" dirty="0">
                <a:latin typeface="Arial" charset="0"/>
              </a:rPr>
              <a:t>Separability of the Gaussian filter</a:t>
            </a:r>
          </a:p>
        </p:txBody>
      </p:sp>
      <p:sp>
        <p:nvSpPr>
          <p:cNvPr id="211971" name="Rectangle 3"/>
          <p:cNvSpPr>
            <a:spLocks noGrp="1" noChangeArrowheads="1"/>
          </p:cNvSpPr>
          <p:nvPr>
            <p:ph type="body" idx="1"/>
          </p:nvPr>
        </p:nvSpPr>
        <p:spPr/>
        <p:txBody>
          <a:bodyPr/>
          <a:lstStyle/>
          <a:p>
            <a:endParaRPr lang="en-US">
              <a:latin typeface="Arial" charset="0"/>
            </a:endParaRPr>
          </a:p>
        </p:txBody>
      </p:sp>
      <p:pic>
        <p:nvPicPr>
          <p:cNvPr id="211972" name="Picture 4"/>
          <p:cNvPicPr>
            <a:picLocks noChangeAspect="1" noChangeArrowheads="1"/>
          </p:cNvPicPr>
          <p:nvPr/>
        </p:nvPicPr>
        <p:blipFill>
          <a:blip r:embed="rId3">
            <a:extLst>
              <a:ext uri="{28A0092B-C50C-407E-A947-70E740481C1C}">
                <a14:useLocalDpi xmlns:a14="http://schemas.microsoft.com/office/drawing/2010/main" val="0"/>
              </a:ext>
            </a:extLst>
          </a:blip>
          <a:srcRect t="9268"/>
          <a:stretch>
            <a:fillRect/>
          </a:stretch>
        </p:blipFill>
        <p:spPr bwMode="auto">
          <a:xfrm>
            <a:off x="2286001" y="1295400"/>
            <a:ext cx="7542213" cy="426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50648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1097280" y="-570653"/>
            <a:ext cx="10058400" cy="1450757"/>
          </a:xfrm>
        </p:spPr>
        <p:txBody>
          <a:bodyPr/>
          <a:lstStyle/>
          <a:p>
            <a:r>
              <a:rPr lang="en-US" dirty="0" err="1">
                <a:latin typeface="Arial" charset="0"/>
              </a:rPr>
              <a:t>Separability</a:t>
            </a:r>
            <a:r>
              <a:rPr lang="en-US" dirty="0">
                <a:latin typeface="Arial" charset="0"/>
              </a:rPr>
              <a:t> example</a:t>
            </a:r>
          </a:p>
        </p:txBody>
      </p:sp>
      <p:pic>
        <p:nvPicPr>
          <p:cNvPr id="212995" name="Picture 6" descr="se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1" y="931864"/>
            <a:ext cx="4824413" cy="1735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5054600" y="3876675"/>
            <a:ext cx="4241800" cy="2590800"/>
            <a:chOff x="1216" y="2442"/>
            <a:chExt cx="2672" cy="1632"/>
          </a:xfrm>
        </p:grpSpPr>
        <p:pic>
          <p:nvPicPr>
            <p:cNvPr id="213006" name="Picture 8" descr="sep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 y="2442"/>
              <a:ext cx="2672" cy="1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3007" name="Text Box 5"/>
            <p:cNvSpPr txBox="1">
              <a:spLocks noChangeArrowheads="1"/>
            </p:cNvSpPr>
            <p:nvPr/>
          </p:nvSpPr>
          <p:spPr bwMode="auto">
            <a:xfrm>
              <a:off x="2016" y="2688"/>
              <a:ext cx="203"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400" eaLnBrk="0" fontAlgn="base" hangingPunct="0">
                <a:spcBef>
                  <a:spcPct val="0"/>
                </a:spcBef>
                <a:spcAft>
                  <a:spcPct val="0"/>
                </a:spcAft>
              </a:pPr>
              <a:r>
                <a:rPr lang="en-US" sz="2800" b="1">
                  <a:solidFill>
                    <a:srgbClr val="000000"/>
                  </a:solidFill>
                  <a:latin typeface="Arial" charset="0"/>
                  <a:cs typeface="Arial" charset="0"/>
                </a:rPr>
                <a:t>*</a:t>
              </a:r>
            </a:p>
          </p:txBody>
        </p:sp>
        <p:sp>
          <p:nvSpPr>
            <p:cNvPr id="213008" name="Text Box 9"/>
            <p:cNvSpPr txBox="1">
              <a:spLocks noChangeArrowheads="1"/>
            </p:cNvSpPr>
            <p:nvPr/>
          </p:nvSpPr>
          <p:spPr bwMode="auto">
            <a:xfrm>
              <a:off x="2016" y="3504"/>
              <a:ext cx="203"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400" eaLnBrk="0" fontAlgn="base" hangingPunct="0">
                <a:spcBef>
                  <a:spcPct val="0"/>
                </a:spcBef>
                <a:spcAft>
                  <a:spcPct val="0"/>
                </a:spcAft>
              </a:pPr>
              <a:r>
                <a:rPr lang="en-US" sz="2800" b="1">
                  <a:solidFill>
                    <a:srgbClr val="000000"/>
                  </a:solidFill>
                  <a:latin typeface="Arial" charset="0"/>
                  <a:cs typeface="Arial" charset="0"/>
                </a:rPr>
                <a:t>*</a:t>
              </a:r>
            </a:p>
          </p:txBody>
        </p:sp>
        <p:sp>
          <p:nvSpPr>
            <p:cNvPr id="213009" name="Text Box 10"/>
            <p:cNvSpPr txBox="1">
              <a:spLocks noChangeArrowheads="1"/>
            </p:cNvSpPr>
            <p:nvPr/>
          </p:nvSpPr>
          <p:spPr bwMode="auto">
            <a:xfrm>
              <a:off x="2892" y="2688"/>
              <a:ext cx="2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400" eaLnBrk="0" fontAlgn="base" hangingPunct="0">
                <a:spcBef>
                  <a:spcPct val="0"/>
                </a:spcBef>
                <a:spcAft>
                  <a:spcPct val="0"/>
                </a:spcAft>
              </a:pPr>
              <a:r>
                <a:rPr lang="en-US" sz="2400" b="1">
                  <a:solidFill>
                    <a:srgbClr val="000000"/>
                  </a:solidFill>
                  <a:latin typeface="Arial" charset="0"/>
                  <a:cs typeface="Arial" charset="0"/>
                </a:rPr>
                <a:t>=</a:t>
              </a:r>
            </a:p>
          </p:txBody>
        </p:sp>
        <p:sp>
          <p:nvSpPr>
            <p:cNvPr id="213010" name="Text Box 11"/>
            <p:cNvSpPr txBox="1">
              <a:spLocks noChangeArrowheads="1"/>
            </p:cNvSpPr>
            <p:nvPr/>
          </p:nvSpPr>
          <p:spPr bwMode="auto">
            <a:xfrm>
              <a:off x="2892" y="3456"/>
              <a:ext cx="2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400" eaLnBrk="0" fontAlgn="base" hangingPunct="0">
                <a:spcBef>
                  <a:spcPct val="0"/>
                </a:spcBef>
                <a:spcAft>
                  <a:spcPct val="0"/>
                </a:spcAft>
              </a:pPr>
              <a:r>
                <a:rPr lang="en-US" sz="2400" b="1">
                  <a:solidFill>
                    <a:srgbClr val="000000"/>
                  </a:solidFill>
                  <a:latin typeface="Arial" charset="0"/>
                  <a:cs typeface="Arial" charset="0"/>
                </a:rPr>
                <a:t>=</a:t>
              </a:r>
            </a:p>
          </p:txBody>
        </p:sp>
      </p:grpSp>
      <p:sp>
        <p:nvSpPr>
          <p:cNvPr id="1037325" name="Rectangle 13"/>
          <p:cNvSpPr>
            <a:spLocks noChangeArrowheads="1"/>
          </p:cNvSpPr>
          <p:nvPr/>
        </p:nvSpPr>
        <p:spPr bwMode="auto">
          <a:xfrm>
            <a:off x="7848600" y="990600"/>
            <a:ext cx="2057400" cy="16764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defTabSz="914400" eaLnBrk="0" fontAlgn="base" hangingPunct="0">
              <a:spcBef>
                <a:spcPct val="0"/>
              </a:spcBef>
              <a:spcAft>
                <a:spcPct val="0"/>
              </a:spcAft>
            </a:pPr>
            <a:endParaRPr lang="en-US" sz="2400">
              <a:solidFill>
                <a:srgbClr val="000000"/>
              </a:solidFill>
              <a:latin typeface="Arial" charset="0"/>
              <a:ea typeface="ＭＳ Ｐゴシック" charset="0"/>
              <a:cs typeface="Arial" charset="0"/>
            </a:endParaRPr>
          </a:p>
        </p:txBody>
      </p:sp>
      <p:pic>
        <p:nvPicPr>
          <p:cNvPr id="1037319" name="Picture 7" descr="sep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1" y="2438400"/>
            <a:ext cx="3705225" cy="1398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2999" name="Text Box 14"/>
          <p:cNvSpPr txBox="1">
            <a:spLocks noChangeArrowheads="1"/>
          </p:cNvSpPr>
          <p:nvPr/>
        </p:nvSpPr>
        <p:spPr bwMode="auto">
          <a:xfrm>
            <a:off x="2647950" y="1408113"/>
            <a:ext cx="23050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400" eaLnBrk="0" fontAlgn="base" hangingPunct="0">
              <a:spcBef>
                <a:spcPct val="0"/>
              </a:spcBef>
              <a:spcAft>
                <a:spcPct val="0"/>
              </a:spcAft>
            </a:pPr>
            <a:r>
              <a:rPr lang="en-US">
                <a:solidFill>
                  <a:srgbClr val="000000"/>
                </a:solidFill>
                <a:latin typeface="Arial" charset="0"/>
                <a:cs typeface="Arial" charset="0"/>
              </a:rPr>
              <a:t>2D convolution</a:t>
            </a:r>
            <a:br>
              <a:rPr lang="en-US">
                <a:solidFill>
                  <a:srgbClr val="000000"/>
                </a:solidFill>
                <a:latin typeface="Arial" charset="0"/>
                <a:cs typeface="Arial" charset="0"/>
              </a:rPr>
            </a:br>
            <a:r>
              <a:rPr lang="en-US">
                <a:solidFill>
                  <a:srgbClr val="000000"/>
                </a:solidFill>
                <a:latin typeface="Arial" charset="0"/>
                <a:cs typeface="Arial" charset="0"/>
              </a:rPr>
              <a:t>(center location only)</a:t>
            </a:r>
          </a:p>
        </p:txBody>
      </p:sp>
      <p:sp>
        <p:nvSpPr>
          <p:cNvPr id="1037329" name="Text Box 17"/>
          <p:cNvSpPr txBox="1">
            <a:spLocks noChangeArrowheads="1"/>
          </p:cNvSpPr>
          <p:nvPr/>
        </p:nvSpPr>
        <p:spPr bwMode="auto">
          <a:xfrm>
            <a:off x="2711450" y="2667000"/>
            <a:ext cx="217805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400" eaLnBrk="0" fontAlgn="base" hangingPunct="0">
              <a:spcBef>
                <a:spcPct val="0"/>
              </a:spcBef>
              <a:spcAft>
                <a:spcPct val="0"/>
              </a:spcAft>
            </a:pPr>
            <a:r>
              <a:rPr lang="en-US">
                <a:solidFill>
                  <a:srgbClr val="000000"/>
                </a:solidFill>
                <a:latin typeface="Arial" charset="0"/>
                <a:cs typeface="Arial" charset="0"/>
              </a:rPr>
              <a:t>The filter factors</a:t>
            </a:r>
            <a:br>
              <a:rPr lang="en-US">
                <a:solidFill>
                  <a:srgbClr val="000000"/>
                </a:solidFill>
                <a:latin typeface="Arial" charset="0"/>
                <a:cs typeface="Arial" charset="0"/>
              </a:rPr>
            </a:br>
            <a:r>
              <a:rPr lang="en-US">
                <a:solidFill>
                  <a:srgbClr val="000000"/>
                </a:solidFill>
                <a:latin typeface="Arial" charset="0"/>
                <a:cs typeface="Arial" charset="0"/>
              </a:rPr>
              <a:t>into a product of 1D</a:t>
            </a:r>
            <a:br>
              <a:rPr lang="en-US">
                <a:solidFill>
                  <a:srgbClr val="000000"/>
                </a:solidFill>
                <a:latin typeface="Arial" charset="0"/>
                <a:cs typeface="Arial" charset="0"/>
              </a:rPr>
            </a:br>
            <a:r>
              <a:rPr lang="en-US">
                <a:solidFill>
                  <a:srgbClr val="000000"/>
                </a:solidFill>
                <a:latin typeface="Arial" charset="0"/>
                <a:cs typeface="Arial" charset="0"/>
              </a:rPr>
              <a:t>filters:</a:t>
            </a:r>
          </a:p>
        </p:txBody>
      </p:sp>
      <p:sp>
        <p:nvSpPr>
          <p:cNvPr id="1037330" name="Text Box 18"/>
          <p:cNvSpPr txBox="1">
            <a:spLocks noChangeArrowheads="1"/>
          </p:cNvSpPr>
          <p:nvPr/>
        </p:nvSpPr>
        <p:spPr bwMode="auto">
          <a:xfrm>
            <a:off x="2679700" y="4159250"/>
            <a:ext cx="22161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400" eaLnBrk="0" fontAlgn="base" hangingPunct="0">
              <a:spcBef>
                <a:spcPct val="0"/>
              </a:spcBef>
              <a:spcAft>
                <a:spcPct val="0"/>
              </a:spcAft>
            </a:pPr>
            <a:r>
              <a:rPr lang="en-US">
                <a:solidFill>
                  <a:srgbClr val="000000"/>
                </a:solidFill>
                <a:latin typeface="Arial" charset="0"/>
                <a:cs typeface="Arial" charset="0"/>
              </a:rPr>
              <a:t>Perform convolution</a:t>
            </a:r>
            <a:br>
              <a:rPr lang="en-US">
                <a:solidFill>
                  <a:srgbClr val="000000"/>
                </a:solidFill>
                <a:latin typeface="Arial" charset="0"/>
                <a:cs typeface="Arial" charset="0"/>
              </a:rPr>
            </a:br>
            <a:r>
              <a:rPr lang="en-US">
                <a:solidFill>
                  <a:srgbClr val="000000"/>
                </a:solidFill>
                <a:latin typeface="Arial" charset="0"/>
                <a:cs typeface="Arial" charset="0"/>
              </a:rPr>
              <a:t>along rows:</a:t>
            </a:r>
          </a:p>
        </p:txBody>
      </p:sp>
      <p:sp>
        <p:nvSpPr>
          <p:cNvPr id="1037331" name="Text Box 19"/>
          <p:cNvSpPr txBox="1">
            <a:spLocks noChangeArrowheads="1"/>
          </p:cNvSpPr>
          <p:nvPr/>
        </p:nvSpPr>
        <p:spPr bwMode="auto">
          <a:xfrm>
            <a:off x="2279650" y="5454650"/>
            <a:ext cx="30543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400" eaLnBrk="0" fontAlgn="base" hangingPunct="0">
              <a:spcBef>
                <a:spcPct val="0"/>
              </a:spcBef>
              <a:spcAft>
                <a:spcPct val="0"/>
              </a:spcAft>
            </a:pPr>
            <a:r>
              <a:rPr lang="en-US">
                <a:solidFill>
                  <a:srgbClr val="000000"/>
                </a:solidFill>
                <a:latin typeface="Arial" charset="0"/>
                <a:cs typeface="Arial" charset="0"/>
              </a:rPr>
              <a:t>Followed by convolution</a:t>
            </a:r>
            <a:br>
              <a:rPr lang="en-US">
                <a:solidFill>
                  <a:srgbClr val="000000"/>
                </a:solidFill>
                <a:latin typeface="Arial" charset="0"/>
                <a:cs typeface="Arial" charset="0"/>
              </a:rPr>
            </a:br>
            <a:r>
              <a:rPr lang="en-US">
                <a:solidFill>
                  <a:srgbClr val="000000"/>
                </a:solidFill>
                <a:latin typeface="Arial" charset="0"/>
                <a:cs typeface="Arial" charset="0"/>
              </a:rPr>
              <a:t>along the remaining column:</a:t>
            </a:r>
          </a:p>
        </p:txBody>
      </p:sp>
      <p:sp>
        <p:nvSpPr>
          <p:cNvPr id="18" name="Text Box 19"/>
          <p:cNvSpPr txBox="1">
            <a:spLocks noChangeArrowheads="1"/>
          </p:cNvSpPr>
          <p:nvPr/>
        </p:nvSpPr>
        <p:spPr bwMode="auto">
          <a:xfrm>
            <a:off x="1524000" y="6291263"/>
            <a:ext cx="72390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400" eaLnBrk="0" fontAlgn="base" hangingPunct="0">
              <a:spcBef>
                <a:spcPct val="0"/>
              </a:spcBef>
              <a:spcAft>
                <a:spcPct val="0"/>
              </a:spcAft>
            </a:pPr>
            <a:r>
              <a:rPr lang="en-US" sz="1600" b="1">
                <a:solidFill>
                  <a:srgbClr val="000000"/>
                </a:solidFill>
                <a:latin typeface="Arial" charset="0"/>
                <a:cs typeface="Arial" charset="0"/>
              </a:rPr>
              <a:t>For MN image, PQ filter:  2D takes MNPQ add/times, </a:t>
            </a:r>
            <a:br>
              <a:rPr lang="en-US" sz="1600" b="1">
                <a:solidFill>
                  <a:srgbClr val="000000"/>
                </a:solidFill>
                <a:latin typeface="Arial" charset="0"/>
                <a:cs typeface="Arial" charset="0"/>
              </a:rPr>
            </a:br>
            <a:r>
              <a:rPr lang="en-US" sz="1600" b="1">
                <a:solidFill>
                  <a:srgbClr val="000000"/>
                </a:solidFill>
                <a:latin typeface="Arial" charset="0"/>
                <a:cs typeface="Arial" charset="0"/>
              </a:rPr>
              <a:t>while 1D takes MN(P + Q)</a:t>
            </a:r>
          </a:p>
        </p:txBody>
      </p:sp>
    </p:spTree>
    <p:extLst>
      <p:ext uri="{BB962C8B-B14F-4D97-AF65-F5344CB8AC3E}">
        <p14:creationId xmlns:p14="http://schemas.microsoft.com/office/powerpoint/2010/main" val="2865091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373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73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373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73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73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25" grpId="0" animBg="1"/>
      <p:bldP spid="1037329" grpId="0"/>
      <p:bldP spid="1037330" grpId="0"/>
      <p:bldP spid="1037331"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1" y="914400"/>
            <a:ext cx="6572953" cy="523220"/>
          </a:xfrm>
          <a:prstGeom prst="rect">
            <a:avLst/>
          </a:prstGeom>
        </p:spPr>
        <p:txBody>
          <a:bodyPr wrap="none">
            <a:spAutoFit/>
          </a:bodyPr>
          <a:lstStyle/>
          <a:p>
            <a:pPr marL="457200" indent="-457200"/>
            <a:r>
              <a:rPr lang="en-US" sz="2800" b="1" dirty="0"/>
              <a:t>Piecewise-Linear Transformation Functions</a:t>
            </a:r>
          </a:p>
        </p:txBody>
      </p:sp>
      <p:sp>
        <p:nvSpPr>
          <p:cNvPr id="8" name="Rectangle 7"/>
          <p:cNvSpPr/>
          <p:nvPr/>
        </p:nvSpPr>
        <p:spPr>
          <a:xfrm>
            <a:off x="2590800" y="1828800"/>
            <a:ext cx="5943600" cy="1200329"/>
          </a:xfrm>
          <a:prstGeom prst="rect">
            <a:avLst/>
          </a:prstGeom>
        </p:spPr>
        <p:txBody>
          <a:bodyPr wrap="square">
            <a:spAutoFit/>
          </a:bodyPr>
          <a:lstStyle/>
          <a:p>
            <a:pPr marL="457200" indent="-457200">
              <a:buFont typeface="Wingdings" pitchFamily="2" charset="2"/>
              <a:buChar char="q"/>
            </a:pPr>
            <a:r>
              <a:rPr lang="en-US" sz="2400" b="1" dirty="0">
                <a:latin typeface="+mj-lt"/>
              </a:rPr>
              <a:t>Intensity Level Slicing</a:t>
            </a:r>
          </a:p>
          <a:p>
            <a:pPr marL="457200" indent="-457200">
              <a:buFont typeface="Wingdings" pitchFamily="2" charset="2"/>
              <a:buChar char="q"/>
            </a:pPr>
            <a:r>
              <a:rPr lang="en-US" sz="2400" b="1" dirty="0">
                <a:latin typeface="+mj-lt"/>
              </a:rPr>
              <a:t>Contrast Stretching / Histogram stretching</a:t>
            </a:r>
          </a:p>
          <a:p>
            <a:pPr marL="457200" indent="-457200">
              <a:buFont typeface="Wingdings" pitchFamily="2" charset="2"/>
              <a:buChar char="q"/>
            </a:pPr>
            <a:r>
              <a:rPr lang="en-US" sz="2400" b="1" dirty="0">
                <a:latin typeface="+mj-lt"/>
              </a:rPr>
              <a:t>Bit-plane slicing </a:t>
            </a:r>
          </a:p>
        </p:txBody>
      </p:sp>
    </p:spTree>
    <p:extLst>
      <p:ext uri="{BB962C8B-B14F-4D97-AF65-F5344CB8AC3E}">
        <p14:creationId xmlns:p14="http://schemas.microsoft.com/office/powerpoint/2010/main" val="371214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Intensity-level Slicing</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 Highlighting a specific range of intensities of an image.</a:t>
            </a:r>
          </a:p>
          <a:p>
            <a:pPr algn="just">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There are two main different approaches:</a:t>
            </a:r>
          </a:p>
          <a:p>
            <a:pPr marL="396875" indent="-396875" algn="just">
              <a:buFont typeface="Courier New" panose="02070309020205020404" pitchFamily="49" charset="0"/>
              <a:buChar char="o"/>
            </a:pPr>
            <a:r>
              <a:rPr lang="en-IN" sz="2800" dirty="0">
                <a:latin typeface="Times New Roman" panose="02020603050405020304" pitchFamily="18" charset="0"/>
                <a:cs typeface="Times New Roman" panose="02020603050405020304" pitchFamily="18" charset="0"/>
              </a:rPr>
              <a:t>Highlight a </a:t>
            </a:r>
            <a:r>
              <a:rPr lang="en-IN" sz="2800" b="1" dirty="0">
                <a:latin typeface="Times New Roman" panose="02020603050405020304" pitchFamily="18" charset="0"/>
                <a:cs typeface="Times New Roman" panose="02020603050405020304" pitchFamily="18" charset="0"/>
              </a:rPr>
              <a:t>range of intensities </a:t>
            </a:r>
            <a:r>
              <a:rPr lang="en-IN" sz="2800" dirty="0">
                <a:latin typeface="Times New Roman" panose="02020603050405020304" pitchFamily="18" charset="0"/>
                <a:cs typeface="Times New Roman" panose="02020603050405020304" pitchFamily="18" charset="0"/>
              </a:rPr>
              <a:t>while </a:t>
            </a:r>
            <a:r>
              <a:rPr lang="en-IN" sz="2800" b="1" dirty="0">
                <a:latin typeface="Times New Roman" panose="02020603050405020304" pitchFamily="18" charset="0"/>
                <a:cs typeface="Times New Roman" panose="02020603050405020304" pitchFamily="18" charset="0"/>
              </a:rPr>
              <a:t>diminishing all others to a constant low level</a:t>
            </a:r>
            <a:r>
              <a:rPr lang="en-IN" sz="2800" dirty="0">
                <a:latin typeface="Times New Roman" panose="02020603050405020304" pitchFamily="18" charset="0"/>
                <a:cs typeface="Times New Roman" panose="02020603050405020304" pitchFamily="18" charset="0"/>
              </a:rPr>
              <a:t>.</a:t>
            </a:r>
          </a:p>
          <a:p>
            <a:pPr marL="350838" indent="-350838" algn="just">
              <a:buFont typeface="Courier New" panose="02070309020205020404" pitchFamily="49" charset="0"/>
              <a:buChar char="o"/>
            </a:pPr>
            <a:r>
              <a:rPr lang="en-IN" sz="2800" dirty="0">
                <a:latin typeface="Times New Roman" panose="02020603050405020304" pitchFamily="18" charset="0"/>
                <a:cs typeface="Times New Roman" panose="02020603050405020304" pitchFamily="18" charset="0"/>
              </a:rPr>
              <a:t> Highlight a range of intensities but </a:t>
            </a:r>
            <a:r>
              <a:rPr lang="en-IN" sz="2800" b="1" dirty="0">
                <a:latin typeface="Times New Roman" panose="02020603050405020304" pitchFamily="18" charset="0"/>
                <a:cs typeface="Times New Roman" panose="02020603050405020304" pitchFamily="18" charset="0"/>
              </a:rPr>
              <a:t>preserve all others</a:t>
            </a:r>
            <a:r>
              <a:rPr lang="en-IN" sz="28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17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Intensity-level Slicing</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1814513"/>
            <a:ext cx="10268295" cy="372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3594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221" y="0"/>
            <a:ext cx="7676736" cy="5763568"/>
          </a:xfrm>
          <a:prstGeom prst="rect">
            <a:avLst/>
          </a:prstGeom>
        </p:spPr>
      </p:pic>
      <p:sp>
        <p:nvSpPr>
          <p:cNvPr id="4" name="TextBox 3"/>
          <p:cNvSpPr txBox="1"/>
          <p:nvPr/>
        </p:nvSpPr>
        <p:spPr>
          <a:xfrm>
            <a:off x="3578088" y="5973417"/>
            <a:ext cx="3041374" cy="369332"/>
          </a:xfrm>
          <a:prstGeom prst="rect">
            <a:avLst/>
          </a:prstGeom>
          <a:noFill/>
        </p:spPr>
        <p:txBody>
          <a:bodyPr wrap="square" rtlCol="0">
            <a:spAutoFit/>
          </a:bodyPr>
          <a:lstStyle/>
          <a:p>
            <a:r>
              <a:rPr lang="en-US" dirty="0"/>
              <a:t>Background changed to black</a:t>
            </a:r>
          </a:p>
        </p:txBody>
      </p:sp>
    </p:spTree>
    <p:extLst>
      <p:ext uri="{BB962C8B-B14F-4D97-AF65-F5344CB8AC3E}">
        <p14:creationId xmlns:p14="http://schemas.microsoft.com/office/powerpoint/2010/main" val="3531051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5" y="104153"/>
            <a:ext cx="7327698" cy="5501517"/>
          </a:xfrm>
          <a:prstGeom prst="rect">
            <a:avLst/>
          </a:prstGeom>
        </p:spPr>
      </p:pic>
      <p:sp>
        <p:nvSpPr>
          <p:cNvPr id="3" name="TextBox 2"/>
          <p:cNvSpPr txBox="1"/>
          <p:nvPr/>
        </p:nvSpPr>
        <p:spPr>
          <a:xfrm>
            <a:off x="4608085" y="5734878"/>
            <a:ext cx="2397778" cy="369332"/>
          </a:xfrm>
          <a:prstGeom prst="rect">
            <a:avLst/>
          </a:prstGeom>
          <a:noFill/>
        </p:spPr>
        <p:txBody>
          <a:bodyPr wrap="square" rtlCol="0">
            <a:spAutoFit/>
          </a:bodyPr>
          <a:lstStyle/>
          <a:p>
            <a:r>
              <a:rPr lang="en-US" dirty="0"/>
              <a:t>Background kept as it is</a:t>
            </a:r>
          </a:p>
        </p:txBody>
      </p:sp>
    </p:spTree>
    <p:extLst>
      <p:ext uri="{BB962C8B-B14F-4D97-AF65-F5344CB8AC3E}">
        <p14:creationId xmlns:p14="http://schemas.microsoft.com/office/powerpoint/2010/main" val="3851652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185738"/>
            <a:ext cx="6324600" cy="369332"/>
          </a:xfrm>
          <a:prstGeom prst="rect">
            <a:avLst/>
          </a:prstGeom>
          <a:noFill/>
        </p:spPr>
        <p:txBody>
          <a:bodyPr wrap="square" rtlCol="0">
            <a:spAutoFit/>
          </a:bodyPr>
          <a:lstStyle/>
          <a:p>
            <a:endParaRPr lang="en-US" dirty="0"/>
          </a:p>
        </p:txBody>
      </p:sp>
      <p:sp>
        <p:nvSpPr>
          <p:cNvPr id="6" name="Rectangle 5"/>
          <p:cNvSpPr/>
          <p:nvPr/>
        </p:nvSpPr>
        <p:spPr>
          <a:xfrm>
            <a:off x="3555974" y="33339"/>
            <a:ext cx="4902226" cy="830997"/>
          </a:xfrm>
          <a:prstGeom prst="rect">
            <a:avLst/>
          </a:prstGeom>
        </p:spPr>
        <p:txBody>
          <a:bodyPr wrap="square">
            <a:spAutoFit/>
          </a:bodyPr>
          <a:lstStyle/>
          <a:p>
            <a:r>
              <a:rPr lang="en-US" sz="4800" b="1" dirty="0">
                <a:solidFill>
                  <a:srgbClr val="FF0000"/>
                </a:solidFill>
              </a:rPr>
              <a:t>Point Processing</a:t>
            </a:r>
            <a:endParaRPr lang="en-US" sz="4800" dirty="0">
              <a:solidFill>
                <a:srgbClr val="FF0000"/>
              </a:solidFill>
            </a:endParaRPr>
          </a:p>
        </p:txBody>
      </p:sp>
      <p:sp>
        <p:nvSpPr>
          <p:cNvPr id="7" name="Rectangle 6"/>
          <p:cNvSpPr/>
          <p:nvPr/>
        </p:nvSpPr>
        <p:spPr>
          <a:xfrm>
            <a:off x="2590799" y="1100137"/>
            <a:ext cx="7169217" cy="4154984"/>
          </a:xfrm>
          <a:prstGeom prst="rect">
            <a:avLst/>
          </a:prstGeom>
        </p:spPr>
        <p:txBody>
          <a:bodyPr wrap="square">
            <a:spAutoFit/>
          </a:bodyPr>
          <a:lstStyle/>
          <a:p>
            <a:pPr marL="457200" indent="-457200">
              <a:buFont typeface="Wingdings" pitchFamily="2" charset="2"/>
              <a:buChar char="q"/>
            </a:pPr>
            <a:r>
              <a:rPr lang="en-US" sz="2400" b="1" dirty="0">
                <a:latin typeface="+mj-lt"/>
              </a:rPr>
              <a:t>Spatial Operation</a:t>
            </a:r>
          </a:p>
          <a:p>
            <a:pPr marL="457200" indent="-457200">
              <a:buFont typeface="Wingdings" pitchFamily="2" charset="2"/>
              <a:buChar char="q"/>
            </a:pPr>
            <a:r>
              <a:rPr lang="en-US" sz="2400" b="1" dirty="0"/>
              <a:t>Gray-Level Mapping</a:t>
            </a:r>
            <a:endParaRPr lang="en-US" sz="2400" b="1" dirty="0">
              <a:latin typeface="+mj-lt"/>
            </a:endParaRPr>
          </a:p>
          <a:p>
            <a:pPr marL="457200" indent="-457200">
              <a:buFont typeface="Wingdings" pitchFamily="2" charset="2"/>
              <a:buChar char="q"/>
            </a:pPr>
            <a:r>
              <a:rPr lang="en-US" sz="2400" b="1" dirty="0">
                <a:latin typeface="+mj-lt"/>
              </a:rPr>
              <a:t>Non-linear Gray-Level Mapping</a:t>
            </a:r>
          </a:p>
          <a:p>
            <a:pPr marL="854075" indent="-388938">
              <a:buFont typeface="Courier New" pitchFamily="49" charset="0"/>
              <a:buChar char="o"/>
            </a:pPr>
            <a:r>
              <a:rPr lang="en-US" sz="2400" b="1" dirty="0">
                <a:latin typeface="+mj-lt"/>
              </a:rPr>
              <a:t>Gamma Mapping</a:t>
            </a:r>
          </a:p>
          <a:p>
            <a:pPr marL="854075" indent="-388938">
              <a:buFont typeface="Courier New" pitchFamily="49" charset="0"/>
              <a:buChar char="o"/>
            </a:pPr>
            <a:r>
              <a:rPr lang="en-US" sz="2400" b="1" dirty="0">
                <a:latin typeface="+mj-lt"/>
              </a:rPr>
              <a:t>Logarithmic Mapping</a:t>
            </a:r>
          </a:p>
          <a:p>
            <a:pPr marL="854075" indent="-388938">
              <a:buFont typeface="Courier New" pitchFamily="49" charset="0"/>
              <a:buChar char="o"/>
            </a:pPr>
            <a:r>
              <a:rPr lang="en-US" sz="2400" b="1" dirty="0">
                <a:latin typeface="+mj-lt"/>
              </a:rPr>
              <a:t>Exponential Mapping</a:t>
            </a:r>
          </a:p>
          <a:p>
            <a:pPr marL="457200" indent="-457200">
              <a:buFont typeface="Wingdings" pitchFamily="2" charset="2"/>
              <a:buChar char="q"/>
            </a:pPr>
            <a:r>
              <a:rPr lang="en-US" sz="2400" b="1" dirty="0">
                <a:latin typeface="+mj-lt"/>
              </a:rPr>
              <a:t>The Image Histogram</a:t>
            </a:r>
          </a:p>
          <a:p>
            <a:pPr marL="457200" indent="-457200">
              <a:buFont typeface="Wingdings" pitchFamily="2" charset="2"/>
              <a:buChar char="q"/>
            </a:pPr>
            <a:r>
              <a:rPr lang="en-US" sz="2400" b="1" dirty="0">
                <a:latin typeface="+mj-lt"/>
              </a:rPr>
              <a:t>Histogram Stretching</a:t>
            </a:r>
          </a:p>
          <a:p>
            <a:pPr marL="457200" indent="-457200">
              <a:buFont typeface="Wingdings" pitchFamily="2" charset="2"/>
              <a:buChar char="q"/>
            </a:pPr>
            <a:r>
              <a:rPr lang="en-US" sz="2400" b="1" dirty="0">
                <a:latin typeface="+mj-lt"/>
              </a:rPr>
              <a:t>Histogram Equalization</a:t>
            </a:r>
          </a:p>
          <a:p>
            <a:pPr marL="457200" indent="-457200">
              <a:buFont typeface="Wingdings" pitchFamily="2" charset="2"/>
              <a:buChar char="q"/>
            </a:pPr>
            <a:r>
              <a:rPr lang="en-US" sz="2400" b="1" dirty="0">
                <a:latin typeface="+mj-lt"/>
              </a:rPr>
              <a:t>Thresholding</a:t>
            </a:r>
          </a:p>
          <a:p>
            <a:pPr marL="457200" indent="-457200">
              <a:buFont typeface="Wingdings" pitchFamily="2" charset="2"/>
              <a:buChar char="q"/>
            </a:pPr>
            <a:r>
              <a:rPr lang="en-US" sz="2400" b="1" dirty="0">
                <a:latin typeface="+mj-lt"/>
              </a:rPr>
              <a:t>Color Thresholding</a:t>
            </a:r>
          </a:p>
        </p:txBody>
      </p:sp>
    </p:spTree>
    <p:extLst>
      <p:ext uri="{BB962C8B-B14F-4D97-AF65-F5344CB8AC3E}">
        <p14:creationId xmlns:p14="http://schemas.microsoft.com/office/powerpoint/2010/main" val="79684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 calcmode="lin" valueType="num">
                                      <p:cBhvr additive="base">
                                        <p:cTn id="4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anim calcmode="lin" valueType="num">
                                      <p:cBhvr additive="base">
                                        <p:cTn id="5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9" end="9"/>
                                            </p:txEl>
                                          </p:spTgt>
                                        </p:tgtEl>
                                        <p:attrNameLst>
                                          <p:attrName>style.visibility</p:attrName>
                                        </p:attrNameLst>
                                      </p:cBhvr>
                                      <p:to>
                                        <p:strVal val="visible"/>
                                      </p:to>
                                    </p:set>
                                    <p:anim calcmode="lin" valueType="num">
                                      <p:cBhvr additive="base">
                                        <p:cTn id="6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
                                            <p:txEl>
                                              <p:pRg st="10" end="10"/>
                                            </p:txEl>
                                          </p:spTgt>
                                        </p:tgtEl>
                                        <p:attrNameLst>
                                          <p:attrName>style.visibility</p:attrName>
                                        </p:attrNameLst>
                                      </p:cBhvr>
                                      <p:to>
                                        <p:strVal val="visible"/>
                                      </p:to>
                                    </p:set>
                                    <p:anim calcmode="lin" valueType="num">
                                      <p:cBhvr additive="base">
                                        <p:cTn id="67"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396" y="728663"/>
            <a:ext cx="8996731" cy="5016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772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Bit-Plane Slicing</a:t>
            </a:r>
          </a:p>
        </p:txBody>
      </p:sp>
      <p:sp>
        <p:nvSpPr>
          <p:cNvPr id="3" name="Content Placeholder 2"/>
          <p:cNvSpPr>
            <a:spLocks noGrp="1"/>
          </p:cNvSpPr>
          <p:nvPr>
            <p:ph idx="1"/>
          </p:nvPr>
        </p:nvSpPr>
        <p:spPr/>
        <p:txBody>
          <a:bodyPr/>
          <a:lstStyle/>
          <a:p>
            <a:pPr algn="just">
              <a:buFont typeface="Wingdings" panose="05000000000000000000" pitchFamily="2" charset="2"/>
              <a:buChar char="q"/>
            </a:pPr>
            <a:r>
              <a:rPr lang="en-IN" dirty="0"/>
              <a:t> Highlighting the contribution made to total image appearance by </a:t>
            </a:r>
            <a:r>
              <a:rPr lang="en-IN" b="1" dirty="0"/>
              <a:t>specific bits</a:t>
            </a:r>
            <a:r>
              <a:rPr lang="en-IN" dirty="0"/>
              <a:t>. </a:t>
            </a:r>
          </a:p>
          <a:p>
            <a:pPr algn="just">
              <a:buFont typeface="Wingdings" panose="05000000000000000000" pitchFamily="2" charset="2"/>
              <a:buChar char="q"/>
            </a:pPr>
            <a:r>
              <a:rPr lang="en-IN" dirty="0"/>
              <a:t> Suppose that each pixel in an image is represented by 8 bits. Imagine the image is composed of 8, 1-bit planes ranging from bit plane 0 (LSB) to bit plane 7 (MSB).</a:t>
            </a:r>
          </a:p>
          <a:p>
            <a:pPr algn="just">
              <a:buFont typeface="Wingdings" panose="05000000000000000000" pitchFamily="2" charset="2"/>
              <a:buChar char="q"/>
            </a:pPr>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870" y="3282515"/>
            <a:ext cx="6657008" cy="2694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385" y="3744437"/>
            <a:ext cx="2212094"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7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IN" sz="3200" dirty="0">
                <a:latin typeface="Times New Roman" panose="02020603050405020304" pitchFamily="18" charset="0"/>
                <a:cs typeface="Times New Roman" panose="02020603050405020304" pitchFamily="18" charset="0"/>
              </a:rPr>
              <a:t> What is the </a:t>
            </a:r>
            <a:r>
              <a:rPr lang="en-IN" sz="3200" b="1" dirty="0">
                <a:latin typeface="Times New Roman" panose="02020603050405020304" pitchFamily="18" charset="0"/>
                <a:cs typeface="Times New Roman" panose="02020603050405020304" pitchFamily="18" charset="0"/>
              </a:rPr>
              <a:t>importance</a:t>
            </a:r>
            <a:r>
              <a:rPr lang="en-IN" sz="3200" dirty="0">
                <a:latin typeface="Times New Roman" panose="02020603050405020304" pitchFamily="18" charset="0"/>
                <a:cs typeface="Times New Roman" panose="02020603050405020304" pitchFamily="18" charset="0"/>
              </a:rPr>
              <a:t> of it?</a:t>
            </a:r>
          </a:p>
          <a:p>
            <a:pPr algn="just">
              <a:buFont typeface="Courier New" panose="02070309020205020404" pitchFamily="49" charset="0"/>
              <a:buChar char="o"/>
            </a:pPr>
            <a:r>
              <a:rPr lang="en-IN" sz="3200" dirty="0">
                <a:latin typeface="Times New Roman" panose="02020603050405020304" pitchFamily="18" charset="0"/>
                <a:cs typeface="Times New Roman" panose="02020603050405020304" pitchFamily="18" charset="0"/>
              </a:rPr>
              <a:t> Separating a digital image into its bit planes is useful for analysing the relative importance played by each bit of the image.</a:t>
            </a:r>
          </a:p>
          <a:p>
            <a:pPr algn="just">
              <a:buFont typeface="Courier New" panose="02070309020205020404" pitchFamily="49" charset="0"/>
              <a:buChar char="o"/>
            </a:pPr>
            <a:r>
              <a:rPr lang="en-IN" sz="3200" dirty="0">
                <a:latin typeface="Times New Roman" panose="02020603050405020304" pitchFamily="18" charset="0"/>
                <a:cs typeface="Times New Roman" panose="02020603050405020304" pitchFamily="18" charset="0"/>
              </a:rPr>
              <a:t> It determines the adequacy of numbers of bits used to quantize each pixel , </a:t>
            </a:r>
            <a:r>
              <a:rPr lang="en-IN" sz="3200" b="1" dirty="0">
                <a:latin typeface="Times New Roman" panose="02020603050405020304" pitchFamily="18" charset="0"/>
                <a:cs typeface="Times New Roman" panose="02020603050405020304" pitchFamily="18" charset="0"/>
              </a:rPr>
              <a:t>useful for image compression</a:t>
            </a:r>
            <a:r>
              <a:rPr lang="en-IN"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93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75" y="280917"/>
            <a:ext cx="9717086" cy="585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697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874" y="951395"/>
            <a:ext cx="10039074" cy="3630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1807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82" y="1158094"/>
            <a:ext cx="11847443" cy="4541812"/>
          </a:xfrm>
          <a:prstGeom prst="rect">
            <a:avLst/>
          </a:prstGeom>
        </p:spPr>
      </p:pic>
    </p:spTree>
    <p:extLst>
      <p:ext uri="{BB962C8B-B14F-4D97-AF65-F5344CB8AC3E}">
        <p14:creationId xmlns:p14="http://schemas.microsoft.com/office/powerpoint/2010/main" val="2139773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Processing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Autofit/>
              </a:bodyPr>
              <a:lstStyle/>
              <a:p>
                <a:pPr>
                  <a:buFont typeface="Wingdings" panose="05000000000000000000" pitchFamily="2" charset="2"/>
                  <a:buChar char="q"/>
                </a:pPr>
                <a:r>
                  <a:rPr lang="en-US" dirty="0"/>
                  <a:t> The Histogram of a digital image with intensity level in the range [0,L-1] is a discrete function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e>
                        <m:sub>
                          <m:r>
                            <a:rPr lang="en-US" b="0" i="1" smtClean="0">
                              <a:latin typeface="Cambria Math" panose="02040503050406030204" pitchFamily="18" charset="0"/>
                            </a:rPr>
                            <m:t>𝑘</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oMath>
                  </m:oMathPara>
                </a14:m>
                <a:endParaRPr lang="en-US" dirty="0"/>
              </a:p>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oMath>
                </a14:m>
                <a:r>
                  <a:rPr lang="en-US" dirty="0"/>
                  <a:t> is the k</a:t>
                </a:r>
                <a:r>
                  <a:rPr lang="en-US" baseline="30000" dirty="0"/>
                  <a:t>th</a:t>
                </a:r>
                <a:r>
                  <a:rPr lang="en-US" dirty="0"/>
                  <a:t> intensity value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oMath>
                </a14:m>
                <a:r>
                  <a:rPr lang="en-US" dirty="0"/>
                  <a:t> is the number of pixels in the range [0,L-1] with the intensity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oMath>
                </a14:m>
                <a:r>
                  <a:rPr lang="en-US" dirty="0"/>
                  <a:t>.</a:t>
                </a:r>
              </a:p>
              <a:p>
                <a:pPr>
                  <a:buFont typeface="Wingdings" panose="05000000000000000000" pitchFamily="2" charset="2"/>
                  <a:buChar char="q"/>
                </a:pPr>
                <a:r>
                  <a:rPr lang="en-US" dirty="0"/>
                  <a:t> A normalized histogram is given by:</a:t>
                </a:r>
              </a:p>
              <a:p>
                <a:pPr>
                  <a:buFont typeface="Wingdings" panose="05000000000000000000" pitchFamily="2" charset="2"/>
                  <a:buChar char="q"/>
                </a:pPr>
                <a:endParaRPr lang="en-US" b="0" dirty="0"/>
              </a:p>
              <a:p>
                <a:pPr marL="0" indent="0">
                  <a:buNone/>
                </a:pP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𝑘</m:t>
                            </m:r>
                          </m:sub>
                        </m:sSub>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𝑀𝑁</m:t>
                        </m:r>
                      </m:den>
                    </m:f>
                  </m:oMath>
                </a14:m>
                <a:r>
                  <a:rPr lang="en-US" dirty="0"/>
                  <a:t>, </a:t>
                </a:r>
              </a:p>
              <a:p>
                <a:pPr marL="0" indent="0">
                  <a:buNone/>
                </a:pPr>
                <a:r>
                  <a:rPr lang="en-US" dirty="0"/>
                  <a:t>where </a:t>
                </a:r>
                <a:r>
                  <a:rPr lang="en-US" i="1" dirty="0"/>
                  <a:t>MN</a:t>
                </a:r>
                <a:r>
                  <a:rPr lang="en-US" dirty="0"/>
                  <a:t> is total number of pixels in the </a:t>
                </a:r>
              </a:p>
              <a:p>
                <a:pPr marL="0" indent="0">
                  <a:buNone/>
                </a:pPr>
                <a:r>
                  <a:rPr lang="en-US" dirty="0"/>
                  <a:t>Image.</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1515" t="-1667" b="-2576"/>
                </a:stretch>
              </a:blipFill>
            </p:spPr>
            <p:txBody>
              <a:bodyPr/>
              <a:lstStyle/>
              <a:p>
                <a:r>
                  <a:rPr lang="en-US">
                    <a:noFill/>
                  </a:rPr>
                  <a:t> </a:t>
                </a:r>
              </a:p>
            </p:txBody>
          </p:sp>
        </mc:Fallback>
      </mc:AlternateContent>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479" y="3170583"/>
            <a:ext cx="5864086" cy="3140765"/>
          </a:xfrm>
          <a:prstGeom prst="rect">
            <a:avLst/>
          </a:prstGeom>
        </p:spPr>
      </p:pic>
    </p:spTree>
    <p:extLst>
      <p:ext uri="{BB962C8B-B14F-4D97-AF65-F5344CB8AC3E}">
        <p14:creationId xmlns:p14="http://schemas.microsoft.com/office/powerpoint/2010/main" val="19874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rotWithShape="1">
          <a:blip r:embed="rId2"/>
          <a:srcRect r="69508"/>
          <a:stretch/>
        </p:blipFill>
        <p:spPr>
          <a:xfrm>
            <a:off x="1844230" y="1577872"/>
            <a:ext cx="2392490" cy="4535817"/>
          </a:xfrm>
          <a:prstGeom prst="rect">
            <a:avLst/>
          </a:prstGeom>
        </p:spPr>
      </p:pic>
      <p:pic>
        <p:nvPicPr>
          <p:cNvPr id="3" name="Picture 2"/>
          <p:cNvPicPr>
            <a:picLocks noChangeAspect="1"/>
          </p:cNvPicPr>
          <p:nvPr/>
        </p:nvPicPr>
        <p:blipFill rotWithShape="1">
          <a:blip r:embed="rId2"/>
          <a:srcRect l="31852"/>
          <a:stretch/>
        </p:blipFill>
        <p:spPr>
          <a:xfrm>
            <a:off x="5166360" y="907312"/>
            <a:ext cx="5347062" cy="4535817"/>
          </a:xfrm>
          <a:prstGeom prst="rect">
            <a:avLst/>
          </a:prstGeom>
        </p:spPr>
      </p:pic>
    </p:spTree>
    <p:extLst>
      <p:ext uri="{BB962C8B-B14F-4D97-AF65-F5344CB8AC3E}">
        <p14:creationId xmlns:p14="http://schemas.microsoft.com/office/powerpoint/2010/main" val="24903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Processing</a:t>
            </a:r>
          </a:p>
        </p:txBody>
      </p:sp>
      <p:pic>
        <p:nvPicPr>
          <p:cNvPr id="10" name="Picture 2"/>
          <p:cNvPicPr>
            <a:picLocks noChangeAspect="1" noChangeArrowheads="1"/>
          </p:cNvPicPr>
          <p:nvPr/>
        </p:nvPicPr>
        <p:blipFill>
          <a:blip r:embed="rId2" cstate="print"/>
          <a:srcRect b="49985"/>
          <a:stretch>
            <a:fillRect/>
          </a:stretch>
        </p:blipFill>
        <p:spPr bwMode="auto">
          <a:xfrm>
            <a:off x="1097280" y="2083235"/>
            <a:ext cx="4456112" cy="3317875"/>
          </a:xfrm>
          <a:prstGeom prst="rect">
            <a:avLst/>
          </a:prstGeom>
          <a:noFill/>
          <a:ln w="9525">
            <a:noFill/>
            <a:miter lim="800000"/>
            <a:headEnd/>
            <a:tailEnd/>
          </a:ln>
          <a:effectLst/>
        </p:spPr>
      </p:pic>
      <p:pic>
        <p:nvPicPr>
          <p:cNvPr id="14" name="Picture 5"/>
          <p:cNvPicPr>
            <a:picLocks noChangeAspect="1" noChangeArrowheads="1"/>
          </p:cNvPicPr>
          <p:nvPr/>
        </p:nvPicPr>
        <p:blipFill>
          <a:blip r:embed="rId2" cstate="print"/>
          <a:srcRect t="49753"/>
          <a:stretch>
            <a:fillRect/>
          </a:stretch>
        </p:blipFill>
        <p:spPr bwMode="auto">
          <a:xfrm>
            <a:off x="5876304" y="2083235"/>
            <a:ext cx="4454525" cy="3332163"/>
          </a:xfrm>
          <a:prstGeom prst="rect">
            <a:avLst/>
          </a:prstGeom>
          <a:noFill/>
          <a:ln w="9525">
            <a:noFill/>
            <a:miter lim="800000"/>
            <a:headEnd/>
            <a:tailEnd/>
          </a:ln>
          <a:effectLst/>
        </p:spPr>
      </p:pic>
    </p:spTree>
    <p:extLst>
      <p:ext uri="{BB962C8B-B14F-4D97-AF65-F5344CB8AC3E}">
        <p14:creationId xmlns:p14="http://schemas.microsoft.com/office/powerpoint/2010/main" val="2391310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909350" y="380586"/>
            <a:ext cx="8337893" cy="5733062"/>
          </a:xfrm>
          <a:prstGeom prst="rect">
            <a:avLst/>
          </a:prstGeom>
          <a:noFill/>
          <a:ln w="9525">
            <a:noFill/>
            <a:miter lim="800000"/>
            <a:headEnd/>
            <a:tailEnd/>
          </a:ln>
          <a:effectLst/>
        </p:spPr>
      </p:pic>
    </p:spTree>
    <p:extLst>
      <p:ext uri="{BB962C8B-B14F-4D97-AF65-F5344CB8AC3E}">
        <p14:creationId xmlns:p14="http://schemas.microsoft.com/office/powerpoint/2010/main" val="37307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1" y="400045"/>
            <a:ext cx="2954655" cy="523220"/>
          </a:xfrm>
          <a:prstGeom prst="rect">
            <a:avLst/>
          </a:prstGeom>
        </p:spPr>
        <p:txBody>
          <a:bodyPr wrap="none">
            <a:spAutoFit/>
          </a:bodyPr>
          <a:lstStyle/>
          <a:p>
            <a:pPr marL="457200" indent="-457200"/>
            <a:r>
              <a:rPr lang="en-US" sz="2800" b="1" dirty="0"/>
              <a:t>Spatial Operation	</a:t>
            </a:r>
          </a:p>
        </p:txBody>
      </p:sp>
      <p:sp>
        <p:nvSpPr>
          <p:cNvPr id="8" name="Rectangle 7"/>
          <p:cNvSpPr/>
          <p:nvPr/>
        </p:nvSpPr>
        <p:spPr>
          <a:xfrm>
            <a:off x="2590800" y="1314445"/>
            <a:ext cx="5943600" cy="3416320"/>
          </a:xfrm>
          <a:prstGeom prst="rect">
            <a:avLst/>
          </a:prstGeom>
        </p:spPr>
        <p:txBody>
          <a:bodyPr wrap="square">
            <a:spAutoFit/>
          </a:bodyPr>
          <a:lstStyle/>
          <a:p>
            <a:pPr marL="457200" indent="-457200">
              <a:buFont typeface="Wingdings" pitchFamily="2" charset="2"/>
              <a:buChar char="q"/>
            </a:pPr>
            <a:r>
              <a:rPr lang="en-US" sz="2400" b="1" dirty="0">
                <a:latin typeface="+mj-lt"/>
              </a:rPr>
              <a:t>Single Pixel Operation</a:t>
            </a:r>
          </a:p>
          <a:p>
            <a:pPr marL="457200" indent="-457200">
              <a:buFont typeface="Wingdings" pitchFamily="2" charset="2"/>
              <a:buChar char="q"/>
            </a:pPr>
            <a:r>
              <a:rPr lang="en-US" sz="2400" b="1" dirty="0">
                <a:latin typeface="+mj-lt"/>
              </a:rPr>
              <a:t>Neighborhood Operation</a:t>
            </a:r>
          </a:p>
          <a:p>
            <a:pPr marL="457200" indent="-457200">
              <a:buFont typeface="Wingdings" pitchFamily="2" charset="2"/>
              <a:buChar char="q"/>
            </a:pPr>
            <a:r>
              <a:rPr lang="en-US" sz="2400" b="1" dirty="0">
                <a:latin typeface="+mj-lt"/>
              </a:rPr>
              <a:t>Geometric Spatial Transformation</a:t>
            </a:r>
          </a:p>
          <a:p>
            <a:pPr marL="854075" lvl="1" indent="-388938">
              <a:buFont typeface="Courier New" pitchFamily="49" charset="0"/>
              <a:buChar char="o"/>
            </a:pPr>
            <a:r>
              <a:rPr lang="en-US" sz="2400" b="1" dirty="0">
                <a:latin typeface="+mj-lt"/>
              </a:rPr>
              <a:t>A Spatial Transform of Coordinates</a:t>
            </a:r>
          </a:p>
          <a:p>
            <a:pPr marL="854075" lvl="1" indent="-388938">
              <a:buFont typeface="Courier New" pitchFamily="49" charset="0"/>
              <a:buChar char="o"/>
            </a:pPr>
            <a:r>
              <a:rPr lang="en-US" sz="2400" b="1" dirty="0">
                <a:latin typeface="+mj-lt"/>
              </a:rPr>
              <a:t>Intensity Interpolation</a:t>
            </a:r>
          </a:p>
          <a:p>
            <a:pPr lvl="1" indent="-457200">
              <a:buFont typeface="Wingdings" pitchFamily="2" charset="2"/>
              <a:buChar char="q"/>
            </a:pPr>
            <a:r>
              <a:rPr lang="en-US" sz="2400" b="1" dirty="0">
                <a:latin typeface="+mj-lt"/>
              </a:rPr>
              <a:t>Geometric Spatial Transformation</a:t>
            </a:r>
          </a:p>
          <a:p>
            <a:pPr marL="854075" lvl="1" indent="-388938">
              <a:buFont typeface="Courier New" pitchFamily="49" charset="0"/>
              <a:buChar char="o"/>
            </a:pPr>
            <a:r>
              <a:rPr lang="en-US" sz="2400" b="1" dirty="0">
                <a:latin typeface="+mj-lt"/>
              </a:rPr>
              <a:t>Affine Transform</a:t>
            </a:r>
          </a:p>
          <a:p>
            <a:pPr marL="1311275" lvl="2" indent="-388938">
              <a:buFont typeface="Wingdings" panose="05000000000000000000" pitchFamily="2" charset="2"/>
              <a:buChar char="v"/>
            </a:pPr>
            <a:r>
              <a:rPr lang="en-US" sz="2400" b="1" dirty="0">
                <a:latin typeface="+mj-lt"/>
              </a:rPr>
              <a:t>Forward Mapping</a:t>
            </a:r>
          </a:p>
          <a:p>
            <a:pPr marL="1311275" lvl="2" indent="-388938">
              <a:buFont typeface="Wingdings" panose="05000000000000000000" pitchFamily="2" charset="2"/>
              <a:buChar char="v"/>
            </a:pPr>
            <a:r>
              <a:rPr lang="en-US" sz="2400" b="1" dirty="0">
                <a:latin typeface="+mj-lt"/>
              </a:rPr>
              <a:t>Inverse Mapping</a:t>
            </a:r>
          </a:p>
        </p:txBody>
      </p:sp>
    </p:spTree>
    <p:extLst>
      <p:ext uri="{BB962C8B-B14F-4D97-AF65-F5344CB8AC3E}">
        <p14:creationId xmlns:p14="http://schemas.microsoft.com/office/powerpoint/2010/main" val="146348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 calcmode="lin" valueType="num">
                                      <p:cBhvr additive="base">
                                        <p:cTn id="2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 calcmode="lin" valueType="num">
                                      <p:cBhvr additive="base">
                                        <p:cTn id="3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 calcmode="lin" valueType="num">
                                      <p:cBhvr additive="base">
                                        <p:cTn id="4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anim calcmode="lin" valueType="num">
                                      <p:cBhvr additive="base">
                                        <p:cTn id="4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anim calcmode="lin" valueType="num">
                                      <p:cBhvr additive="base">
                                        <p:cTn id="4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Stretching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668000" cy="4023360"/>
              </a:xfrm>
            </p:spPr>
            <p:txBody>
              <a:bodyPr>
                <a:noAutofit/>
              </a:bodyPr>
              <a:lstStyle/>
              <a:p>
                <a:pPr algn="just">
                  <a:buFont typeface="Wingdings" panose="05000000000000000000" pitchFamily="2" charset="2"/>
                  <a:buChar char="q"/>
                </a:pPr>
                <a:r>
                  <a:rPr lang="en-US" dirty="0"/>
                  <a:t> Contrast/Histogram stretching is a process that expands the range of intensity levels in an image so that it spans the full intensity range of the display device.</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𝑚𝑖𝑛</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𝑚𝑖𝑛𝑖𝑚𝑢𝑚</m:t>
                      </m:r>
                      <m:r>
                        <a:rPr lang="en-US" b="0" i="1" smtClean="0">
                          <a:latin typeface="Cambria Math" panose="02040503050406030204" pitchFamily="18" charset="0"/>
                        </a:rPr>
                        <m:t> </m:t>
                      </m:r>
                      <m:r>
                        <a:rPr lang="en-US" b="0" i="1" smtClean="0">
                          <a:latin typeface="Cambria Math" panose="02040503050406030204" pitchFamily="18" charset="0"/>
                        </a:rPr>
                        <m:t>𝑖𝑛𝑡𝑒𝑛𝑠𝑖𝑡𝑦</m:t>
                      </m:r>
                      <m:r>
                        <a:rPr lang="en-US" b="0" i="1" smtClean="0">
                          <a:latin typeface="Cambria Math" panose="02040503050406030204" pitchFamily="18" charset="0"/>
                        </a:rPr>
                        <m:t> </m:t>
                      </m:r>
                      <m:r>
                        <a:rPr lang="en-US" b="0" i="1" smtClean="0">
                          <a:latin typeface="Cambria Math" panose="02040503050406030204" pitchFamily="18" charset="0"/>
                        </a:rPr>
                        <m:t>𝑙𝑒𝑣𝑒𝑙</m:t>
                      </m:r>
                      <m:r>
                        <a:rPr lang="en-US" b="0" i="1" smtClean="0">
                          <a:latin typeface="Cambria Math" panose="02040503050406030204" pitchFamily="18" charset="0"/>
                        </a:rPr>
                        <m:t> </m:t>
                      </m:r>
                      <m:r>
                        <a:rPr lang="en-US" b="0" i="1" smtClean="0">
                          <a:latin typeface="Cambria Math" panose="02040503050406030204" pitchFamily="18" charset="0"/>
                        </a:rPr>
                        <m:t>𝑎𝑛𝑑</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𝑚𝑎𝑥𝑖𝑚𝑢𝑚</m:t>
                      </m:r>
                      <m:r>
                        <a:rPr lang="en-US" b="0" i="1" smtClean="0">
                          <a:latin typeface="Cambria Math" panose="02040503050406030204" pitchFamily="18" charset="0"/>
                        </a:rPr>
                        <m:t> </m:t>
                      </m:r>
                      <m:r>
                        <a:rPr lang="en-US" b="0" i="1" smtClean="0">
                          <a:latin typeface="Cambria Math" panose="02040503050406030204" pitchFamily="18" charset="0"/>
                        </a:rPr>
                        <m:t>𝑖𝑛𝑡𝑒𝑛𝑠𝑖𝑡𝑦</m:t>
                      </m:r>
                      <m:r>
                        <a:rPr lang="en-US" b="0" i="1" smtClean="0">
                          <a:latin typeface="Cambria Math" panose="02040503050406030204" pitchFamily="18" charset="0"/>
                        </a:rPr>
                        <m:t> </m:t>
                      </m:r>
                      <m:r>
                        <a:rPr lang="en-US" b="0" i="1" smtClean="0">
                          <a:latin typeface="Cambria Math" panose="02040503050406030204" pitchFamily="18" charset="0"/>
                        </a:rPr>
                        <m:t>𝑙𝑒𝑣𝑒𝑙</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𝑖𝑚𝑎𝑔𝑒</m:t>
                      </m:r>
                      <m:r>
                        <a:rPr lang="en-US" b="0" i="1" smtClean="0">
                          <a:latin typeface="Cambria Math" panose="02040503050406030204" pitchFamily="18" charset="0"/>
                        </a:rPr>
                        <m:t>.</m:t>
                      </m:r>
                    </m:oMath>
                  </m:oMathPara>
                </a14:m>
                <a:endParaRPr lang="en-US" b="0" dirty="0"/>
              </a:p>
              <a:p>
                <a:pPr algn="just">
                  <a:buFont typeface="Wingdings" panose="05000000000000000000" pitchFamily="2" charset="2"/>
                  <a:buChar char="q"/>
                </a:pPr>
                <a:r>
                  <a:rPr lang="en-US" dirty="0"/>
                  <a:t> The contrast stretching is obtained by setting:</a:t>
                </a:r>
              </a:p>
              <a:p>
                <a:pPr marL="0" indent="0" algn="just">
                  <a:buNone/>
                </a:pPr>
                <a:r>
                  <a:rPr lang="en-US" b="0" dirty="0"/>
                  <a: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𝑚𝑖𝑛</m:t>
                        </m:r>
                      </m:sub>
                    </m:sSub>
                    <m:r>
                      <a:rPr lang="en-US" b="0" i="1" smtClean="0">
                        <a:latin typeface="Cambria Math" panose="02040503050406030204" pitchFamily="18" charset="0"/>
                      </a:rPr>
                      <m:t>,0)</m:t>
                    </m:r>
                  </m:oMath>
                </a14:m>
                <a:r>
                  <a:rPr lang="en-US" dirty="0"/>
                  <a:t> and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𝑠</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oMath>
                </a14:m>
                <a:endParaRPr lang="en-US" b="0" dirty="0"/>
              </a:p>
              <a:p>
                <a:pPr algn="just">
                  <a:buFont typeface="Wingdings" panose="05000000000000000000" pitchFamily="2" charset="2"/>
                  <a:buChar char="q"/>
                </a:pPr>
                <a:r>
                  <a:rPr lang="en-US" dirty="0"/>
                  <a:t> The transformation function stretches the levels linearly</a:t>
                </a:r>
              </a:p>
              <a:p>
                <a:pPr marL="0" indent="0" algn="just">
                  <a:buNone/>
                </a:pPr>
                <a:r>
                  <a:rPr lang="en-US" dirty="0"/>
                  <a:t>From their original range to the full range [0,L-1].</a:t>
                </a:r>
              </a:p>
              <a:p>
                <a:pPr marL="0" indent="0" algn="just">
                  <a:buNone/>
                </a:pPr>
                <a:r>
                  <a:rPr lang="en-US" dirty="0"/>
                  <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255</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𝑚𝑖𝑛</m:t>
                            </m:r>
                          </m:sub>
                        </m:sSub>
                      </m:den>
                    </m:f>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oMath>
                </a14:m>
                <a:endParaRPr lang="en-US" dirty="0"/>
              </a:p>
              <a:p>
                <a:pPr algn="just">
                  <a:buFont typeface="Wingdings" panose="05000000000000000000" pitchFamily="2" charset="2"/>
                  <a:buChar char="q"/>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668000" cy="4023360"/>
              </a:xfrm>
              <a:blipFill rotWithShape="0">
                <a:blip r:embed="rId2"/>
                <a:stretch>
                  <a:fillRect l="-1429" t="-1667" r="-1429"/>
                </a:stretch>
              </a:blipFill>
            </p:spPr>
            <p:txBody>
              <a:bodyPr/>
              <a:lstStyle/>
              <a:p>
                <a:r>
                  <a:rPr lang="en-US">
                    <a:noFill/>
                  </a:rPr>
                  <a:t> </a:t>
                </a:r>
              </a:p>
            </p:txBody>
          </p:sp>
        </mc:Fallback>
      </mc:AlternateContent>
    </p:spTree>
    <p:extLst>
      <p:ext uri="{BB962C8B-B14F-4D97-AF65-F5344CB8AC3E}">
        <p14:creationId xmlns:p14="http://schemas.microsoft.com/office/powerpoint/2010/main" val="14690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587" y="547678"/>
            <a:ext cx="3304687" cy="523220"/>
          </a:xfrm>
          <a:prstGeom prst="rect">
            <a:avLst/>
          </a:prstGeom>
        </p:spPr>
        <p:txBody>
          <a:bodyPr wrap="none">
            <a:spAutoFit/>
          </a:bodyPr>
          <a:lstStyle/>
          <a:p>
            <a:r>
              <a:rPr lang="en-US" sz="2800" b="1" dirty="0"/>
              <a:t>Histogram Stretching</a:t>
            </a:r>
            <a:endParaRPr lang="en-US" sz="2800" dirty="0"/>
          </a:p>
        </p:txBody>
      </p:sp>
      <p:pic>
        <p:nvPicPr>
          <p:cNvPr id="8195" name="Picture 3"/>
          <p:cNvPicPr>
            <a:picLocks noChangeAspect="1" noChangeArrowheads="1"/>
          </p:cNvPicPr>
          <p:nvPr/>
        </p:nvPicPr>
        <p:blipFill>
          <a:blip r:embed="rId2"/>
          <a:srcRect/>
          <a:stretch>
            <a:fillRect/>
          </a:stretch>
        </p:blipFill>
        <p:spPr bwMode="auto">
          <a:xfrm>
            <a:off x="904875" y="1157278"/>
            <a:ext cx="6524625" cy="2438400"/>
          </a:xfrm>
          <a:prstGeom prst="rect">
            <a:avLst/>
          </a:prstGeom>
          <a:noFill/>
          <a:ln w="9525">
            <a:noFill/>
            <a:miter lim="800000"/>
            <a:headEnd/>
            <a:tailEnd/>
          </a:ln>
          <a:effectLst/>
        </p:spPr>
      </p:pic>
      <p:sp>
        <p:nvSpPr>
          <p:cNvPr id="6" name="Rectangle 5"/>
          <p:cNvSpPr/>
          <p:nvPr/>
        </p:nvSpPr>
        <p:spPr>
          <a:xfrm>
            <a:off x="1939268" y="3683546"/>
            <a:ext cx="3990964" cy="369332"/>
          </a:xfrm>
          <a:prstGeom prst="rect">
            <a:avLst/>
          </a:prstGeom>
        </p:spPr>
        <p:txBody>
          <a:bodyPr wrap="none">
            <a:spAutoFit/>
          </a:bodyPr>
          <a:lstStyle/>
          <a:p>
            <a:r>
              <a:rPr lang="en-US" b="1" dirty="0"/>
              <a:t>Fig. The concept of histogram stretching</a:t>
            </a:r>
            <a:endParaRPr lang="en-US" dirty="0"/>
          </a:p>
        </p:txBody>
      </p:sp>
      <p:pic>
        <p:nvPicPr>
          <p:cNvPr id="8197" name="Picture 5"/>
          <p:cNvPicPr>
            <a:picLocks noChangeAspect="1" noChangeArrowheads="1"/>
          </p:cNvPicPr>
          <p:nvPr/>
        </p:nvPicPr>
        <p:blipFill>
          <a:blip r:embed="rId3"/>
          <a:srcRect/>
          <a:stretch>
            <a:fillRect/>
          </a:stretch>
        </p:blipFill>
        <p:spPr bwMode="auto">
          <a:xfrm>
            <a:off x="1876425" y="4757728"/>
            <a:ext cx="4581525" cy="895350"/>
          </a:xfrm>
          <a:prstGeom prst="rect">
            <a:avLst/>
          </a:prstGeom>
          <a:noFill/>
          <a:ln w="9525">
            <a:noFill/>
            <a:miter lim="800000"/>
            <a:headEnd/>
            <a:tailEnd/>
          </a:ln>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5461" y="2775087"/>
            <a:ext cx="4226201" cy="3408227"/>
          </a:xfrm>
          <a:prstGeom prst="rect">
            <a:avLst/>
          </a:prstGeom>
        </p:spPr>
      </p:pic>
    </p:spTree>
    <p:extLst>
      <p:ext uri="{BB962C8B-B14F-4D97-AF65-F5344CB8AC3E}">
        <p14:creationId xmlns:p14="http://schemas.microsoft.com/office/powerpoint/2010/main" val="418128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8195"/>
                                        </p:tgtEl>
                                        <p:attrNameLst>
                                          <p:attrName>style.visibility</p:attrName>
                                        </p:attrNameLst>
                                      </p:cBhvr>
                                      <p:to>
                                        <p:strVal val="visible"/>
                                      </p:to>
                                    </p:set>
                                    <p:animEffect transition="in" filter="wipe(down)">
                                      <p:cBhvr>
                                        <p:cTn id="10" dur="500"/>
                                        <p:tgtEl>
                                          <p:spTgt spid="819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197"/>
                                        </p:tgtEl>
                                        <p:attrNameLst>
                                          <p:attrName>style.visibility</p:attrName>
                                        </p:attrNameLst>
                                      </p:cBhvr>
                                      <p:to>
                                        <p:strVal val="visible"/>
                                      </p:to>
                                    </p:set>
                                    <p:animEffect transition="in" filter="wipe(down)">
                                      <p:cBhvr>
                                        <p:cTn id="18" dur="500"/>
                                        <p:tgtEl>
                                          <p:spTgt spid="819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696218" y="567981"/>
            <a:ext cx="8829320" cy="4730453"/>
          </a:xfrm>
          <a:prstGeom prst="rect">
            <a:avLst/>
          </a:prstGeom>
          <a:noFill/>
          <a:ln w="9525">
            <a:noFill/>
            <a:miter lim="800000"/>
            <a:headEnd/>
            <a:tailEnd/>
          </a:ln>
          <a:effectLst/>
        </p:spPr>
      </p:pic>
      <p:sp>
        <p:nvSpPr>
          <p:cNvPr id="3" name="Rectangle 2"/>
          <p:cNvSpPr/>
          <p:nvPr/>
        </p:nvSpPr>
        <p:spPr>
          <a:xfrm>
            <a:off x="3885876" y="5486400"/>
            <a:ext cx="4008277" cy="369332"/>
          </a:xfrm>
          <a:prstGeom prst="rect">
            <a:avLst/>
          </a:prstGeom>
        </p:spPr>
        <p:txBody>
          <a:bodyPr wrap="none">
            <a:spAutoFit/>
          </a:bodyPr>
          <a:lstStyle/>
          <a:p>
            <a:r>
              <a:rPr lang="en-US" b="1" dirty="0"/>
              <a:t>Fig.  An example of histogram stretching</a:t>
            </a:r>
            <a:endParaRPr lang="en-US" dirty="0"/>
          </a:p>
        </p:txBody>
      </p:sp>
    </p:spTree>
    <p:extLst>
      <p:ext uri="{BB962C8B-B14F-4D97-AF65-F5344CB8AC3E}">
        <p14:creationId xmlns:p14="http://schemas.microsoft.com/office/powerpoint/2010/main" val="42122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88843" y="933520"/>
            <a:ext cx="5685183" cy="37814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843" y="933520"/>
            <a:ext cx="5701748" cy="3609975"/>
          </a:xfrm>
          <a:prstGeom prst="rect">
            <a:avLst/>
          </a:prstGeom>
        </p:spPr>
      </p:pic>
      <p:sp>
        <p:nvSpPr>
          <p:cNvPr id="6" name="Rectangle 5"/>
          <p:cNvSpPr/>
          <p:nvPr/>
        </p:nvSpPr>
        <p:spPr>
          <a:xfrm>
            <a:off x="3885876" y="5486400"/>
            <a:ext cx="4008277" cy="369332"/>
          </a:xfrm>
          <a:prstGeom prst="rect">
            <a:avLst/>
          </a:prstGeom>
        </p:spPr>
        <p:txBody>
          <a:bodyPr wrap="none">
            <a:spAutoFit/>
          </a:bodyPr>
          <a:lstStyle/>
          <a:p>
            <a:r>
              <a:rPr lang="en-US" b="1" dirty="0"/>
              <a:t>Fig.  An example of histogram stretching</a:t>
            </a:r>
            <a:endParaRPr lang="en-US" dirty="0"/>
          </a:p>
        </p:txBody>
      </p:sp>
    </p:spTree>
    <p:extLst>
      <p:ext uri="{BB962C8B-B14F-4D97-AF65-F5344CB8AC3E}">
        <p14:creationId xmlns:p14="http://schemas.microsoft.com/office/powerpoint/2010/main" val="213118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5825" y="747453"/>
            <a:ext cx="9210261" cy="3477875"/>
          </a:xfrm>
          <a:prstGeom prst="rect">
            <a:avLst/>
          </a:prstGeom>
        </p:spPr>
        <p:txBody>
          <a:bodyPr wrap="square">
            <a:spAutoFit/>
          </a:bodyPr>
          <a:lstStyle/>
          <a:p>
            <a:pPr marL="465138" indent="-465138" algn="just">
              <a:buFont typeface="Wingdings" pitchFamily="2" charset="2"/>
              <a:buChar char="q"/>
            </a:pPr>
            <a:r>
              <a:rPr lang="en-US" sz="2000" b="1" dirty="0"/>
              <a:t>If just one pixel has the value 0 and another 255, histogram stretching will not work, since </a:t>
            </a:r>
            <a:r>
              <a:rPr lang="en-US" sz="2000" b="1" i="1" dirty="0"/>
              <a:t>f2 −f1 = 255. </a:t>
            </a:r>
          </a:p>
          <a:p>
            <a:pPr marL="465138" indent="-465138" algn="just">
              <a:buFont typeface="Wingdings" pitchFamily="2" charset="2"/>
              <a:buChar char="q"/>
            </a:pPr>
            <a:endParaRPr lang="en-US" sz="2000" b="1" i="1" dirty="0"/>
          </a:p>
          <a:p>
            <a:pPr marL="465138" indent="-465138" algn="just">
              <a:buFont typeface="Wingdings" pitchFamily="2" charset="2"/>
              <a:buChar char="q"/>
            </a:pPr>
            <a:r>
              <a:rPr lang="en-US" sz="2000" b="1" i="1" dirty="0"/>
              <a:t>A solution is modified histogram stretching where small </a:t>
            </a:r>
            <a:r>
              <a:rPr lang="en-US" sz="2000" b="1" dirty="0"/>
              <a:t>bins in the histogram are removed by changing their values to those of larger bins. </a:t>
            </a:r>
          </a:p>
          <a:p>
            <a:pPr marL="465138" indent="-465138" algn="just">
              <a:buFont typeface="Wingdings" pitchFamily="2" charset="2"/>
              <a:buChar char="q"/>
            </a:pPr>
            <a:endParaRPr lang="en-US" sz="2000" b="1" dirty="0"/>
          </a:p>
          <a:p>
            <a:pPr marL="465138" indent="-465138" algn="just">
              <a:buFont typeface="Wingdings" pitchFamily="2" charset="2"/>
              <a:buChar char="q"/>
            </a:pPr>
            <a:r>
              <a:rPr lang="en-US" sz="2000" b="1" dirty="0"/>
              <a:t>But if a significant number of pixels with very small and very high values exit, we still have </a:t>
            </a:r>
            <a:r>
              <a:rPr lang="en-US" sz="2000" b="1" i="1" dirty="0"/>
              <a:t>f2−f1 = 255, and hence the histogram (and image) remains the same</a:t>
            </a:r>
            <a:r>
              <a:rPr lang="en-US" sz="2000" b="1" dirty="0"/>
              <a:t>. </a:t>
            </a:r>
          </a:p>
          <a:p>
            <a:pPr marL="465138" indent="-465138" algn="just">
              <a:buFont typeface="Wingdings" pitchFamily="2" charset="2"/>
              <a:buChar char="q"/>
            </a:pPr>
            <a:endParaRPr lang="en-US" sz="2000" b="1" dirty="0"/>
          </a:p>
          <a:p>
            <a:pPr marL="465138" indent="-465138" algn="just">
              <a:buFont typeface="Wingdings" pitchFamily="2" charset="2"/>
              <a:buChar char="q"/>
            </a:pPr>
            <a:r>
              <a:rPr lang="en-US" sz="2000" b="1" dirty="0"/>
              <a:t>A more robust method to improve the histogram (and image) is therefore to apply </a:t>
            </a:r>
            <a:r>
              <a:rPr lang="en-US" sz="2000" b="1" i="1" dirty="0"/>
              <a:t>histogram equalization.</a:t>
            </a:r>
            <a:endParaRPr lang="en-US" sz="2000" b="1" dirty="0"/>
          </a:p>
        </p:txBody>
      </p:sp>
    </p:spTree>
    <p:extLst>
      <p:ext uri="{BB962C8B-B14F-4D97-AF65-F5344CB8AC3E}">
        <p14:creationId xmlns:p14="http://schemas.microsoft.com/office/powerpoint/2010/main" val="408619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down)">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Equalization</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sz="3200" dirty="0"/>
              <a:t> </a:t>
            </a:r>
            <a:r>
              <a:rPr lang="en-US" altLang="en-US" sz="3200" dirty="0">
                <a:latin typeface="Symbol" panose="05050102010706020507" pitchFamily="18" charset="2"/>
                <a:cs typeface="Times New Roman" panose="02020603050405020304" pitchFamily="18" charset="0"/>
              </a:rPr>
              <a:t>T</a:t>
            </a:r>
            <a:r>
              <a:rPr lang="en-US" altLang="en-US" sz="3200" dirty="0">
                <a:cs typeface="Times New Roman" panose="02020603050405020304" pitchFamily="18" charset="0"/>
              </a:rPr>
              <a:t>he histogram equalization is an approach to enhance a given image. </a:t>
            </a:r>
          </a:p>
          <a:p>
            <a:pPr algn="just">
              <a:buFont typeface="Wingdings" panose="05000000000000000000" pitchFamily="2" charset="2"/>
              <a:buChar char="q"/>
            </a:pPr>
            <a:r>
              <a:rPr lang="en-US" altLang="en-US" sz="3200" dirty="0">
                <a:cs typeface="Times New Roman" panose="02020603050405020304" pitchFamily="18" charset="0"/>
              </a:rPr>
              <a:t> The approach is </a:t>
            </a:r>
            <a:r>
              <a:rPr lang="en-US" altLang="en-US" sz="3200" dirty="0"/>
              <a:t>to design a transformation </a:t>
            </a:r>
            <a:r>
              <a:rPr lang="en-US" altLang="en-US" sz="3200" i="1" dirty="0"/>
              <a:t>T(.)</a:t>
            </a:r>
            <a:r>
              <a:rPr lang="en-US" altLang="en-US" sz="3200" dirty="0"/>
              <a:t> such that the gray values in the output is </a:t>
            </a:r>
            <a:r>
              <a:rPr lang="en-US" altLang="en-US" sz="3200" b="1" dirty="0"/>
              <a:t>uniformly distributed </a:t>
            </a:r>
            <a:r>
              <a:rPr lang="en-US" altLang="en-US" sz="3200" dirty="0"/>
              <a:t>in [0, 1].</a:t>
            </a:r>
          </a:p>
          <a:p>
            <a:pPr algn="just">
              <a:buFont typeface="Wingdings" panose="05000000000000000000" pitchFamily="2" charset="2"/>
              <a:buChar char="q"/>
            </a:pPr>
            <a:r>
              <a:rPr lang="en-US" sz="3200" dirty="0"/>
              <a:t> </a:t>
            </a:r>
            <a:r>
              <a:rPr lang="en-US" altLang="en-US" sz="3200" dirty="0">
                <a:solidFill>
                  <a:schemeClr val="tx1"/>
                </a:solidFill>
                <a:cs typeface="Times New Roman" panose="02020603050405020304" pitchFamily="18" charset="0"/>
              </a:rPr>
              <a:t>This usually results in an enhanced image, with an </a:t>
            </a:r>
            <a:r>
              <a:rPr lang="en-US" altLang="en-US" sz="3200" b="1" dirty="0">
                <a:solidFill>
                  <a:schemeClr val="tx1"/>
                </a:solidFill>
                <a:cs typeface="Times New Roman" panose="02020603050405020304" pitchFamily="18" charset="0"/>
              </a:rPr>
              <a:t>increase in the dynamic range of pixel values</a:t>
            </a:r>
            <a:r>
              <a:rPr lang="en-US" altLang="en-US" sz="3200" dirty="0">
                <a:solidFill>
                  <a:schemeClr val="tx1"/>
                </a:solidFill>
                <a:cs typeface="Times New Roman" panose="02020603050405020304" pitchFamily="18" charset="0"/>
              </a:rPr>
              <a:t>.</a:t>
            </a:r>
            <a:endParaRPr lang="en-US" sz="3200" dirty="0">
              <a:solidFill>
                <a:schemeClr val="tx1"/>
              </a:solidFill>
            </a:endParaRPr>
          </a:p>
        </p:txBody>
      </p:sp>
    </p:spTree>
    <p:extLst>
      <p:ext uri="{BB962C8B-B14F-4D97-AF65-F5344CB8AC3E}">
        <p14:creationId xmlns:p14="http://schemas.microsoft.com/office/powerpoint/2010/main" val="260617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877" y="993766"/>
            <a:ext cx="8894412"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0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979474"/>
            <a:ext cx="59690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1" y="439724"/>
            <a:ext cx="1698625"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99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par>
                                <p:cTn id="8" presetID="8"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amond(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911089" y="1317495"/>
            <a:ext cx="3939208" cy="4417079"/>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4" name="TextBox 3"/>
              <p:cNvSpPr txBox="1"/>
              <p:nvPr/>
            </p:nvSpPr>
            <p:spPr>
              <a:xfrm>
                <a:off x="5357191" y="1752601"/>
                <a:ext cx="6013173" cy="3546868"/>
              </a:xfrm>
              <a:prstGeom prst="rect">
                <a:avLst/>
              </a:prstGeom>
              <a:noFill/>
            </p:spPr>
            <p:txBody>
              <a:bodyPr wrap="square" rtlCol="0">
                <a:spAutoFit/>
              </a:bodyPr>
              <a:lstStyle/>
              <a:p>
                <a:r>
                  <a:rPr lang="en-US" dirty="0"/>
                  <a:t>Image size = </a:t>
                </a:r>
                <a14:m>
                  <m:oMath xmlns:m="http://schemas.openxmlformats.org/officeDocument/2006/math">
                    <m:r>
                      <a:rPr lang="en-US" i="1" dirty="0">
                        <a:latin typeface="Cambria Math" panose="02040503050406030204" pitchFamily="18" charset="0"/>
                      </a:rPr>
                      <m:t>𝑀𝑥𝑁</m:t>
                    </m:r>
                  </m:oMath>
                </a14:m>
                <a:endParaRPr lang="en-US" dirty="0"/>
              </a:p>
              <a:p>
                <a:endParaRPr lang="en-US" dirty="0"/>
              </a:p>
              <a:p>
                <a:r>
                  <a:rPr lang="en-US" dirty="0"/>
                  <a:t>Histogram = </a:t>
                </a:r>
                <a14:m>
                  <m:oMath xmlns:m="http://schemas.openxmlformats.org/officeDocument/2006/math">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 </m:t>
                    </m:r>
                    <m:r>
                      <a:rPr lang="en-US" i="1" dirty="0">
                        <a:latin typeface="Cambria Math" panose="02040503050406030204" pitchFamily="18" charset="0"/>
                      </a:rPr>
                      <m:t>𝑘</m:t>
                    </m:r>
                    <m:r>
                      <a:rPr lang="en-US" i="1" dirty="0">
                        <a:latin typeface="Cambria Math" panose="02040503050406030204" pitchFamily="18" charset="0"/>
                      </a:rPr>
                      <m:t>= 0,1,2…255</m:t>
                    </m:r>
                  </m:oMath>
                </a14:m>
                <a:endParaRPr lang="en-US" dirty="0"/>
              </a:p>
              <a:p>
                <a:endParaRPr lang="en-US" dirty="0"/>
              </a:p>
              <a:p>
                <a:r>
                  <a:rPr lang="en-US" dirty="0"/>
                  <a:t>Normalized Histogram =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e>
                    </m:d>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num>
                      <m:den>
                        <m:r>
                          <a:rPr lang="en-US" i="1">
                            <a:latin typeface="Cambria Math" panose="02040503050406030204" pitchFamily="18" charset="0"/>
                          </a:rPr>
                          <m:t>𝑀𝑁</m:t>
                        </m:r>
                      </m:den>
                    </m:f>
                  </m:oMath>
                </a14:m>
                <a:endParaRPr lang="en-US" dirty="0"/>
              </a:p>
              <a:p>
                <a:endParaRPr lang="en-US" dirty="0"/>
              </a:p>
              <a:p>
                <a:r>
                  <a:rPr lang="en-US" dirty="0"/>
                  <a:t>Histogram Equalization:</a:t>
                </a:r>
              </a:p>
              <a:p>
                <a:pPr marL="201168" lvl="1"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rPr>
                          <m:t>𝑠</m:t>
                        </m:r>
                      </m:e>
                      <m:sub>
                        <m:r>
                          <a:rPr lang="en-US" i="1">
                            <a:latin typeface="Cambria Math"/>
                          </a:rPr>
                          <m:t>𝑘</m:t>
                        </m:r>
                      </m:sub>
                    </m:sSub>
                  </m:oMath>
                </a14:m>
                <a:r>
                  <a:rPr lang="en-US" dirty="0"/>
                  <a:t> = T(</a:t>
                </a:r>
                <a14:m>
                  <m:oMath xmlns:m="http://schemas.openxmlformats.org/officeDocument/2006/math">
                    <m:sSub>
                      <m:sSubPr>
                        <m:ctrlPr>
                          <a:rPr lang="en-US" i="1">
                            <a:latin typeface="Cambria Math" panose="02040503050406030204" pitchFamily="18" charset="0"/>
                          </a:rPr>
                        </m:ctrlPr>
                      </m:sSubPr>
                      <m:e>
                        <m:r>
                          <a:rPr lang="en-US" i="1">
                            <a:latin typeface="Cambria Math"/>
                          </a:rPr>
                          <m:t>𝑟</m:t>
                        </m:r>
                      </m:e>
                      <m:sub>
                        <m:r>
                          <a:rPr lang="en-US" i="1">
                            <a:latin typeface="Cambria Math"/>
                          </a:rPr>
                          <m:t>𝑘</m:t>
                        </m:r>
                      </m:sub>
                    </m:sSub>
                  </m:oMath>
                </a14:m>
                <a:r>
                  <a:rPr lang="en-US" dirty="0"/>
                  <a:t>) = (L-1)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a:rPr>
                          <m:t>𝑗</m:t>
                        </m:r>
                        <m:r>
                          <a:rPr lang="en-US" i="1">
                            <a:latin typeface="Cambria Math"/>
                          </a:rPr>
                          <m:t>=0</m:t>
                        </m:r>
                      </m:sub>
                      <m:sup>
                        <m:r>
                          <a:rPr lang="en-US" i="1">
                            <a:latin typeface="Cambria Math"/>
                          </a:rPr>
                          <m:t>𝑘</m:t>
                        </m:r>
                      </m:sup>
                      <m:e>
                        <m:sSub>
                          <m:sSubPr>
                            <m:ctrlPr>
                              <a:rPr lang="en-US" i="1">
                                <a:latin typeface="Cambria Math" panose="02040503050406030204" pitchFamily="18" charset="0"/>
                              </a:rPr>
                            </m:ctrlPr>
                          </m:sSubPr>
                          <m:e>
                            <m:r>
                              <a:rPr lang="en-US" i="1">
                                <a:latin typeface="Cambria Math"/>
                              </a:rPr>
                              <m:t>𝑃</m:t>
                            </m:r>
                          </m:e>
                          <m:sub>
                            <m:r>
                              <a:rPr lang="en-US" i="1">
                                <a:latin typeface="Cambria Math"/>
                              </a:rPr>
                              <m:t>𝑟</m:t>
                            </m:r>
                          </m:sub>
                        </m:sSub>
                      </m:e>
                    </m:nary>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𝑟</m:t>
                        </m:r>
                      </m:e>
                      <m:sub>
                        <m:r>
                          <a:rPr lang="en-US" i="1" dirty="0">
                            <a:latin typeface="Cambria Math"/>
                          </a:rPr>
                          <m:t>𝑗</m:t>
                        </m:r>
                      </m:sub>
                    </m:sSub>
                  </m:oMath>
                </a14:m>
                <a:r>
                  <a:rPr lang="en-US" dirty="0"/>
                  <a:t>)</a:t>
                </a:r>
              </a:p>
              <a:p>
                <a:pPr marL="201168"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𝐿</m:t>
                          </m:r>
                          <m:r>
                            <a:rPr lang="en-US" i="1">
                              <a:latin typeface="Cambria Math" panose="02040503050406030204" pitchFamily="18" charset="0"/>
                            </a:rPr>
                            <m:t>−1</m:t>
                          </m:r>
                        </m:num>
                        <m:den>
                          <m:r>
                            <a:rPr lang="en-US" i="1">
                              <a:latin typeface="Cambria Math" panose="02040503050406030204" pitchFamily="18" charset="0"/>
                            </a:rPr>
                            <m:t>𝑀𝑁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e>
                      </m:nary>
                    </m:oMath>
                  </m:oMathPara>
                </a14:m>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5357191" y="1752601"/>
                <a:ext cx="6013173" cy="3546868"/>
              </a:xfrm>
              <a:prstGeom prst="rect">
                <a:avLst/>
              </a:prstGeom>
              <a:blipFill>
                <a:blip r:embed="rId3"/>
                <a:stretch>
                  <a:fillRect l="-913" t="-1033"/>
                </a:stretch>
              </a:blipFill>
            </p:spPr>
            <p:txBody>
              <a:bodyPr/>
              <a:lstStyle/>
              <a:p>
                <a:r>
                  <a:rPr lang="en-US">
                    <a:noFill/>
                  </a:rPr>
                  <a:t> </a:t>
                </a:r>
              </a:p>
            </p:txBody>
          </p:sp>
        </mc:Fallback>
      </mc:AlternateContent>
    </p:spTree>
    <p:extLst>
      <p:ext uri="{BB962C8B-B14F-4D97-AF65-F5344CB8AC3E}">
        <p14:creationId xmlns:p14="http://schemas.microsoft.com/office/powerpoint/2010/main" val="379719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down)">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down)">
                                      <p:cBhvr>
                                        <p:cTn id="22" dur="500"/>
                                        <p:tgtEl>
                                          <p:spTgt spid="4">
                                            <p:txEl>
                                              <p:pRg st="6" end="6"/>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wipe(down)">
                                      <p:cBhvr>
                                        <p:cTn id="25" dur="500"/>
                                        <p:tgtEl>
                                          <p:spTgt spid="4">
                                            <p:txEl>
                                              <p:pRg st="7" end="7"/>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wipe(down)">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0242"/>
                                        </p:tgtEl>
                                        <p:attrNameLst>
                                          <p:attrName>style.visibility</p:attrName>
                                        </p:attrNameLst>
                                      </p:cBhvr>
                                      <p:to>
                                        <p:strVal val="visible"/>
                                      </p:to>
                                    </p:set>
                                    <p:animEffect transition="in" filter="wipe(down)">
                                      <p:cBhvr>
                                        <p:cTn id="33"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02466" y="476879"/>
            <a:ext cx="9246704" cy="4346626"/>
          </a:xfrm>
          <a:prstGeom prst="rect">
            <a:avLst/>
          </a:prstGeom>
          <a:noFill/>
          <a:ln w="9525">
            <a:noFill/>
            <a:miter lim="800000"/>
            <a:headEnd/>
            <a:tailEnd/>
          </a:ln>
          <a:effectLst/>
        </p:spPr>
      </p:pic>
      <p:sp>
        <p:nvSpPr>
          <p:cNvPr id="3" name="Rectangle 2"/>
          <p:cNvSpPr/>
          <p:nvPr/>
        </p:nvSpPr>
        <p:spPr>
          <a:xfrm>
            <a:off x="2226364" y="5042166"/>
            <a:ext cx="8239539" cy="646331"/>
          </a:xfrm>
          <a:prstGeom prst="rect">
            <a:avLst/>
          </a:prstGeom>
        </p:spPr>
        <p:txBody>
          <a:bodyPr wrap="square">
            <a:spAutoFit/>
          </a:bodyPr>
          <a:lstStyle/>
          <a:p>
            <a:pPr algn="just"/>
            <a:r>
              <a:rPr lang="en-US" b="1" dirty="0"/>
              <a:t>Fig.  The effect of histogram stretching and histogram equalization on an input image with both very high and very low pixel values</a:t>
            </a:r>
          </a:p>
        </p:txBody>
      </p:sp>
    </p:spTree>
    <p:extLst>
      <p:ext uri="{BB962C8B-B14F-4D97-AF65-F5344CB8AC3E}">
        <p14:creationId xmlns:p14="http://schemas.microsoft.com/office/powerpoint/2010/main" val="58862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down)">
                                      <p:cBhvr>
                                        <p:cTn id="7" dur="500"/>
                                        <p:tgtEl>
                                          <p:spTgt spid="1126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0" y="914400"/>
            <a:ext cx="3162854" cy="523220"/>
          </a:xfrm>
          <a:prstGeom prst="rect">
            <a:avLst/>
          </a:prstGeom>
        </p:spPr>
        <p:txBody>
          <a:bodyPr wrap="none">
            <a:spAutoFit/>
          </a:bodyPr>
          <a:lstStyle/>
          <a:p>
            <a:pPr marL="457200" indent="-457200"/>
            <a:r>
              <a:rPr lang="en-US" sz="2800" b="1" dirty="0"/>
              <a:t>Gray-Level Mapping</a:t>
            </a:r>
          </a:p>
        </p:txBody>
      </p:sp>
      <p:pic>
        <p:nvPicPr>
          <p:cNvPr id="1026" name="Picture 2"/>
          <p:cNvPicPr>
            <a:picLocks noChangeAspect="1" noChangeArrowheads="1"/>
          </p:cNvPicPr>
          <p:nvPr/>
        </p:nvPicPr>
        <p:blipFill>
          <a:blip r:embed="rId2"/>
          <a:srcRect/>
          <a:stretch>
            <a:fillRect/>
          </a:stretch>
        </p:blipFill>
        <p:spPr bwMode="auto">
          <a:xfrm>
            <a:off x="3886200" y="1352550"/>
            <a:ext cx="2724150" cy="6286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810000" y="2057400"/>
            <a:ext cx="4191000" cy="1883596"/>
          </a:xfrm>
          <a:prstGeom prst="rect">
            <a:avLst/>
          </a:prstGeom>
          <a:noFill/>
          <a:ln w="9525">
            <a:noFill/>
            <a:miter lim="800000"/>
            <a:headEnd/>
            <a:tailEnd/>
          </a:ln>
          <a:effectLst/>
        </p:spPr>
      </p:pic>
      <p:sp>
        <p:nvSpPr>
          <p:cNvPr id="5" name="Rectangle 4"/>
          <p:cNvSpPr/>
          <p:nvPr/>
        </p:nvSpPr>
        <p:spPr>
          <a:xfrm>
            <a:off x="4053679" y="3810000"/>
            <a:ext cx="3906711" cy="369332"/>
          </a:xfrm>
          <a:prstGeom prst="rect">
            <a:avLst/>
          </a:prstGeom>
        </p:spPr>
        <p:txBody>
          <a:bodyPr wrap="none">
            <a:spAutoFit/>
          </a:bodyPr>
          <a:lstStyle/>
          <a:p>
            <a:r>
              <a:rPr lang="en-US" b="1" dirty="0"/>
              <a:t>Fig.  The principle of point processing.</a:t>
            </a:r>
            <a:endParaRPr lang="en-US" dirty="0"/>
          </a:p>
        </p:txBody>
      </p:sp>
      <p:pic>
        <p:nvPicPr>
          <p:cNvPr id="1028" name="Picture 4"/>
          <p:cNvPicPr>
            <a:picLocks noChangeAspect="1" noChangeArrowheads="1"/>
          </p:cNvPicPr>
          <p:nvPr/>
        </p:nvPicPr>
        <p:blipFill>
          <a:blip r:embed="rId4"/>
          <a:srcRect/>
          <a:stretch>
            <a:fillRect/>
          </a:stretch>
        </p:blipFill>
        <p:spPr bwMode="auto">
          <a:xfrm>
            <a:off x="2924176" y="4381500"/>
            <a:ext cx="6524625" cy="19431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7315201" y="1390650"/>
            <a:ext cx="3076575" cy="590550"/>
          </a:xfrm>
          <a:prstGeom prst="rect">
            <a:avLst/>
          </a:prstGeom>
          <a:noFill/>
          <a:ln w="9525">
            <a:noFill/>
            <a:miter lim="800000"/>
            <a:headEnd/>
            <a:tailEnd/>
          </a:ln>
          <a:effectLst/>
        </p:spPr>
      </p:pic>
    </p:spTree>
    <p:extLst>
      <p:ext uri="{BB962C8B-B14F-4D97-AF65-F5344CB8AC3E}">
        <p14:creationId xmlns:p14="http://schemas.microsoft.com/office/powerpoint/2010/main" val="367561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additive="base">
                                        <p:cTn id="19" dur="500" fill="hold"/>
                                        <p:tgtEl>
                                          <p:spTgt spid="1027"/>
                                        </p:tgtEl>
                                        <p:attrNameLst>
                                          <p:attrName>ppt_x</p:attrName>
                                        </p:attrNameLst>
                                      </p:cBhvr>
                                      <p:tavLst>
                                        <p:tav tm="0">
                                          <p:val>
                                            <p:strVal val="#ppt_x"/>
                                          </p:val>
                                        </p:tav>
                                        <p:tav tm="100000">
                                          <p:val>
                                            <p:strVal val="#ppt_x"/>
                                          </p:val>
                                        </p:tav>
                                      </p:tavLst>
                                    </p:anim>
                                    <p:anim calcmode="lin" valueType="num">
                                      <p:cBhvr additive="base">
                                        <p:cTn id="2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9"/>
                                        </p:tgtEl>
                                        <p:attrNameLst>
                                          <p:attrName>style.visibility</p:attrName>
                                        </p:attrNameLst>
                                      </p:cBhvr>
                                      <p:to>
                                        <p:strVal val="visible"/>
                                      </p:to>
                                    </p:set>
                                    <p:anim calcmode="lin" valueType="num">
                                      <p:cBhvr additive="base">
                                        <p:cTn id="25" dur="500" fill="hold"/>
                                        <p:tgtEl>
                                          <p:spTgt spid="1029"/>
                                        </p:tgtEl>
                                        <p:attrNameLst>
                                          <p:attrName>ppt_x</p:attrName>
                                        </p:attrNameLst>
                                      </p:cBhvr>
                                      <p:tavLst>
                                        <p:tav tm="0">
                                          <p:val>
                                            <p:strVal val="#ppt_x"/>
                                          </p:val>
                                        </p:tav>
                                        <p:tav tm="100000">
                                          <p:val>
                                            <p:strVal val="#ppt_x"/>
                                          </p:val>
                                        </p:tav>
                                      </p:tavLst>
                                    </p:anim>
                                    <p:anim calcmode="lin" valueType="num">
                                      <p:cBhvr additive="base">
                                        <p:cTn id="26"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 calcmode="lin" valueType="num">
                                      <p:cBhvr additive="base">
                                        <p:cTn id="3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 calcmode="lin" valueType="num">
                                      <p:cBhvr additive="base">
                                        <p:cTn id="37" dur="500" fill="hold"/>
                                        <p:tgtEl>
                                          <p:spTgt spid="1028"/>
                                        </p:tgtEl>
                                        <p:attrNameLst>
                                          <p:attrName>ppt_x</p:attrName>
                                        </p:attrNameLst>
                                      </p:cBhvr>
                                      <p:tavLst>
                                        <p:tav tm="0">
                                          <p:val>
                                            <p:strVal val="#ppt_x"/>
                                          </p:val>
                                        </p:tav>
                                        <p:tav tm="100000">
                                          <p:val>
                                            <p:strVal val="#ppt_x"/>
                                          </p:val>
                                        </p:tav>
                                      </p:tavLst>
                                    </p:anim>
                                    <p:anim calcmode="lin" valueType="num">
                                      <p:cBhvr additive="base">
                                        <p:cTn id="3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828800" y="304800"/>
            <a:ext cx="5334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dirty="0"/>
              <a:t>Example</a:t>
            </a:r>
            <a:r>
              <a:rPr lang="en-US" altLang="en-US" dirty="0"/>
              <a:t>:</a:t>
            </a:r>
          </a:p>
        </p:txBody>
      </p:sp>
      <p:sp>
        <p:nvSpPr>
          <p:cNvPr id="14339" name="Text Box 3"/>
          <p:cNvSpPr txBox="1">
            <a:spLocks noChangeArrowheads="1"/>
          </p:cNvSpPr>
          <p:nvPr/>
        </p:nvSpPr>
        <p:spPr bwMode="auto">
          <a:xfrm>
            <a:off x="1904999" y="838200"/>
            <a:ext cx="92069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200" dirty="0">
                <a:latin typeface="Symbol" panose="05050102010706020507" pitchFamily="18" charset="2"/>
                <a:cs typeface="Times New Roman" panose="02020603050405020304" pitchFamily="18" charset="0"/>
              </a:rPr>
              <a:t>· </a:t>
            </a:r>
            <a:r>
              <a:rPr lang="en-US" altLang="en-US" sz="2200" dirty="0">
                <a:cs typeface="Times New Roman" panose="02020603050405020304" pitchFamily="18" charset="0"/>
              </a:rPr>
              <a:t>Consider an 8-level 64 x 64 image with gray values (0, 1, …,7). The normalized gray values are (0, 1/7, 2/7, …, 1). The normalized histogram is given below:</a:t>
            </a:r>
            <a:r>
              <a:rPr lang="en-US" altLang="en-US" sz="2200" dirty="0"/>
              <a:t> </a:t>
            </a:r>
          </a:p>
        </p:txBody>
      </p:sp>
      <p:graphicFrame>
        <p:nvGraphicFramePr>
          <p:cNvPr id="14340" name="Object 4"/>
          <p:cNvGraphicFramePr>
            <a:graphicFrameLocks noChangeAspect="1"/>
          </p:cNvGraphicFramePr>
          <p:nvPr>
            <p:extLst>
              <p:ext uri="{D42A27DB-BD31-4B8C-83A1-F6EECF244321}">
                <p14:modId xmlns:p14="http://schemas.microsoft.com/office/powerpoint/2010/main" val="276887504"/>
              </p:ext>
            </p:extLst>
          </p:nvPr>
        </p:nvGraphicFramePr>
        <p:xfrm>
          <a:off x="3796749" y="2112556"/>
          <a:ext cx="4315654" cy="3457498"/>
        </p:xfrm>
        <a:graphic>
          <a:graphicData uri="http://schemas.openxmlformats.org/presentationml/2006/ole">
            <mc:AlternateContent xmlns:mc="http://schemas.openxmlformats.org/markup-compatibility/2006">
              <mc:Choice xmlns:v="urn:schemas-microsoft-com:vml" Requires="v">
                <p:oleObj spid="_x0000_s9310" name="Bitmap Image" r:id="rId3" imgW="3304762" imgH="2647619" progId="Paint.Picture">
                  <p:embed/>
                </p:oleObj>
              </mc:Choice>
              <mc:Fallback>
                <p:oleObj name="Bitmap Image" r:id="rId3" imgW="3304762" imgH="2647619" progId="Paint.Picture">
                  <p:embed/>
                  <p:pic>
                    <p:nvPicPr>
                      <p:cNvPr id="143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6749" y="2112556"/>
                        <a:ext cx="4315654" cy="345749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962134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3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4" name="Group 8"/>
          <p:cNvGrpSpPr>
            <a:grpSpLocks/>
          </p:cNvGrpSpPr>
          <p:nvPr/>
        </p:nvGrpSpPr>
        <p:grpSpPr bwMode="auto">
          <a:xfrm>
            <a:off x="1442570" y="638177"/>
            <a:ext cx="4018430" cy="5227982"/>
            <a:chOff x="-133" y="384"/>
            <a:chExt cx="2613" cy="2458"/>
          </a:xfrm>
        </p:grpSpPr>
        <p:sp>
          <p:nvSpPr>
            <p:cNvPr id="4101" name="Text Box 5"/>
            <p:cNvSpPr txBox="1">
              <a:spLocks noChangeArrowheads="1"/>
            </p:cNvSpPr>
            <p:nvPr/>
          </p:nvSpPr>
          <p:spPr bwMode="auto">
            <a:xfrm>
              <a:off x="1152" y="2592"/>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t>Gray value</a:t>
              </a:r>
            </a:p>
          </p:txBody>
        </p:sp>
        <p:graphicFrame>
          <p:nvGraphicFramePr>
            <p:cNvPr id="4102" name="Object 6"/>
            <p:cNvGraphicFramePr>
              <a:graphicFrameLocks noChangeAspect="1"/>
            </p:cNvGraphicFramePr>
            <p:nvPr/>
          </p:nvGraphicFramePr>
          <p:xfrm>
            <a:off x="624" y="384"/>
            <a:ext cx="1856" cy="2202"/>
          </p:xfrm>
          <a:graphic>
            <a:graphicData uri="http://schemas.openxmlformats.org/presentationml/2006/ole">
              <mc:AlternateContent xmlns:mc="http://schemas.openxmlformats.org/markup-compatibility/2006">
                <mc:Choice xmlns:v="urn:schemas-microsoft-com:vml" Requires="v">
                  <p:oleObj spid="_x0000_s10432" name="Bitmap Image" r:id="rId3" imgW="2809524" imgH="3333333" progId="Paint.Picture">
                    <p:embed/>
                  </p:oleObj>
                </mc:Choice>
                <mc:Fallback>
                  <p:oleObj name="Bitmap Image" r:id="rId3" imgW="2809524" imgH="3333333" progId="Paint.Picture">
                    <p:embed/>
                    <p:pic>
                      <p:nvPicPr>
                        <p:cNvPr id="410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384"/>
                          <a:ext cx="1856" cy="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3" name="Text Box 7"/>
            <p:cNvSpPr txBox="1">
              <a:spLocks noChangeArrowheads="1"/>
            </p:cNvSpPr>
            <p:nvPr/>
          </p:nvSpPr>
          <p:spPr bwMode="auto">
            <a:xfrm>
              <a:off x="-133" y="1161"/>
              <a:ext cx="6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t># pixels</a:t>
              </a:r>
            </a:p>
          </p:txBody>
        </p:sp>
      </p:grpSp>
      <p:grpSp>
        <p:nvGrpSpPr>
          <p:cNvPr id="4109" name="Group 13"/>
          <p:cNvGrpSpPr>
            <a:grpSpLocks/>
          </p:cNvGrpSpPr>
          <p:nvPr/>
        </p:nvGrpSpPr>
        <p:grpSpPr bwMode="auto">
          <a:xfrm>
            <a:off x="6656594" y="609601"/>
            <a:ext cx="4740275" cy="5227982"/>
            <a:chOff x="2438" y="288"/>
            <a:chExt cx="2986" cy="2602"/>
          </a:xfrm>
        </p:grpSpPr>
        <p:graphicFrame>
          <p:nvGraphicFramePr>
            <p:cNvPr id="4106" name="Object 10"/>
            <p:cNvGraphicFramePr>
              <a:graphicFrameLocks noChangeAspect="1"/>
            </p:cNvGraphicFramePr>
            <p:nvPr/>
          </p:nvGraphicFramePr>
          <p:xfrm>
            <a:off x="3504" y="288"/>
            <a:ext cx="1896" cy="2292"/>
          </p:xfrm>
          <a:graphic>
            <a:graphicData uri="http://schemas.openxmlformats.org/presentationml/2006/ole">
              <mc:AlternateContent xmlns:mc="http://schemas.openxmlformats.org/markup-compatibility/2006">
                <mc:Choice xmlns:v="urn:schemas-microsoft-com:vml" Requires="v">
                  <p:oleObj spid="_x0000_s10433" name="Bitmap Image" r:id="rId5" imgW="3010320" imgH="3638095" progId="Paint.Picture">
                    <p:embed/>
                  </p:oleObj>
                </mc:Choice>
                <mc:Fallback>
                  <p:oleObj name="Bitmap Image" r:id="rId5" imgW="3010320" imgH="3638095" progId="Paint.Picture">
                    <p:embed/>
                    <p:pic>
                      <p:nvPicPr>
                        <p:cNvPr id="4106"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4" y="288"/>
                          <a:ext cx="1896" cy="2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7" name="Text Box 11"/>
            <p:cNvSpPr txBox="1">
              <a:spLocks noChangeArrowheads="1"/>
            </p:cNvSpPr>
            <p:nvPr/>
          </p:nvSpPr>
          <p:spPr bwMode="auto">
            <a:xfrm>
              <a:off x="3600" y="2640"/>
              <a:ext cx="18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t>Normalized gray value</a:t>
              </a:r>
            </a:p>
          </p:txBody>
        </p:sp>
        <p:sp>
          <p:nvSpPr>
            <p:cNvPr id="4108" name="Text Box 12"/>
            <p:cNvSpPr txBox="1">
              <a:spLocks noChangeArrowheads="1"/>
            </p:cNvSpPr>
            <p:nvPr/>
          </p:nvSpPr>
          <p:spPr bwMode="auto">
            <a:xfrm>
              <a:off x="2438" y="1022"/>
              <a:ext cx="81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t>Fraction of # pixels</a:t>
              </a:r>
            </a:p>
          </p:txBody>
        </p:sp>
      </p:grpSp>
    </p:spTree>
    <p:extLst>
      <p:ext uri="{BB962C8B-B14F-4D97-AF65-F5344CB8AC3E}">
        <p14:creationId xmlns:p14="http://schemas.microsoft.com/office/powerpoint/2010/main" val="2544167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2"/>
          <p:cNvSpPr>
            <a:spLocks noGrp="1" noRot="1" noChangeArrowheads="1"/>
          </p:cNvSpPr>
          <p:nvPr>
            <p:ph type="title" idx="4294967295"/>
          </p:nvPr>
        </p:nvSpPr>
        <p:spPr>
          <a:xfrm>
            <a:off x="904461" y="987979"/>
            <a:ext cx="5983357" cy="596348"/>
          </a:xfrm>
        </p:spPr>
        <p:txBody>
          <a:bodyPr/>
          <a:lstStyle/>
          <a:p>
            <a:pPr eaLnBrk="1" hangingPunct="1"/>
            <a:r>
              <a:rPr lang="en-US" altLang="en-US" sz="3200" dirty="0"/>
              <a:t>Example: Histogram Equalization</a:t>
            </a:r>
          </a:p>
        </p:txBody>
      </p:sp>
      <p:pic>
        <p:nvPicPr>
          <p:cNvPr id="143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507" y="330994"/>
            <a:ext cx="299243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8" name="Rectangle 6"/>
          <p:cNvSpPr>
            <a:spLocks noRot="1" noChangeArrowheads="1"/>
          </p:cNvSpPr>
          <p:nvPr/>
        </p:nvSpPr>
        <p:spPr bwMode="auto">
          <a:xfrm>
            <a:off x="1825626" y="3008313"/>
            <a:ext cx="8842375"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20000"/>
              </a:spcBef>
              <a:buClr>
                <a:schemeClr val="hlink"/>
              </a:buClr>
              <a:buSzPct val="80000"/>
              <a:buFont typeface="Arial" panose="020B0604020202020204" pitchFamily="34" charset="0"/>
              <a:buNone/>
            </a:pPr>
            <a:endParaRPr lang="en-US" altLang="en-US" sz="2400"/>
          </a:p>
        </p:txBody>
      </p:sp>
      <p:graphicFrame>
        <p:nvGraphicFramePr>
          <p:cNvPr id="283655" name="Object 7"/>
          <p:cNvGraphicFramePr>
            <a:graphicFrameLocks noChangeAspect="1"/>
          </p:cNvGraphicFramePr>
          <p:nvPr>
            <p:extLst>
              <p:ext uri="{D42A27DB-BD31-4B8C-83A1-F6EECF244321}">
                <p14:modId xmlns:p14="http://schemas.microsoft.com/office/powerpoint/2010/main" val="3399439336"/>
              </p:ext>
            </p:extLst>
          </p:nvPr>
        </p:nvGraphicFramePr>
        <p:xfrm>
          <a:off x="1949106" y="2386463"/>
          <a:ext cx="4938712" cy="909637"/>
        </p:xfrm>
        <a:graphic>
          <a:graphicData uri="http://schemas.openxmlformats.org/presentationml/2006/ole">
            <mc:AlternateContent xmlns:mc="http://schemas.openxmlformats.org/markup-compatibility/2006">
              <mc:Choice xmlns:v="urn:schemas-microsoft-com:vml" Requires="v">
                <p:oleObj spid="_x0000_s8689" name="Equation" r:id="rId4" imgW="2412720" imgH="444240" progId="Equation.DSMT4">
                  <p:embed/>
                </p:oleObj>
              </mc:Choice>
              <mc:Fallback>
                <p:oleObj name="Equation" r:id="rId4" imgW="2412720" imgH="444240" progId="Equation.DSMT4">
                  <p:embed/>
                  <p:pic>
                    <p:nvPicPr>
                      <p:cNvPr id="28365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9106" y="2386463"/>
                        <a:ext cx="4938712"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6" name="Object 8"/>
          <p:cNvGraphicFramePr>
            <a:graphicFrameLocks noChangeAspect="1"/>
          </p:cNvGraphicFramePr>
          <p:nvPr>
            <p:extLst>
              <p:ext uri="{D42A27DB-BD31-4B8C-83A1-F6EECF244321}">
                <p14:modId xmlns:p14="http://schemas.microsoft.com/office/powerpoint/2010/main" val="2998265273"/>
              </p:ext>
            </p:extLst>
          </p:nvPr>
        </p:nvGraphicFramePr>
        <p:xfrm>
          <a:off x="7241623" y="2513134"/>
          <a:ext cx="768350" cy="488950"/>
        </p:xfrm>
        <a:graphic>
          <a:graphicData uri="http://schemas.openxmlformats.org/presentationml/2006/ole">
            <mc:AlternateContent xmlns:mc="http://schemas.openxmlformats.org/markup-compatibility/2006">
              <mc:Choice xmlns:v="urn:schemas-microsoft-com:vml" Requires="v">
                <p:oleObj spid="_x0000_s8690" name="Equation" r:id="rId6" imgW="279360" imgH="177480" progId="Equation.DSMT4">
                  <p:embed/>
                </p:oleObj>
              </mc:Choice>
              <mc:Fallback>
                <p:oleObj name="Equation" r:id="rId6" imgW="279360" imgH="177480" progId="Equation.DSMT4">
                  <p:embed/>
                  <p:pic>
                    <p:nvPicPr>
                      <p:cNvPr id="28365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1623" y="2513134"/>
                        <a:ext cx="76835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7" name="Object 9"/>
          <p:cNvGraphicFramePr>
            <a:graphicFrameLocks noChangeAspect="1"/>
          </p:cNvGraphicFramePr>
          <p:nvPr>
            <p:extLst>
              <p:ext uri="{D42A27DB-BD31-4B8C-83A1-F6EECF244321}">
                <p14:modId xmlns:p14="http://schemas.microsoft.com/office/powerpoint/2010/main" val="1714878995"/>
              </p:ext>
            </p:extLst>
          </p:nvPr>
        </p:nvGraphicFramePr>
        <p:xfrm>
          <a:off x="1865314" y="3448050"/>
          <a:ext cx="6045200" cy="923925"/>
        </p:xfrm>
        <a:graphic>
          <a:graphicData uri="http://schemas.openxmlformats.org/presentationml/2006/ole">
            <mc:AlternateContent xmlns:mc="http://schemas.openxmlformats.org/markup-compatibility/2006">
              <mc:Choice xmlns:v="urn:schemas-microsoft-com:vml" Requires="v">
                <p:oleObj spid="_x0000_s8691" name="Equation" r:id="rId8" imgW="2908080" imgH="444240" progId="Equation.DSMT4">
                  <p:embed/>
                </p:oleObj>
              </mc:Choice>
              <mc:Fallback>
                <p:oleObj name="Equation" r:id="rId8" imgW="2908080" imgH="444240" progId="Equation.DSMT4">
                  <p:embed/>
                  <p:pic>
                    <p:nvPicPr>
                      <p:cNvPr id="28365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5314" y="3448050"/>
                        <a:ext cx="604520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8" name="Object 10"/>
          <p:cNvGraphicFramePr>
            <a:graphicFrameLocks noChangeAspect="1"/>
          </p:cNvGraphicFramePr>
          <p:nvPr>
            <p:extLst>
              <p:ext uri="{D42A27DB-BD31-4B8C-83A1-F6EECF244321}">
                <p14:modId xmlns:p14="http://schemas.microsoft.com/office/powerpoint/2010/main" val="3857978804"/>
              </p:ext>
            </p:extLst>
          </p:nvPr>
        </p:nvGraphicFramePr>
        <p:xfrm>
          <a:off x="8055770" y="3659981"/>
          <a:ext cx="820737" cy="500062"/>
        </p:xfrm>
        <a:graphic>
          <a:graphicData uri="http://schemas.openxmlformats.org/presentationml/2006/ole">
            <mc:AlternateContent xmlns:mc="http://schemas.openxmlformats.org/markup-compatibility/2006">
              <mc:Choice xmlns:v="urn:schemas-microsoft-com:vml" Requires="v">
                <p:oleObj spid="_x0000_s8692" name="Equation" r:id="rId10" imgW="291960" imgH="177480" progId="Equation.DSMT4">
                  <p:embed/>
                </p:oleObj>
              </mc:Choice>
              <mc:Fallback>
                <p:oleObj name="Equation" r:id="rId10" imgW="291960" imgH="177480" progId="Equation.DSMT4">
                  <p:embed/>
                  <p:pic>
                    <p:nvPicPr>
                      <p:cNvPr id="283658"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55770" y="3659981"/>
                        <a:ext cx="820737"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9" name="Object 11"/>
          <p:cNvGraphicFramePr>
            <a:graphicFrameLocks noChangeAspect="1"/>
          </p:cNvGraphicFramePr>
          <p:nvPr/>
        </p:nvGraphicFramePr>
        <p:xfrm>
          <a:off x="3429001" y="4602164"/>
          <a:ext cx="5565775" cy="1525587"/>
        </p:xfrm>
        <a:graphic>
          <a:graphicData uri="http://schemas.openxmlformats.org/presentationml/2006/ole">
            <mc:AlternateContent xmlns:mc="http://schemas.openxmlformats.org/markup-compatibility/2006">
              <mc:Choice xmlns:v="urn:schemas-microsoft-com:vml" Requires="v">
                <p:oleObj spid="_x0000_s8693" name="Equation" r:id="rId12" imgW="2501640" imgH="685800" progId="Equation.DSMT4">
                  <p:embed/>
                </p:oleObj>
              </mc:Choice>
              <mc:Fallback>
                <p:oleObj name="Equation" r:id="rId12" imgW="2501640" imgH="685800" progId="Equation.DSMT4">
                  <p:embed/>
                  <p:pic>
                    <p:nvPicPr>
                      <p:cNvPr id="283659"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29001" y="4602164"/>
                        <a:ext cx="5565775" cy="152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09314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83655"/>
                                        </p:tgtEl>
                                        <p:attrNameLst>
                                          <p:attrName>style.visibility</p:attrName>
                                        </p:attrNameLst>
                                      </p:cBhvr>
                                      <p:to>
                                        <p:strVal val="visible"/>
                                      </p:to>
                                    </p:set>
                                    <p:animEffect transition="in" filter="diamond(in)">
                                      <p:cBhvr>
                                        <p:cTn id="7" dur="2000"/>
                                        <p:tgtEl>
                                          <p:spTgt spid="2836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83656"/>
                                        </p:tgtEl>
                                        <p:attrNameLst>
                                          <p:attrName>style.visibility</p:attrName>
                                        </p:attrNameLst>
                                      </p:cBhvr>
                                      <p:to>
                                        <p:strVal val="visible"/>
                                      </p:to>
                                    </p:set>
                                    <p:animEffect transition="in" filter="blinds(horizontal)">
                                      <p:cBhvr>
                                        <p:cTn id="12" dur="500"/>
                                        <p:tgtEl>
                                          <p:spTgt spid="2836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283657"/>
                                        </p:tgtEl>
                                        <p:attrNameLst>
                                          <p:attrName>style.visibility</p:attrName>
                                        </p:attrNameLst>
                                      </p:cBhvr>
                                      <p:to>
                                        <p:strVal val="visible"/>
                                      </p:to>
                                    </p:set>
                                    <p:animEffect transition="in" filter="circle(in)">
                                      <p:cBhvr>
                                        <p:cTn id="17" dur="2000"/>
                                        <p:tgtEl>
                                          <p:spTgt spid="2836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83658"/>
                                        </p:tgtEl>
                                        <p:attrNameLst>
                                          <p:attrName>style.visibility</p:attrName>
                                        </p:attrNameLst>
                                      </p:cBhvr>
                                      <p:to>
                                        <p:strVal val="visible"/>
                                      </p:to>
                                    </p:set>
                                    <p:animEffect transition="in" filter="blinds(horizontal)">
                                      <p:cBhvr>
                                        <p:cTn id="22" dur="500"/>
                                        <p:tgtEl>
                                          <p:spTgt spid="2836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0" presetClass="entr" presetSubtype="0" fill="hold" nodeType="clickEffect">
                                  <p:stCondLst>
                                    <p:cond delay="0"/>
                                  </p:stCondLst>
                                  <p:childTnLst>
                                    <p:set>
                                      <p:cBhvr>
                                        <p:cTn id="26" dur="1" fill="hold">
                                          <p:stCondLst>
                                            <p:cond delay="0"/>
                                          </p:stCondLst>
                                        </p:cTn>
                                        <p:tgtEl>
                                          <p:spTgt spid="283659"/>
                                        </p:tgtEl>
                                        <p:attrNameLst>
                                          <p:attrName>style.visibility</p:attrName>
                                        </p:attrNameLst>
                                      </p:cBhvr>
                                      <p:to>
                                        <p:strVal val="visible"/>
                                      </p:to>
                                    </p:set>
                                    <p:animEffect transition="in" filter="wedge">
                                      <p:cBhvr>
                                        <p:cTn id="27" dur="2000"/>
                                        <p:tgtEl>
                                          <p:spTgt spid="283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209800" y="884368"/>
            <a:ext cx="870999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latin typeface="Symbol" panose="05050102010706020507" pitchFamily="18" charset="2"/>
                <a:cs typeface="Times New Roman" panose="02020603050405020304" pitchFamily="18" charset="0"/>
              </a:rPr>
              <a:t>· </a:t>
            </a:r>
            <a:r>
              <a:rPr lang="en-US" altLang="en-US" sz="2200" dirty="0">
                <a:cs typeface="Times New Roman" panose="02020603050405020304" pitchFamily="18" charset="0"/>
              </a:rPr>
              <a:t>Notice that there are only five distinct gray levels -- (1, 3,5,6,7) in the output image. We will relabel them as </a:t>
            </a:r>
            <a:r>
              <a:rPr lang="en-US" altLang="en-US" sz="2200" i="1" dirty="0">
                <a:cs typeface="Times New Roman" panose="02020603050405020304" pitchFamily="18" charset="0"/>
              </a:rPr>
              <a:t>(</a:t>
            </a:r>
            <a:r>
              <a:rPr lang="en-US" altLang="en-US" sz="2200" dirty="0">
                <a:cs typeface="Times New Roman" panose="02020603050405020304" pitchFamily="18" charset="0"/>
              </a:rPr>
              <a:t>s</a:t>
            </a:r>
            <a:r>
              <a:rPr lang="en-US" altLang="en-US" sz="2200" baseline="-25000" dirty="0">
                <a:cs typeface="Times New Roman" panose="02020603050405020304" pitchFamily="18" charset="0"/>
              </a:rPr>
              <a:t>0</a:t>
            </a:r>
            <a:r>
              <a:rPr lang="en-US" altLang="en-US" sz="2200" dirty="0">
                <a:cs typeface="Times New Roman" panose="02020603050405020304" pitchFamily="18" charset="0"/>
              </a:rPr>
              <a:t>,s</a:t>
            </a:r>
            <a:r>
              <a:rPr lang="en-US" altLang="en-US" sz="2200" baseline="-25000" dirty="0">
                <a:cs typeface="Times New Roman" panose="02020603050405020304" pitchFamily="18" charset="0"/>
              </a:rPr>
              <a:t>1</a:t>
            </a:r>
            <a:r>
              <a:rPr lang="en-US" altLang="en-US" sz="2200" dirty="0">
                <a:cs typeface="Times New Roman" panose="02020603050405020304" pitchFamily="18" charset="0"/>
              </a:rPr>
              <a:t>, …, s</a:t>
            </a:r>
            <a:r>
              <a:rPr lang="en-US" altLang="en-US" sz="2200" baseline="-25000" dirty="0">
                <a:cs typeface="Times New Roman" panose="02020603050405020304" pitchFamily="18" charset="0"/>
              </a:rPr>
              <a:t>4</a:t>
            </a:r>
            <a:r>
              <a:rPr lang="en-US" altLang="en-US" sz="2200" dirty="0">
                <a:cs typeface="Times New Roman" panose="02020603050405020304" pitchFamily="18" charset="0"/>
              </a:rPr>
              <a:t> ).</a:t>
            </a:r>
            <a:r>
              <a:rPr lang="en-US" altLang="en-US" sz="2200" dirty="0"/>
              <a:t> </a:t>
            </a:r>
          </a:p>
        </p:txBody>
      </p:sp>
      <p:sp>
        <p:nvSpPr>
          <p:cNvPr id="17411" name="Text Box 3"/>
          <p:cNvSpPr txBox="1">
            <a:spLocks noChangeArrowheads="1"/>
          </p:cNvSpPr>
          <p:nvPr/>
        </p:nvSpPr>
        <p:spPr bwMode="auto">
          <a:xfrm>
            <a:off x="2209800" y="2286001"/>
            <a:ext cx="7924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latin typeface="Symbol" panose="05050102010706020507" pitchFamily="18" charset="2"/>
                <a:cs typeface="Times New Roman" panose="02020603050405020304" pitchFamily="18" charset="0"/>
              </a:rPr>
              <a:t>· </a:t>
            </a:r>
            <a:r>
              <a:rPr lang="en-US" altLang="en-US" sz="2200" dirty="0">
                <a:cs typeface="Times New Roman" panose="02020603050405020304" pitchFamily="18" charset="0"/>
              </a:rPr>
              <a:t>With this transformation, the output image will have histogram</a:t>
            </a:r>
            <a:r>
              <a:rPr lang="en-US" altLang="en-US" sz="2200" dirty="0"/>
              <a:t> </a:t>
            </a:r>
          </a:p>
        </p:txBody>
      </p:sp>
      <p:graphicFrame>
        <p:nvGraphicFramePr>
          <p:cNvPr id="17412" name="Object 4"/>
          <p:cNvGraphicFramePr>
            <a:graphicFrameLocks noChangeAspect="1"/>
          </p:cNvGraphicFramePr>
          <p:nvPr>
            <p:extLst>
              <p:ext uri="{D42A27DB-BD31-4B8C-83A1-F6EECF244321}">
                <p14:modId xmlns:p14="http://schemas.microsoft.com/office/powerpoint/2010/main" val="3665608252"/>
              </p:ext>
            </p:extLst>
          </p:nvPr>
        </p:nvGraphicFramePr>
        <p:xfrm>
          <a:off x="4263888" y="3207027"/>
          <a:ext cx="3906077" cy="2140538"/>
        </p:xfrm>
        <a:graphic>
          <a:graphicData uri="http://schemas.openxmlformats.org/presentationml/2006/ole">
            <mc:AlternateContent xmlns:mc="http://schemas.openxmlformats.org/markup-compatibility/2006">
              <mc:Choice xmlns:v="urn:schemas-microsoft-com:vml" Requires="v">
                <p:oleObj spid="_x0000_s11354" name="Bitmap Image" r:id="rId3" imgW="3057143" imgH="1676634" progId="Paint.Picture">
                  <p:embed/>
                </p:oleObj>
              </mc:Choice>
              <mc:Fallback>
                <p:oleObj name="Bitmap Image" r:id="rId3" imgW="3057143" imgH="1676634" progId="Paint.Picture">
                  <p:embed/>
                  <p:pic>
                    <p:nvPicPr>
                      <p:cNvPr id="1741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888" y="3207027"/>
                        <a:ext cx="3906077" cy="21405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71024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9" name="Group 7"/>
          <p:cNvGrpSpPr>
            <a:grpSpLocks/>
          </p:cNvGrpSpPr>
          <p:nvPr/>
        </p:nvGrpSpPr>
        <p:grpSpPr bwMode="auto">
          <a:xfrm>
            <a:off x="6477000" y="381000"/>
            <a:ext cx="4800600" cy="4408488"/>
            <a:chOff x="384" y="240"/>
            <a:chExt cx="3024" cy="2777"/>
          </a:xfrm>
        </p:grpSpPr>
        <p:graphicFrame>
          <p:nvGraphicFramePr>
            <p:cNvPr id="18434" name="Object 2"/>
            <p:cNvGraphicFramePr>
              <a:graphicFrameLocks noChangeAspect="1"/>
            </p:cNvGraphicFramePr>
            <p:nvPr/>
          </p:nvGraphicFramePr>
          <p:xfrm>
            <a:off x="1104" y="240"/>
            <a:ext cx="2304" cy="2539"/>
          </p:xfrm>
          <a:graphic>
            <a:graphicData uri="http://schemas.openxmlformats.org/presentationml/2006/ole">
              <mc:AlternateContent xmlns:mc="http://schemas.openxmlformats.org/markup-compatibility/2006">
                <mc:Choice xmlns:v="urn:schemas-microsoft-com:vml" Requires="v">
                  <p:oleObj spid="_x0000_s12390" name="Bitmap Image" r:id="rId3" imgW="3723810" imgH="3428571" progId="Paint.Picture">
                    <p:embed/>
                  </p:oleObj>
                </mc:Choice>
                <mc:Fallback>
                  <p:oleObj name="Bitmap Image" r:id="rId3" imgW="3723810" imgH="3428571" progId="Paint.Picture">
                    <p:embed/>
                    <p:pic>
                      <p:nvPicPr>
                        <p:cNvPr id="184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40"/>
                          <a:ext cx="2304" cy="2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5" name="Text Box 3"/>
            <p:cNvSpPr txBox="1">
              <a:spLocks noChangeArrowheads="1"/>
            </p:cNvSpPr>
            <p:nvPr/>
          </p:nvSpPr>
          <p:spPr bwMode="auto">
            <a:xfrm>
              <a:off x="1392" y="288"/>
              <a:ext cx="18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t>Histogram of output image</a:t>
              </a:r>
            </a:p>
          </p:txBody>
        </p:sp>
        <p:sp>
          <p:nvSpPr>
            <p:cNvPr id="18436" name="Text Box 4"/>
            <p:cNvSpPr txBox="1">
              <a:spLocks noChangeArrowheads="1"/>
            </p:cNvSpPr>
            <p:nvPr/>
          </p:nvSpPr>
          <p:spPr bwMode="auto">
            <a:xfrm>
              <a:off x="384" y="1344"/>
              <a:ext cx="72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 pixels</a:t>
              </a:r>
            </a:p>
          </p:txBody>
        </p:sp>
        <p:sp>
          <p:nvSpPr>
            <p:cNvPr id="18437" name="Text Box 5"/>
            <p:cNvSpPr txBox="1">
              <a:spLocks noChangeArrowheads="1"/>
            </p:cNvSpPr>
            <p:nvPr/>
          </p:nvSpPr>
          <p:spPr bwMode="auto">
            <a:xfrm>
              <a:off x="1728" y="2784"/>
              <a:ext cx="1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Gray values</a:t>
              </a:r>
            </a:p>
          </p:txBody>
        </p:sp>
      </p:grpSp>
      <p:sp>
        <p:nvSpPr>
          <p:cNvPr id="18440" name="Text Box 8"/>
          <p:cNvSpPr txBox="1">
            <a:spLocks noChangeArrowheads="1"/>
          </p:cNvSpPr>
          <p:nvPr/>
        </p:nvSpPr>
        <p:spPr bwMode="auto">
          <a:xfrm>
            <a:off x="1520687" y="5105401"/>
            <a:ext cx="1011803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latin typeface="Symbol" panose="05050102010706020507" pitchFamily="18" charset="2"/>
                <a:cs typeface="Times New Roman" panose="02020603050405020304" pitchFamily="18" charset="0"/>
              </a:rPr>
              <a:t>· </a:t>
            </a:r>
            <a:r>
              <a:rPr lang="en-US" altLang="en-US" sz="2200" dirty="0">
                <a:cs typeface="Times New Roman" panose="02020603050405020304" pitchFamily="18" charset="0"/>
              </a:rPr>
              <a:t>Note that the histogram of output image is only approximate, and not exactly, uniform. </a:t>
            </a:r>
            <a:endParaRPr lang="en-US" altLang="en-US" sz="2200" dirty="0"/>
          </a:p>
        </p:txBody>
      </p:sp>
      <p:grpSp>
        <p:nvGrpSpPr>
          <p:cNvPr id="8" name="Group 8"/>
          <p:cNvGrpSpPr>
            <a:grpSpLocks/>
          </p:cNvGrpSpPr>
          <p:nvPr/>
        </p:nvGrpSpPr>
        <p:grpSpPr bwMode="auto">
          <a:xfrm>
            <a:off x="1442570" y="223825"/>
            <a:ext cx="4018430" cy="5227982"/>
            <a:chOff x="-133" y="384"/>
            <a:chExt cx="2613" cy="2458"/>
          </a:xfrm>
        </p:grpSpPr>
        <p:sp>
          <p:nvSpPr>
            <p:cNvPr id="9" name="Text Box 5"/>
            <p:cNvSpPr txBox="1">
              <a:spLocks noChangeArrowheads="1"/>
            </p:cNvSpPr>
            <p:nvPr/>
          </p:nvSpPr>
          <p:spPr bwMode="auto">
            <a:xfrm>
              <a:off x="1152" y="2592"/>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t>Gray value</a:t>
              </a:r>
            </a:p>
          </p:txBody>
        </p:sp>
        <p:graphicFrame>
          <p:nvGraphicFramePr>
            <p:cNvPr id="10" name="Object 6"/>
            <p:cNvGraphicFramePr>
              <a:graphicFrameLocks noChangeAspect="1"/>
            </p:cNvGraphicFramePr>
            <p:nvPr/>
          </p:nvGraphicFramePr>
          <p:xfrm>
            <a:off x="624" y="384"/>
            <a:ext cx="1856" cy="2202"/>
          </p:xfrm>
          <a:graphic>
            <a:graphicData uri="http://schemas.openxmlformats.org/presentationml/2006/ole">
              <mc:AlternateContent xmlns:mc="http://schemas.openxmlformats.org/markup-compatibility/2006">
                <mc:Choice xmlns:v="urn:schemas-microsoft-com:vml" Requires="v">
                  <p:oleObj spid="_x0000_s12391" name="Bitmap Image" r:id="rId5" imgW="2809524" imgH="3333333" progId="Paint.Picture">
                    <p:embed/>
                  </p:oleObj>
                </mc:Choice>
                <mc:Fallback>
                  <p:oleObj name="Bitmap Image" r:id="rId5" imgW="2809524" imgH="333333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384"/>
                          <a:ext cx="1856" cy="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7"/>
            <p:cNvSpPr txBox="1">
              <a:spLocks noChangeArrowheads="1"/>
            </p:cNvSpPr>
            <p:nvPr/>
          </p:nvSpPr>
          <p:spPr bwMode="auto">
            <a:xfrm>
              <a:off x="-133" y="1161"/>
              <a:ext cx="6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t># pixels</a:t>
              </a:r>
            </a:p>
          </p:txBody>
        </p:sp>
      </p:grpSp>
    </p:spTree>
    <p:extLst>
      <p:ext uri="{BB962C8B-B14F-4D97-AF65-F5344CB8AC3E}">
        <p14:creationId xmlns:p14="http://schemas.microsoft.com/office/powerpoint/2010/main" val="2297992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2137948" y="1828801"/>
            <a:ext cx="8225252" cy="3082925"/>
          </a:xfrm>
          <a:prstGeom prst="rect">
            <a:avLst/>
          </a:prstGeom>
          <a:noFill/>
          <a:ln w="9525">
            <a:noFill/>
            <a:miter lim="800000"/>
            <a:headEnd/>
            <a:tailEnd/>
          </a:ln>
          <a:effectLst/>
        </p:spPr>
      </p:pic>
    </p:spTree>
    <p:extLst>
      <p:ext uri="{BB962C8B-B14F-4D97-AF65-F5344CB8AC3E}">
        <p14:creationId xmlns:p14="http://schemas.microsoft.com/office/powerpoint/2010/main" val="1143132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9" name="Object 3"/>
          <p:cNvGraphicFramePr>
            <a:graphicFrameLocks noChangeAspect="1"/>
          </p:cNvGraphicFramePr>
          <p:nvPr>
            <p:extLst>
              <p:ext uri="{D42A27DB-BD31-4B8C-83A1-F6EECF244321}">
                <p14:modId xmlns:p14="http://schemas.microsoft.com/office/powerpoint/2010/main" val="1718833495"/>
              </p:ext>
            </p:extLst>
          </p:nvPr>
        </p:nvGraphicFramePr>
        <p:xfrm>
          <a:off x="1782418" y="1384852"/>
          <a:ext cx="3733800" cy="3367088"/>
        </p:xfrm>
        <a:graphic>
          <a:graphicData uri="http://schemas.openxmlformats.org/presentationml/2006/ole">
            <mc:AlternateContent xmlns:mc="http://schemas.openxmlformats.org/markup-compatibility/2006">
              <mc:Choice xmlns:v="urn:schemas-microsoft-com:vml" Requires="v">
                <p:oleObj spid="_x0000_s13482" name="Bitmap Image" r:id="rId3" imgW="2610214" imgH="2352381" progId="Paint.Picture">
                  <p:embed/>
                </p:oleObj>
              </mc:Choice>
              <mc:Fallback>
                <p:oleObj name="Bitmap Image" r:id="rId3" imgW="2610214" imgH="2352381" progId="Paint.Picture">
                  <p:embed/>
                  <p:pic>
                    <p:nvPicPr>
                      <p:cNvPr id="1945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418" y="1384852"/>
                        <a:ext cx="3733800" cy="336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0" name="Object 4"/>
          <p:cNvGraphicFramePr>
            <a:graphicFrameLocks noChangeAspect="1"/>
          </p:cNvGraphicFramePr>
          <p:nvPr>
            <p:extLst>
              <p:ext uri="{D42A27DB-BD31-4B8C-83A1-F6EECF244321}">
                <p14:modId xmlns:p14="http://schemas.microsoft.com/office/powerpoint/2010/main" val="2747681524"/>
              </p:ext>
            </p:extLst>
          </p:nvPr>
        </p:nvGraphicFramePr>
        <p:xfrm>
          <a:off x="5795757" y="1384852"/>
          <a:ext cx="4600575" cy="3429000"/>
        </p:xfrm>
        <a:graphic>
          <a:graphicData uri="http://schemas.openxmlformats.org/presentationml/2006/ole">
            <mc:AlternateContent xmlns:mc="http://schemas.openxmlformats.org/markup-compatibility/2006">
              <mc:Choice xmlns:v="urn:schemas-microsoft-com:vml" Requires="v">
                <p:oleObj spid="_x0000_s13483" name="Bitmap Image" r:id="rId5" imgW="4600000" imgH="3552381" progId="Paint.Picture">
                  <p:embed/>
                </p:oleObj>
              </mc:Choice>
              <mc:Fallback>
                <p:oleObj name="Bitmap Image" r:id="rId5" imgW="4600000" imgH="3552381" progId="Paint.Picture">
                  <p:embed/>
                  <p:pic>
                    <p:nvPicPr>
                      <p:cNvPr id="1946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757" y="1384852"/>
                        <a:ext cx="46005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 name="Text Box 6"/>
          <p:cNvSpPr txBox="1">
            <a:spLocks noChangeArrowheads="1"/>
          </p:cNvSpPr>
          <p:nvPr/>
        </p:nvSpPr>
        <p:spPr bwMode="auto">
          <a:xfrm>
            <a:off x="3972340" y="732184"/>
            <a:ext cx="464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t>Original image and its Histogram</a:t>
            </a:r>
          </a:p>
        </p:txBody>
      </p:sp>
    </p:spTree>
    <p:extLst>
      <p:ext uri="{BB962C8B-B14F-4D97-AF65-F5344CB8AC3E}">
        <p14:creationId xmlns:p14="http://schemas.microsoft.com/office/powerpoint/2010/main" val="2793444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extLst>
              <p:ext uri="{D42A27DB-BD31-4B8C-83A1-F6EECF244321}">
                <p14:modId xmlns:p14="http://schemas.microsoft.com/office/powerpoint/2010/main" val="870502877"/>
              </p:ext>
            </p:extLst>
          </p:nvPr>
        </p:nvGraphicFramePr>
        <p:xfrm>
          <a:off x="2073967" y="1603514"/>
          <a:ext cx="3267075" cy="3248025"/>
        </p:xfrm>
        <a:graphic>
          <a:graphicData uri="http://schemas.openxmlformats.org/presentationml/2006/ole">
            <mc:AlternateContent xmlns:mc="http://schemas.openxmlformats.org/markup-compatibility/2006">
              <mc:Choice xmlns:v="urn:schemas-microsoft-com:vml" Requires="v">
                <p:oleObj spid="_x0000_s14506" name="Bitmap Image" r:id="rId3" imgW="3266667" imgH="3247619" progId="Paint.Picture">
                  <p:embed/>
                </p:oleObj>
              </mc:Choice>
              <mc:Fallback>
                <p:oleObj name="Bitmap Image" r:id="rId3" imgW="3266667" imgH="3247619" progId="Paint.Picture">
                  <p:embed/>
                  <p:pic>
                    <p:nvPicPr>
                      <p:cNvPr id="204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967" y="1603514"/>
                        <a:ext cx="326707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3" name="Object 3"/>
          <p:cNvGraphicFramePr>
            <a:graphicFrameLocks noChangeAspect="1"/>
          </p:cNvGraphicFramePr>
          <p:nvPr>
            <p:extLst>
              <p:ext uri="{D42A27DB-BD31-4B8C-83A1-F6EECF244321}">
                <p14:modId xmlns:p14="http://schemas.microsoft.com/office/powerpoint/2010/main" val="469671376"/>
              </p:ext>
            </p:extLst>
          </p:nvPr>
        </p:nvGraphicFramePr>
        <p:xfrm>
          <a:off x="5764696" y="1560651"/>
          <a:ext cx="4572000" cy="3333750"/>
        </p:xfrm>
        <a:graphic>
          <a:graphicData uri="http://schemas.openxmlformats.org/presentationml/2006/ole">
            <mc:AlternateContent xmlns:mc="http://schemas.openxmlformats.org/markup-compatibility/2006">
              <mc:Choice xmlns:v="urn:schemas-microsoft-com:vml" Requires="v">
                <p:oleObj spid="_x0000_s14507" name="Bitmap Image" r:id="rId5" imgW="4571429" imgH="3561905" progId="Paint.Picture">
                  <p:embed/>
                </p:oleObj>
              </mc:Choice>
              <mc:Fallback>
                <p:oleObj name="Bitmap Image" r:id="rId5" imgW="4571429" imgH="3561905" progId="Paint.Picture">
                  <p:embed/>
                  <p:pic>
                    <p:nvPicPr>
                      <p:cNvPr id="204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4696" y="1560651"/>
                        <a:ext cx="45720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5" name="Text Box 5"/>
          <p:cNvSpPr txBox="1">
            <a:spLocks noChangeArrowheads="1"/>
          </p:cNvSpPr>
          <p:nvPr/>
        </p:nvSpPr>
        <p:spPr bwMode="auto">
          <a:xfrm>
            <a:off x="3535018" y="695740"/>
            <a:ext cx="541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t>Histogram equalized image and its Histogram</a:t>
            </a:r>
          </a:p>
        </p:txBody>
      </p:sp>
    </p:spTree>
    <p:extLst>
      <p:ext uri="{BB962C8B-B14F-4D97-AF65-F5344CB8AC3E}">
        <p14:creationId xmlns:p14="http://schemas.microsoft.com/office/powerpoint/2010/main" val="3222969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785730" y="725557"/>
            <a:ext cx="915725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b="1" dirty="0"/>
              <a:t>Comments:</a:t>
            </a:r>
          </a:p>
          <a:p>
            <a:pPr marL="285750" indent="-285750" algn="just">
              <a:buFont typeface="Symbol" panose="05050102010706020507" pitchFamily="18" charset="2"/>
              <a:buChar char="·"/>
            </a:pPr>
            <a:endParaRPr lang="en-US" altLang="en-US" dirty="0"/>
          </a:p>
          <a:p>
            <a:pPr marL="285750" indent="-285750" algn="just">
              <a:buFont typeface="Arial" panose="020B0604020202020204" pitchFamily="34" charset="0"/>
              <a:buChar char="•"/>
            </a:pPr>
            <a:r>
              <a:rPr lang="en-US" altLang="en-US" dirty="0"/>
              <a:t>Histogram equalization may not always produce desirable results, particularly if the given histogram is very narrow. </a:t>
            </a:r>
          </a:p>
          <a:p>
            <a:pPr marL="285750" indent="-285750" algn="just">
              <a:buFont typeface="Arial" panose="020B0604020202020204" pitchFamily="34" charset="0"/>
              <a:buChar char="•"/>
            </a:pPr>
            <a:endParaRPr lang="en-US" altLang="en-US" dirty="0"/>
          </a:p>
          <a:p>
            <a:pPr marL="285750" indent="-285750" algn="just">
              <a:buFont typeface="Arial" panose="020B0604020202020204" pitchFamily="34" charset="0"/>
              <a:buChar char="•"/>
            </a:pPr>
            <a:r>
              <a:rPr lang="en-US" altLang="en-US" dirty="0"/>
              <a:t>It can produce false edges and regions. It can also increase image “graininess” and “patchiness.”</a:t>
            </a:r>
          </a:p>
        </p:txBody>
      </p:sp>
      <p:graphicFrame>
        <p:nvGraphicFramePr>
          <p:cNvPr id="21507" name="Object 3"/>
          <p:cNvGraphicFramePr>
            <a:graphicFrameLocks noChangeAspect="1"/>
          </p:cNvGraphicFramePr>
          <p:nvPr>
            <p:extLst>
              <p:ext uri="{D42A27DB-BD31-4B8C-83A1-F6EECF244321}">
                <p14:modId xmlns:p14="http://schemas.microsoft.com/office/powerpoint/2010/main" val="957420899"/>
              </p:ext>
            </p:extLst>
          </p:nvPr>
        </p:nvGraphicFramePr>
        <p:xfrm>
          <a:off x="1872174" y="2932043"/>
          <a:ext cx="3842826" cy="3054421"/>
        </p:xfrm>
        <a:graphic>
          <a:graphicData uri="http://schemas.openxmlformats.org/presentationml/2006/ole">
            <mc:AlternateContent xmlns:mc="http://schemas.openxmlformats.org/markup-compatibility/2006">
              <mc:Choice xmlns:v="urn:schemas-microsoft-com:vml" Requires="v">
                <p:oleObj spid="_x0000_s6372" name="Bitmap Image" r:id="rId3" imgW="2971429" imgH="2362530" progId="Paint.Picture">
                  <p:embed/>
                </p:oleObj>
              </mc:Choice>
              <mc:Fallback>
                <p:oleObj name="Bitmap Image" r:id="rId3" imgW="2971429" imgH="236253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174" y="2932043"/>
                        <a:ext cx="3842826" cy="3054421"/>
                      </a:xfrm>
                      <a:prstGeom prst="rect">
                        <a:avLst/>
                      </a:prstGeom>
                      <a:noFill/>
                      <a:ln>
                        <a:noFill/>
                      </a:ln>
                      <a:effectLst/>
                      <a:extLst/>
                    </p:spPr>
                  </p:pic>
                </p:oleObj>
              </mc:Fallback>
            </mc:AlternateContent>
          </a:graphicData>
        </a:graphic>
      </p:graphicFrame>
      <p:graphicFrame>
        <p:nvGraphicFramePr>
          <p:cNvPr id="21508" name="Object 4"/>
          <p:cNvGraphicFramePr>
            <a:graphicFrameLocks noChangeAspect="1"/>
          </p:cNvGraphicFramePr>
          <p:nvPr>
            <p:extLst>
              <p:ext uri="{D42A27DB-BD31-4B8C-83A1-F6EECF244321}">
                <p14:modId xmlns:p14="http://schemas.microsoft.com/office/powerpoint/2010/main" val="547105482"/>
              </p:ext>
            </p:extLst>
          </p:nvPr>
        </p:nvGraphicFramePr>
        <p:xfrm>
          <a:off x="5849988" y="2932043"/>
          <a:ext cx="4894627" cy="3023463"/>
        </p:xfrm>
        <a:graphic>
          <a:graphicData uri="http://schemas.openxmlformats.org/presentationml/2006/ole">
            <mc:AlternateContent xmlns:mc="http://schemas.openxmlformats.org/markup-compatibility/2006">
              <mc:Choice xmlns:v="urn:schemas-microsoft-com:vml" Requires="v">
                <p:oleObj spid="_x0000_s6373" name="Bitmap Image" r:id="rId5" imgW="4409524" imgH="3561905" progId="Paint.Picture">
                  <p:embed/>
                </p:oleObj>
              </mc:Choice>
              <mc:Fallback>
                <p:oleObj name="Bitmap Image" r:id="rId5" imgW="4409524" imgH="3561905"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9988" y="2932043"/>
                        <a:ext cx="4894627" cy="302346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53572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extLst>
              <p:ext uri="{D42A27DB-BD31-4B8C-83A1-F6EECF244321}">
                <p14:modId xmlns:p14="http://schemas.microsoft.com/office/powerpoint/2010/main" val="2640060062"/>
              </p:ext>
            </p:extLst>
          </p:nvPr>
        </p:nvGraphicFramePr>
        <p:xfrm>
          <a:off x="669723" y="1123090"/>
          <a:ext cx="4574826" cy="4173672"/>
        </p:xfrm>
        <a:graphic>
          <a:graphicData uri="http://schemas.openxmlformats.org/presentationml/2006/ole">
            <mc:AlternateContent xmlns:mc="http://schemas.openxmlformats.org/markup-compatibility/2006">
              <mc:Choice xmlns:v="urn:schemas-microsoft-com:vml" Requires="v">
                <p:oleObj spid="_x0000_s7396" name="Bitmap Image" r:id="rId3" imgW="3010320" imgH="2400635" progId="Paint.Picture">
                  <p:embed/>
                </p:oleObj>
              </mc:Choice>
              <mc:Fallback>
                <p:oleObj name="Bitmap Image" r:id="rId3" imgW="3010320" imgH="240063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723" y="1123090"/>
                        <a:ext cx="4574826" cy="4173672"/>
                      </a:xfrm>
                      <a:prstGeom prst="rect">
                        <a:avLst/>
                      </a:prstGeom>
                      <a:noFill/>
                      <a:ln>
                        <a:noFill/>
                      </a:ln>
                      <a:effectLst/>
                      <a:extLst/>
                    </p:spPr>
                  </p:pic>
                </p:oleObj>
              </mc:Fallback>
            </mc:AlternateContent>
          </a:graphicData>
        </a:graphic>
      </p:graphicFrame>
      <p:graphicFrame>
        <p:nvGraphicFramePr>
          <p:cNvPr id="23555" name="Object 3"/>
          <p:cNvGraphicFramePr>
            <a:graphicFrameLocks noChangeAspect="1"/>
          </p:cNvGraphicFramePr>
          <p:nvPr>
            <p:extLst>
              <p:ext uri="{D42A27DB-BD31-4B8C-83A1-F6EECF244321}">
                <p14:modId xmlns:p14="http://schemas.microsoft.com/office/powerpoint/2010/main" val="3316101161"/>
              </p:ext>
            </p:extLst>
          </p:nvPr>
        </p:nvGraphicFramePr>
        <p:xfrm>
          <a:off x="5512904" y="1123090"/>
          <a:ext cx="6136687" cy="4173672"/>
        </p:xfrm>
        <a:graphic>
          <a:graphicData uri="http://schemas.openxmlformats.org/presentationml/2006/ole">
            <mc:AlternateContent xmlns:mc="http://schemas.openxmlformats.org/markup-compatibility/2006">
              <mc:Choice xmlns:v="urn:schemas-microsoft-com:vml" Requires="v">
                <p:oleObj spid="_x0000_s7397" name="Bitmap Image" r:id="rId5" imgW="4563112" imgH="3524742" progId="Paint.Picture">
                  <p:embed/>
                </p:oleObj>
              </mc:Choice>
              <mc:Fallback>
                <p:oleObj name="Bitmap Image" r:id="rId5" imgW="4563112" imgH="3524742"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904" y="1123090"/>
                        <a:ext cx="6136687" cy="417367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99123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Transformation</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1186732" y="1865612"/>
                <a:ext cx="10058400" cy="4485492"/>
              </a:xfrm>
            </p:spPr>
            <p:txBody>
              <a:bodyPr/>
              <a:lstStyle/>
              <a:p>
                <a:pPr>
                  <a:buFont typeface="Wingdings" panose="05000000000000000000" pitchFamily="2" charset="2"/>
                  <a:buChar char="q"/>
                </a:pPr>
                <a:r>
                  <a:rPr lang="en-US" dirty="0"/>
                  <a:t> Image negative is obtained by the given expression:</a:t>
                </a:r>
              </a:p>
              <a:p>
                <a:pPr marL="0" indent="0">
                  <a:buNone/>
                </a:pPr>
                <a:r>
                  <a:rPr lang="en-US" b="0" dirty="0"/>
                  <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𝑟</m:t>
                    </m:r>
                  </m:oMath>
                </a14:m>
                <a:r>
                  <a:rPr lang="en-US" dirty="0"/>
                  <a:t>, where intensity level range is [0,L-1] </a:t>
                </a:r>
              </a:p>
              <a:p>
                <a:pPr marL="0" indent="0">
                  <a:buNone/>
                </a:pPr>
                <a:endParaRPr lang="en-US" dirty="0"/>
              </a:p>
              <a:p>
                <a:pPr marL="0" indent="0">
                  <a:buNone/>
                </a:pPr>
                <a:endParaRPr lang="en-US" dirty="0"/>
              </a:p>
              <a:p>
                <a:endParaRPr lang="en-US" dirty="0"/>
              </a:p>
              <a:p>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1186732" y="1865612"/>
                <a:ext cx="10058400" cy="4485492"/>
              </a:xfrm>
              <a:blipFill>
                <a:blip r:embed="rId2"/>
                <a:stretch>
                  <a:fillRect l="-1455" t="-1359"/>
                </a:stretch>
              </a:blipFill>
            </p:spPr>
            <p:txBody>
              <a:bodyPr/>
              <a:lstStyle/>
              <a:p>
                <a:r>
                  <a:rPr lang="en-US">
                    <a:noFill/>
                  </a:rPr>
                  <a:t> </a:t>
                </a:r>
              </a:p>
            </p:txBody>
          </p:sp>
        </mc:Fallback>
      </mc:AlternateContent>
      <p:sp>
        <p:nvSpPr>
          <p:cNvPr id="8" name="Rectangle 7"/>
          <p:cNvSpPr/>
          <p:nvPr/>
        </p:nvSpPr>
        <p:spPr>
          <a:xfrm>
            <a:off x="3528391" y="2892287"/>
            <a:ext cx="4870174" cy="2604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3528391" y="2892287"/>
            <a:ext cx="4870174" cy="260405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909930" y="5605670"/>
            <a:ext cx="2236305" cy="369332"/>
          </a:xfrm>
          <a:prstGeom prst="rect">
            <a:avLst/>
          </a:prstGeom>
          <a:noFill/>
        </p:spPr>
        <p:txBody>
          <a:bodyPr wrap="square" rtlCol="0">
            <a:spAutoFit/>
          </a:bodyPr>
          <a:lstStyle/>
          <a:p>
            <a:r>
              <a:rPr lang="en-US" dirty="0"/>
              <a:t>Input Intensity Level r</a:t>
            </a:r>
          </a:p>
        </p:txBody>
      </p:sp>
      <p:sp>
        <p:nvSpPr>
          <p:cNvPr id="12" name="TextBox 11"/>
          <p:cNvSpPr txBox="1"/>
          <p:nvPr/>
        </p:nvSpPr>
        <p:spPr>
          <a:xfrm rot="16200000">
            <a:off x="1738456" y="4129720"/>
            <a:ext cx="2557773" cy="369332"/>
          </a:xfrm>
          <a:prstGeom prst="rect">
            <a:avLst/>
          </a:prstGeom>
          <a:noFill/>
        </p:spPr>
        <p:txBody>
          <a:bodyPr wrap="square" rtlCol="0">
            <a:spAutoFit/>
          </a:bodyPr>
          <a:lstStyle/>
          <a:p>
            <a:r>
              <a:rPr lang="en-US" dirty="0"/>
              <a:t>Output Intensity Level s</a:t>
            </a:r>
          </a:p>
        </p:txBody>
      </p:sp>
      <p:sp>
        <p:nvSpPr>
          <p:cNvPr id="15" name="TextBox 14"/>
          <p:cNvSpPr txBox="1"/>
          <p:nvPr/>
        </p:nvSpPr>
        <p:spPr>
          <a:xfrm>
            <a:off x="3279913" y="5605670"/>
            <a:ext cx="397565" cy="369332"/>
          </a:xfrm>
          <a:prstGeom prst="rect">
            <a:avLst/>
          </a:prstGeom>
          <a:noFill/>
        </p:spPr>
        <p:txBody>
          <a:bodyPr wrap="square" rtlCol="0">
            <a:spAutoFit/>
          </a:bodyPr>
          <a:lstStyle/>
          <a:p>
            <a:r>
              <a:rPr lang="en-US" dirty="0"/>
              <a:t>0</a:t>
            </a:r>
          </a:p>
        </p:txBody>
      </p:sp>
      <p:sp>
        <p:nvSpPr>
          <p:cNvPr id="16" name="TextBox 15"/>
          <p:cNvSpPr txBox="1"/>
          <p:nvPr/>
        </p:nvSpPr>
        <p:spPr>
          <a:xfrm>
            <a:off x="8292548" y="5624591"/>
            <a:ext cx="831574" cy="369332"/>
          </a:xfrm>
          <a:prstGeom prst="rect">
            <a:avLst/>
          </a:prstGeom>
          <a:noFill/>
        </p:spPr>
        <p:txBody>
          <a:bodyPr wrap="square" rtlCol="0">
            <a:spAutoFit/>
          </a:bodyPr>
          <a:lstStyle/>
          <a:p>
            <a:r>
              <a:rPr lang="en-US" dirty="0"/>
              <a:t>L-1</a:t>
            </a:r>
          </a:p>
        </p:txBody>
      </p:sp>
      <p:sp>
        <p:nvSpPr>
          <p:cNvPr id="17" name="TextBox 16"/>
          <p:cNvSpPr txBox="1"/>
          <p:nvPr/>
        </p:nvSpPr>
        <p:spPr>
          <a:xfrm>
            <a:off x="2864126" y="2764035"/>
            <a:ext cx="831574" cy="369332"/>
          </a:xfrm>
          <a:prstGeom prst="rect">
            <a:avLst/>
          </a:prstGeom>
          <a:noFill/>
        </p:spPr>
        <p:txBody>
          <a:bodyPr wrap="square" rtlCol="0">
            <a:spAutoFit/>
          </a:bodyPr>
          <a:lstStyle/>
          <a:p>
            <a:r>
              <a:rPr lang="en-US" dirty="0"/>
              <a:t>L-1</a:t>
            </a:r>
          </a:p>
        </p:txBody>
      </p:sp>
    </p:spTree>
    <p:extLst>
      <p:ext uri="{BB962C8B-B14F-4D97-AF65-F5344CB8AC3E}">
        <p14:creationId xmlns:p14="http://schemas.microsoft.com/office/powerpoint/2010/main" val="2317879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775" y="1585911"/>
            <a:ext cx="4772025"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5188" y="1738312"/>
            <a:ext cx="1844675"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8" name="Oval 8"/>
          <p:cNvSpPr>
            <a:spLocks noChangeArrowheads="1"/>
          </p:cNvSpPr>
          <p:nvPr/>
        </p:nvSpPr>
        <p:spPr bwMode="auto">
          <a:xfrm>
            <a:off x="6359424" y="2821713"/>
            <a:ext cx="392113" cy="42068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86729" name="Oval 9"/>
          <p:cNvSpPr>
            <a:spLocks noChangeArrowheads="1"/>
          </p:cNvSpPr>
          <p:nvPr/>
        </p:nvSpPr>
        <p:spPr bwMode="auto">
          <a:xfrm>
            <a:off x="7316787" y="3846513"/>
            <a:ext cx="392112" cy="420687"/>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86730" name="Oval 10"/>
          <p:cNvSpPr>
            <a:spLocks noChangeArrowheads="1"/>
          </p:cNvSpPr>
          <p:nvPr/>
        </p:nvSpPr>
        <p:spPr bwMode="auto">
          <a:xfrm>
            <a:off x="7933084" y="2742201"/>
            <a:ext cx="392113" cy="420687"/>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86731" name="Oval 11"/>
          <p:cNvSpPr>
            <a:spLocks noChangeArrowheads="1"/>
          </p:cNvSpPr>
          <p:nvPr/>
        </p:nvSpPr>
        <p:spPr bwMode="auto">
          <a:xfrm>
            <a:off x="8744366" y="3414331"/>
            <a:ext cx="392113" cy="42068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12" name="Picture 2"/>
          <p:cNvPicPr>
            <a:picLocks noChangeAspect="1" noChangeArrowheads="1"/>
          </p:cNvPicPr>
          <p:nvPr/>
        </p:nvPicPr>
        <p:blipFill>
          <a:blip r:embed="rId4"/>
          <a:srcRect/>
          <a:stretch>
            <a:fillRect/>
          </a:stretch>
        </p:blipFill>
        <p:spPr bwMode="auto">
          <a:xfrm>
            <a:off x="92764" y="92764"/>
            <a:ext cx="4785623" cy="6183184"/>
          </a:xfrm>
          <a:prstGeom prst="rect">
            <a:avLst/>
          </a:prstGeom>
          <a:noFill/>
          <a:ln w="9525">
            <a:noFill/>
            <a:miter lim="800000"/>
            <a:headEnd/>
            <a:tailEnd/>
          </a:ln>
          <a:effectLst/>
        </p:spPr>
      </p:pic>
    </p:spTree>
    <p:extLst>
      <p:ext uri="{BB962C8B-B14F-4D97-AF65-F5344CB8AC3E}">
        <p14:creationId xmlns:p14="http://schemas.microsoft.com/office/powerpoint/2010/main" val="3303432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xit" presetSubtype="16" fill="hold" grpId="0" nodeType="clickEffect">
                                  <p:stCondLst>
                                    <p:cond delay="0"/>
                                  </p:stCondLst>
                                  <p:childTnLst>
                                    <p:animEffect transition="out" filter="diamond(in)">
                                      <p:cBhvr>
                                        <p:cTn id="10" dur="2000"/>
                                        <p:tgtEl>
                                          <p:spTgt spid="286728"/>
                                        </p:tgtEl>
                                      </p:cBhvr>
                                    </p:animEffect>
                                    <p:set>
                                      <p:cBhvr>
                                        <p:cTn id="11" dur="1" fill="hold">
                                          <p:stCondLst>
                                            <p:cond delay="1999"/>
                                          </p:stCondLst>
                                        </p:cTn>
                                        <p:tgtEl>
                                          <p:spTgt spid="28672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286731"/>
                                        </p:tgtEl>
                                      </p:cBhvr>
                                    </p:animEffect>
                                    <p:set>
                                      <p:cBhvr>
                                        <p:cTn id="16" dur="1" fill="hold">
                                          <p:stCondLst>
                                            <p:cond delay="499"/>
                                          </p:stCondLst>
                                        </p:cTn>
                                        <p:tgtEl>
                                          <p:spTgt spid="28673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 presetClass="exit" presetSubtype="16" fill="hold" grpId="0" nodeType="clickEffect">
                                  <p:stCondLst>
                                    <p:cond delay="0"/>
                                  </p:stCondLst>
                                  <p:childTnLst>
                                    <p:animEffect transition="out" filter="box(in)">
                                      <p:cBhvr>
                                        <p:cTn id="20" dur="500"/>
                                        <p:tgtEl>
                                          <p:spTgt spid="286729"/>
                                        </p:tgtEl>
                                      </p:cBhvr>
                                    </p:animEffect>
                                    <p:set>
                                      <p:cBhvr>
                                        <p:cTn id="21" dur="1" fill="hold">
                                          <p:stCondLst>
                                            <p:cond delay="499"/>
                                          </p:stCondLst>
                                        </p:cTn>
                                        <p:tgtEl>
                                          <p:spTgt spid="28672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 presetClass="exit" presetSubtype="10" fill="hold" grpId="0" nodeType="clickEffect">
                                  <p:stCondLst>
                                    <p:cond delay="0"/>
                                  </p:stCondLst>
                                  <p:childTnLst>
                                    <p:animEffect transition="out" filter="checkerboard(across)">
                                      <p:cBhvr>
                                        <p:cTn id="25" dur="500"/>
                                        <p:tgtEl>
                                          <p:spTgt spid="286730"/>
                                        </p:tgtEl>
                                      </p:cBhvr>
                                    </p:animEffect>
                                    <p:set>
                                      <p:cBhvr>
                                        <p:cTn id="26" dur="1" fill="hold">
                                          <p:stCondLst>
                                            <p:cond delay="499"/>
                                          </p:stCondLst>
                                        </p:cTn>
                                        <p:tgtEl>
                                          <p:spTgt spid="2867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8" grpId="0" animBg="1"/>
      <p:bldP spid="286729" grpId="0" animBg="1"/>
      <p:bldP spid="286730" grpId="0" animBg="1"/>
      <p:bldP spid="28673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Specification</a:t>
            </a:r>
          </a:p>
        </p:txBody>
      </p:sp>
      <p:sp>
        <p:nvSpPr>
          <p:cNvPr id="3" name="Content Placeholder 2"/>
          <p:cNvSpPr>
            <a:spLocks noGrp="1"/>
          </p:cNvSpPr>
          <p:nvPr>
            <p:ph idx="1"/>
          </p:nvPr>
        </p:nvSpPr>
        <p:spPr>
          <a:xfrm>
            <a:off x="1126156" y="1836109"/>
            <a:ext cx="10058400" cy="4023360"/>
          </a:xfrm>
        </p:spPr>
        <p:txBody>
          <a:bodyPr>
            <a:normAutofit/>
          </a:bodyPr>
          <a:lstStyle/>
          <a:p>
            <a:pPr algn="just">
              <a:buFont typeface="Wingdings" panose="05000000000000000000" pitchFamily="2" charset="2"/>
              <a:buChar char="q"/>
            </a:pPr>
            <a:r>
              <a:rPr lang="en-US" altLang="en-US" sz="2400" dirty="0">
                <a:cs typeface="Times New Roman" panose="02020603050405020304" pitchFamily="18" charset="0"/>
              </a:rPr>
              <a:t> Histogram equalization yields an image whose pixels are (in theory) uniformly distributed among all gray levels.</a:t>
            </a:r>
            <a:r>
              <a:rPr lang="en-US" altLang="en-US" sz="2400" dirty="0"/>
              <a:t> </a:t>
            </a:r>
          </a:p>
          <a:p>
            <a:pPr marL="0" indent="0" algn="just">
              <a:buNone/>
            </a:pPr>
            <a:endParaRPr lang="en-US" altLang="en-US" sz="2400" dirty="0"/>
          </a:p>
          <a:p>
            <a:pPr algn="just">
              <a:buFont typeface="Wingdings" panose="05000000000000000000" pitchFamily="2" charset="2"/>
              <a:buChar char="q"/>
            </a:pPr>
            <a:r>
              <a:rPr lang="en-US" altLang="en-US" sz="2400" dirty="0">
                <a:latin typeface="Symbol" panose="05050102010706020507" pitchFamily="18" charset="2"/>
                <a:cs typeface="Times New Roman" panose="02020603050405020304" pitchFamily="18" charset="0"/>
              </a:rPr>
              <a:t> </a:t>
            </a:r>
            <a:r>
              <a:rPr lang="en-US" altLang="en-US" sz="2400" dirty="0">
                <a:cs typeface="Times New Roman" panose="02020603050405020304" pitchFamily="18" charset="0"/>
              </a:rPr>
              <a:t>Sometimes, this may not be desirable. Instead, we may want a transformation that yields an </a:t>
            </a:r>
            <a:r>
              <a:rPr lang="en-US" altLang="en-US" sz="2400" b="1" dirty="0">
                <a:cs typeface="Times New Roman" panose="02020603050405020304" pitchFamily="18" charset="0"/>
              </a:rPr>
              <a:t>output image </a:t>
            </a:r>
            <a:r>
              <a:rPr lang="en-US" altLang="en-US" sz="2400" dirty="0">
                <a:cs typeface="Times New Roman" panose="02020603050405020304" pitchFamily="18" charset="0"/>
              </a:rPr>
              <a:t>with a </a:t>
            </a:r>
            <a:r>
              <a:rPr lang="en-US" altLang="en-US" sz="2400" b="1" dirty="0">
                <a:cs typeface="Times New Roman" panose="02020603050405020304" pitchFamily="18" charset="0"/>
              </a:rPr>
              <a:t>pre-specified histogram</a:t>
            </a:r>
            <a:r>
              <a:rPr lang="en-US" altLang="en-US" sz="2400" dirty="0">
                <a:cs typeface="Times New Roman" panose="02020603050405020304" pitchFamily="18" charset="0"/>
              </a:rPr>
              <a:t>. This technique is called </a:t>
            </a:r>
            <a:r>
              <a:rPr lang="en-US" altLang="en-US" sz="2400" b="1" dirty="0">
                <a:cs typeface="Times New Roman" panose="02020603050405020304" pitchFamily="18" charset="0"/>
              </a:rPr>
              <a:t>histogram specificatio</a:t>
            </a:r>
            <a:r>
              <a:rPr lang="en-US" altLang="en-US" sz="2400" dirty="0">
                <a:cs typeface="Times New Roman" panose="02020603050405020304" pitchFamily="18" charset="0"/>
              </a:rPr>
              <a:t>n.</a:t>
            </a:r>
            <a:r>
              <a:rPr lang="en-US" altLang="en-US" sz="2400" dirty="0"/>
              <a:t> </a:t>
            </a:r>
          </a:p>
          <a:p>
            <a:pPr algn="just">
              <a:buFont typeface="Wingdings" panose="05000000000000000000" pitchFamily="2" charset="2"/>
              <a:buChar char="q"/>
            </a:pPr>
            <a:endParaRPr lang="en-US" altLang="en-US" sz="2400" dirty="0"/>
          </a:p>
          <a:p>
            <a:pPr algn="just">
              <a:buFont typeface="Wingdings" panose="05000000000000000000" pitchFamily="2" charset="2"/>
              <a:buChar char="q"/>
            </a:pPr>
            <a:r>
              <a:rPr lang="en-US" altLang="en-US" sz="2400" dirty="0"/>
              <a:t> In other words Transforming the intensity values so that the histogram of the output image </a:t>
            </a:r>
            <a:r>
              <a:rPr lang="hu-HU" altLang="en-US" sz="2400" dirty="0"/>
              <a:t>a</a:t>
            </a:r>
            <a:r>
              <a:rPr lang="en-US" altLang="en-US" sz="2400" dirty="0"/>
              <a:t>approximately matches </a:t>
            </a:r>
            <a:r>
              <a:rPr lang="hu-HU" altLang="en-US" sz="2400" dirty="0"/>
              <a:t>a specified</a:t>
            </a:r>
            <a:r>
              <a:rPr lang="en-US" altLang="en-US" sz="2400" dirty="0"/>
              <a:t> histogram.</a:t>
            </a:r>
            <a:endParaRPr lang="hu-HU" altLang="en-US" sz="2400" dirty="0"/>
          </a:p>
          <a:p>
            <a:pPr algn="just">
              <a:buFont typeface="Wingdings" panose="05000000000000000000" pitchFamily="2" charset="2"/>
              <a:buChar char="q"/>
            </a:pPr>
            <a:endParaRPr lang="en-US" altLang="en-US" sz="2400" dirty="0"/>
          </a:p>
          <a:p>
            <a:pPr algn="just">
              <a:buFont typeface="Wingdings" panose="05000000000000000000" pitchFamily="2" charset="2"/>
              <a:buChar char="q"/>
            </a:pPr>
            <a:endParaRPr lang="en-US" altLang="en-US" sz="2400" dirty="0"/>
          </a:p>
          <a:p>
            <a:endParaRPr lang="en-US" sz="2400" dirty="0"/>
          </a:p>
        </p:txBody>
      </p:sp>
    </p:spTree>
    <p:extLst>
      <p:ext uri="{BB962C8B-B14F-4D97-AF65-F5344CB8AC3E}">
        <p14:creationId xmlns:p14="http://schemas.microsoft.com/office/powerpoint/2010/main" val="122183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074822" y="1403500"/>
            <a:ext cx="10058400" cy="4022725"/>
          </a:xfrm>
        </p:spPr>
        <p:txBody>
          <a:bodyPr/>
          <a:lstStyle/>
          <a:p>
            <a:r>
              <a:rPr lang="en-US" altLang="en-US" sz="2200" dirty="0">
                <a:latin typeface="Symbol" panose="05050102010706020507" pitchFamily="18" charset="2"/>
                <a:cs typeface="Times New Roman" panose="02020603050405020304" pitchFamily="18" charset="0"/>
              </a:rPr>
              <a:t> </a:t>
            </a:r>
            <a:r>
              <a:rPr lang="en-US" altLang="en-US" sz="2200" b="1" dirty="0">
                <a:cs typeface="Times New Roman" panose="02020603050405020304" pitchFamily="18" charset="0"/>
              </a:rPr>
              <a:t>Given Information</a:t>
            </a:r>
            <a:r>
              <a:rPr lang="en-US" altLang="en-US" sz="2200" b="1" dirty="0"/>
              <a:t>:</a:t>
            </a:r>
          </a:p>
          <a:p>
            <a:r>
              <a:rPr lang="en-US" altLang="en-US" sz="2200" dirty="0">
                <a:cs typeface="Times New Roman" panose="02020603050405020304" pitchFamily="18" charset="0"/>
              </a:rPr>
              <a:t>(1) Input image from which we can compute its histogram .</a:t>
            </a:r>
            <a:r>
              <a:rPr lang="en-US" altLang="en-US" sz="2200" dirty="0"/>
              <a:t> </a:t>
            </a:r>
          </a:p>
          <a:p>
            <a:r>
              <a:rPr lang="en-US" altLang="en-US" sz="2200" dirty="0">
                <a:cs typeface="Times New Roman" panose="02020603050405020304" pitchFamily="18" charset="0"/>
              </a:rPr>
              <a:t>(2) Desired histogram.</a:t>
            </a:r>
            <a:r>
              <a:rPr lang="en-US" altLang="en-US" sz="2200" dirty="0"/>
              <a:t> </a:t>
            </a:r>
          </a:p>
          <a:p>
            <a:endParaRPr lang="en-US" altLang="en-US" sz="2200" dirty="0"/>
          </a:p>
          <a:p>
            <a:r>
              <a:rPr lang="en-US" altLang="en-US" sz="2200" b="1" dirty="0">
                <a:cs typeface="Times New Roman" panose="02020603050405020304" pitchFamily="18" charset="0"/>
              </a:rPr>
              <a:t>Goal:</a:t>
            </a:r>
          </a:p>
          <a:p>
            <a:r>
              <a:rPr lang="en-US" altLang="en-US" sz="2200" dirty="0">
                <a:cs typeface="Times New Roman" panose="02020603050405020304" pitchFamily="18" charset="0"/>
              </a:rPr>
              <a:t>Derive a point operation, </a:t>
            </a:r>
            <a:r>
              <a:rPr lang="en-US" altLang="en-US" sz="2200" i="1" dirty="0">
                <a:cs typeface="Times New Roman" panose="02020603050405020304" pitchFamily="18" charset="0"/>
              </a:rPr>
              <a:t>H</a:t>
            </a:r>
            <a:r>
              <a:rPr lang="en-US" altLang="en-US" sz="2200" dirty="0">
                <a:cs typeface="Times New Roman" panose="02020603050405020304" pitchFamily="18" charset="0"/>
              </a:rPr>
              <a:t>(</a:t>
            </a:r>
            <a:r>
              <a:rPr lang="en-US" altLang="en-US" sz="2200" i="1" dirty="0">
                <a:cs typeface="Times New Roman" panose="02020603050405020304" pitchFamily="18" charset="0"/>
              </a:rPr>
              <a:t>r</a:t>
            </a:r>
            <a:r>
              <a:rPr lang="en-US" altLang="en-US" sz="2200" dirty="0">
                <a:cs typeface="Times New Roman" panose="02020603050405020304" pitchFamily="18" charset="0"/>
              </a:rPr>
              <a:t>), that maps the input image into an output image that has the user-specified histogram.</a:t>
            </a:r>
            <a:r>
              <a:rPr lang="en-US" altLang="en-US" sz="2200" dirty="0"/>
              <a:t> </a:t>
            </a:r>
          </a:p>
          <a:p>
            <a:endParaRPr lang="en-US" dirty="0"/>
          </a:p>
        </p:txBody>
      </p:sp>
    </p:spTree>
    <p:extLst>
      <p:ext uri="{BB962C8B-B14F-4D97-AF65-F5344CB8AC3E}">
        <p14:creationId xmlns:p14="http://schemas.microsoft.com/office/powerpoint/2010/main" val="254089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Specification: Procedure</a:t>
            </a:r>
          </a:p>
        </p:txBody>
      </p:sp>
      <p:sp>
        <p:nvSpPr>
          <p:cNvPr id="3" name="Content Placeholder 2"/>
          <p:cNvSpPr>
            <a:spLocks noGrp="1"/>
          </p:cNvSpPr>
          <p:nvPr>
            <p:ph idx="1"/>
          </p:nvPr>
        </p:nvSpPr>
        <p:spPr/>
        <p:txBody>
          <a:bodyPr/>
          <a:lstStyle/>
          <a:p>
            <a:pPr>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en-US" dirty="0">
                <a:solidFill>
                  <a:schemeClr val="tx1"/>
                </a:solidFill>
              </a:rPr>
              <a:t> Equalize the levels of the original image.</a:t>
            </a:r>
          </a:p>
          <a:p>
            <a:pPr>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en-US" dirty="0">
              <a:solidFill>
                <a:schemeClr val="tx1"/>
              </a:solidFill>
            </a:endParaRPr>
          </a:p>
          <a:p>
            <a:pPr>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en-US" dirty="0">
                <a:solidFill>
                  <a:schemeClr val="tx1"/>
                </a:solidFill>
              </a:rPr>
              <a:t>Specify the desired density function (histogram) and obtain the transformation function G(z).</a:t>
            </a:r>
          </a:p>
          <a:p>
            <a:pPr>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en-US" dirty="0">
              <a:solidFill>
                <a:schemeClr val="tx1"/>
              </a:solidFill>
            </a:endParaRPr>
          </a:p>
          <a:p>
            <a:pPr>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en-US" dirty="0">
                <a:solidFill>
                  <a:schemeClr val="tx1"/>
                </a:solidFill>
              </a:rPr>
              <a:t>Apply the inverse transformation function  z = G(s) to the levels obtained in first step.</a:t>
            </a:r>
          </a:p>
          <a:p>
            <a:endParaRPr lang="en-US" dirty="0"/>
          </a:p>
        </p:txBody>
      </p:sp>
    </p:spTree>
    <p:extLst>
      <p:ext uri="{BB962C8B-B14F-4D97-AF65-F5344CB8AC3E}">
        <p14:creationId xmlns:p14="http://schemas.microsoft.com/office/powerpoint/2010/main" val="409253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Histogram Specification: Procedure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097280" y="1845734"/>
                <a:ext cx="10058400" cy="4429938"/>
              </a:xfrm>
            </p:spPr>
            <p:txBody>
              <a:bodyPr>
                <a:normAutofit fontScale="92500" lnSpcReduction="20000"/>
              </a:bodyPr>
              <a:lstStyle/>
              <a:p>
                <a:pPr>
                  <a:buFont typeface="Wingdings" panose="05000000000000000000" pitchFamily="2" charset="2"/>
                  <a:buChar char="q"/>
                </a:pPr>
                <a:r>
                  <a:rPr lang="en-US" altLang="en-US" sz="2400" dirty="0"/>
                  <a:t> Obtain </a:t>
                </a:r>
                <a:r>
                  <a:rPr lang="en-US" altLang="en-US" sz="2400" dirty="0" err="1"/>
                  <a:t>p</a:t>
                </a:r>
                <a:r>
                  <a:rPr lang="en-US" altLang="en-US" sz="2400" baseline="-25000" dirty="0" err="1"/>
                  <a:t>r</a:t>
                </a:r>
                <a:r>
                  <a:rPr lang="en-US" altLang="en-US" sz="2400" dirty="0"/>
                  <a:t>(</a:t>
                </a:r>
                <a:r>
                  <a:rPr lang="en-US" altLang="en-US" sz="2400" dirty="0" err="1"/>
                  <a:t>r</a:t>
                </a:r>
                <a:r>
                  <a:rPr lang="en-US" altLang="en-US" sz="2400" baseline="-25000" dirty="0" err="1"/>
                  <a:t>j</a:t>
                </a:r>
                <a:r>
                  <a:rPr lang="en-US" altLang="en-US" sz="2400" dirty="0"/>
                  <a:t>) from the input image and then obtain the values of </a:t>
                </a:r>
                <a:r>
                  <a:rPr lang="en-US" altLang="en-US" sz="2400" dirty="0" err="1"/>
                  <a:t>s</a:t>
                </a:r>
                <a:r>
                  <a:rPr lang="en-US" altLang="en-US" sz="2400" baseline="-25000" dirty="0" err="1"/>
                  <a:t>k</a:t>
                </a:r>
                <a:r>
                  <a:rPr lang="en-US" altLang="en-US" sz="2400" dirty="0"/>
                  <a:t>, round the value to the integer range [0, L-1].</a:t>
                </a:r>
              </a:p>
              <a:p>
                <a:pPr>
                  <a:buFont typeface="Wingdings" panose="05000000000000000000" pitchFamily="2" charset="2"/>
                  <a:buChar char="q"/>
                </a:pPr>
                <a:endParaRPr lang="en-US" altLang="en-US" sz="2400" dirty="0"/>
              </a:p>
              <a:p>
                <a:pPr>
                  <a:buFont typeface="Wingdings" panose="05000000000000000000" pitchFamily="2" charset="2"/>
                  <a:buChar char="q"/>
                </a:pPr>
                <a:endParaRPr lang="en-US" altLang="en-US" sz="2400" dirty="0"/>
              </a:p>
              <a:p>
                <a:pPr>
                  <a:buFont typeface="Wingdings" panose="05000000000000000000" pitchFamily="2" charset="2"/>
                  <a:buChar char="q"/>
                </a:pPr>
                <a:endParaRPr lang="en-US" altLang="en-US" sz="2400" dirty="0"/>
              </a:p>
              <a:p>
                <a:pPr>
                  <a:buFont typeface="Wingdings" panose="05000000000000000000" pitchFamily="2" charset="2"/>
                  <a:buChar char="q"/>
                </a:pPr>
                <a:r>
                  <a:rPr lang="en-US" altLang="en-US" sz="2400" dirty="0"/>
                  <a:t> Use the specified PDF and obtain the transformation function G(</a:t>
                </a:r>
                <a:r>
                  <a:rPr lang="en-US" altLang="en-US" sz="2400" dirty="0" err="1"/>
                  <a:t>z</a:t>
                </a:r>
                <a:r>
                  <a:rPr lang="en-US" altLang="en-US" sz="2400" baseline="-25000" dirty="0" err="1"/>
                  <a:t>q</a:t>
                </a:r>
                <a:r>
                  <a:rPr lang="en-US" altLang="en-US" sz="2400" dirty="0"/>
                  <a:t>), round the value to the integer range [0, L-1].</a:t>
                </a:r>
              </a:p>
              <a:p>
                <a:pPr>
                  <a:buFont typeface="Wingdings" panose="05000000000000000000" pitchFamily="2" charset="2"/>
                  <a:buChar char="q"/>
                </a:pPr>
                <a:endParaRPr lang="en-US" altLang="en-US" sz="2400" dirty="0"/>
              </a:p>
              <a:p>
                <a:pPr>
                  <a:buFont typeface="Wingdings" panose="05000000000000000000" pitchFamily="2" charset="2"/>
                  <a:buChar char="q"/>
                </a:pPr>
                <a:endParaRPr lang="en-US" altLang="en-US" sz="2400" dirty="0"/>
              </a:p>
              <a:p>
                <a:pPr>
                  <a:buFont typeface="Wingdings" panose="05000000000000000000" pitchFamily="2" charset="2"/>
                  <a:buChar char="q"/>
                </a:pPr>
                <a:endParaRPr lang="en-US" altLang="en-US" sz="2400" dirty="0"/>
              </a:p>
              <a:p>
                <a:pPr marL="0" indent="0">
                  <a:buNone/>
                </a:pPr>
                <a:r>
                  <a:rPr lang="en-US" altLang="en-US" sz="2400" dirty="0"/>
                  <a:t>Where </a:t>
                </a:r>
                <a14:m>
                  <m:oMath xmlns:m="http://schemas.openxmlformats.org/officeDocument/2006/math">
                    <m:sSub>
                      <m:sSubPr>
                        <m:ctrlPr>
                          <a:rPr lang="en-US" altLang="en-US" sz="2400" b="0" i="1" smtClean="0">
                            <a:latin typeface="Cambria Math" panose="02040503050406030204" pitchFamily="18" charset="0"/>
                          </a:rPr>
                        </m:ctrlPr>
                      </m:sSubPr>
                      <m:e>
                        <m:r>
                          <a:rPr lang="en-US" altLang="en-US" sz="2400" b="0" i="1" smtClean="0">
                            <a:latin typeface="Cambria Math" panose="02040503050406030204" pitchFamily="18" charset="0"/>
                          </a:rPr>
                          <m:t>𝑝</m:t>
                        </m:r>
                      </m:e>
                      <m:sub>
                        <m:r>
                          <a:rPr lang="en-US" altLang="en-US" sz="2400" b="0" i="1" smtClean="0">
                            <a:latin typeface="Cambria Math" panose="02040503050406030204" pitchFamily="18" charset="0"/>
                          </a:rPr>
                          <m:t>𝑧</m:t>
                        </m:r>
                      </m:sub>
                    </m:sSub>
                    <m:d>
                      <m:dPr>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𝑧</m:t>
                        </m:r>
                      </m:e>
                    </m:d>
                  </m:oMath>
                </a14:m>
                <a:r>
                  <a:rPr lang="en-US" altLang="en-US" sz="2400" dirty="0"/>
                  <a:t> is the specified PDF.</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097280" y="1845734"/>
                <a:ext cx="10058400" cy="4429938"/>
              </a:xfrm>
              <a:blipFill>
                <a:blip r:embed="rId3"/>
                <a:stretch>
                  <a:fillRect l="-1697" t="-2893" r="-1697"/>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3745057404"/>
              </p:ext>
            </p:extLst>
          </p:nvPr>
        </p:nvGraphicFramePr>
        <p:xfrm>
          <a:off x="3483867" y="2336900"/>
          <a:ext cx="4965176" cy="843661"/>
        </p:xfrm>
        <a:graphic>
          <a:graphicData uri="http://schemas.openxmlformats.org/presentationml/2006/ole">
            <mc:AlternateContent xmlns:mc="http://schemas.openxmlformats.org/markup-compatibility/2006">
              <mc:Choice xmlns:v="urn:schemas-microsoft-com:vml" Requires="v">
                <p:oleObj spid="_x0000_s15509" name="Equation" r:id="rId4" imgW="2616120" imgH="444240" progId="Equation.DSMT4">
                  <p:embed/>
                </p:oleObj>
              </mc:Choice>
              <mc:Fallback>
                <p:oleObj name="Equation" r:id="rId4" imgW="2616120" imgH="444240" progId="Equation.DSMT4">
                  <p:embed/>
                  <p:pic>
                    <p:nvPicPr>
                      <p:cNvPr id="29696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867" y="2336900"/>
                        <a:ext cx="4965176" cy="843661"/>
                      </a:xfrm>
                      <a:prstGeom prst="rect">
                        <a:avLst/>
                      </a:prstGeom>
                      <a:noFill/>
                      <a:ln>
                        <a:noFill/>
                      </a:ln>
                      <a:effec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1569166660"/>
              </p:ext>
            </p:extLst>
          </p:nvPr>
        </p:nvGraphicFramePr>
        <p:xfrm>
          <a:off x="4155698" y="4132451"/>
          <a:ext cx="3621515" cy="892677"/>
        </p:xfrm>
        <a:graphic>
          <a:graphicData uri="http://schemas.openxmlformats.org/presentationml/2006/ole">
            <mc:AlternateContent xmlns:mc="http://schemas.openxmlformats.org/markup-compatibility/2006">
              <mc:Choice xmlns:v="urn:schemas-microsoft-com:vml" Requires="v">
                <p:oleObj spid="_x0000_s15510" name="Equation" r:id="rId6" imgW="1752480" imgH="431640" progId="Equation.DSMT4">
                  <p:embed/>
                </p:oleObj>
              </mc:Choice>
              <mc:Fallback>
                <p:oleObj name="Equation" r:id="rId6" imgW="1752480" imgH="431640" progId="Equation.DSMT4">
                  <p:embed/>
                  <p:pic>
                    <p:nvPicPr>
                      <p:cNvPr id="29696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698" y="4132451"/>
                        <a:ext cx="3621515" cy="89267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9133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amond(in)">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Specification: Procedure</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altLang="en-US" dirty="0"/>
              <a:t> </a:t>
            </a:r>
            <a:r>
              <a:rPr lang="en-US" altLang="en-US" sz="2200" dirty="0"/>
              <a:t>Mapping from </a:t>
            </a:r>
            <a:r>
              <a:rPr lang="en-US" altLang="en-US" sz="2200" dirty="0" err="1"/>
              <a:t>s</a:t>
            </a:r>
            <a:r>
              <a:rPr lang="en-US" altLang="en-US" sz="2200" baseline="-25000" dirty="0" err="1"/>
              <a:t>k</a:t>
            </a:r>
            <a:r>
              <a:rPr lang="en-US" altLang="en-US" sz="2200" dirty="0"/>
              <a:t> to </a:t>
            </a:r>
            <a:r>
              <a:rPr lang="en-US" altLang="en-US" sz="2200" dirty="0" err="1"/>
              <a:t>z</a:t>
            </a:r>
            <a:r>
              <a:rPr lang="en-US" altLang="en-US" sz="2200" baseline="-25000" dirty="0" err="1"/>
              <a:t>q</a:t>
            </a:r>
            <a:endParaRPr lang="en-US" altLang="en-US" sz="2200" baseline="-25000" dirty="0"/>
          </a:p>
          <a:p>
            <a:endParaRPr lang="en-US" sz="2200" dirty="0"/>
          </a:p>
          <a:p>
            <a:endParaRPr lang="en-US" sz="2200" dirty="0"/>
          </a:p>
          <a:p>
            <a:endParaRPr lang="en-US" sz="2200" dirty="0"/>
          </a:p>
          <a:p>
            <a:r>
              <a:rPr lang="en-US" altLang="en-US" sz="2200" dirty="0">
                <a:latin typeface="Symbol" panose="05050102010706020507" pitchFamily="18" charset="2"/>
                <a:cs typeface="Times New Roman" panose="02020603050405020304" pitchFamily="18" charset="0"/>
              </a:rPr>
              <a:t>·</a:t>
            </a:r>
            <a:r>
              <a:rPr lang="en-US" altLang="en-US" sz="2200" dirty="0">
                <a:cs typeface="Times New Roman" panose="02020603050405020304" pitchFamily="18" charset="0"/>
              </a:rPr>
              <a:t> If the transformation  </a:t>
            </a:r>
            <a:r>
              <a:rPr lang="en-US" altLang="en-US" sz="2200" i="1" dirty="0" err="1">
                <a:cs typeface="Times New Roman" panose="02020603050405020304" pitchFamily="18" charset="0"/>
              </a:rPr>
              <a:t>z</a:t>
            </a:r>
            <a:r>
              <a:rPr lang="en-US" altLang="en-US" sz="2200" i="1" baseline="-25000" dirty="0" err="1">
                <a:cs typeface="Times New Roman" panose="02020603050405020304" pitchFamily="18" charset="0"/>
              </a:rPr>
              <a:t>k</a:t>
            </a:r>
            <a:r>
              <a:rPr lang="en-US" altLang="en-US" sz="2200" i="1" dirty="0">
                <a:cs typeface="Times New Roman" panose="02020603050405020304" pitchFamily="18" charset="0"/>
              </a:rPr>
              <a:t> </a:t>
            </a:r>
            <a:r>
              <a:rPr lang="en-US" altLang="en-US" sz="2200" dirty="0">
                <a:latin typeface="Symbol" panose="05050102010706020507" pitchFamily="18" charset="2"/>
                <a:cs typeface="Times New Roman" panose="02020603050405020304" pitchFamily="18" charset="0"/>
              </a:rPr>
              <a:t>® </a:t>
            </a:r>
            <a:r>
              <a:rPr lang="en-US" altLang="en-US" sz="2200" i="1" dirty="0">
                <a:cs typeface="Times New Roman" panose="02020603050405020304" pitchFamily="18" charset="0"/>
              </a:rPr>
              <a:t>G</a:t>
            </a:r>
            <a:r>
              <a:rPr lang="en-US" altLang="en-US" sz="2200" dirty="0">
                <a:cs typeface="Times New Roman" panose="02020603050405020304" pitchFamily="18" charset="0"/>
              </a:rPr>
              <a:t>(</a:t>
            </a:r>
            <a:r>
              <a:rPr lang="en-US" altLang="en-US" sz="2200" i="1" dirty="0" err="1">
                <a:cs typeface="Times New Roman" panose="02020603050405020304" pitchFamily="18" charset="0"/>
              </a:rPr>
              <a:t>z</a:t>
            </a:r>
            <a:r>
              <a:rPr lang="en-US" altLang="en-US" sz="2200" i="1" baseline="-25000" dirty="0" err="1">
                <a:cs typeface="Times New Roman" panose="02020603050405020304" pitchFamily="18" charset="0"/>
              </a:rPr>
              <a:t>k</a:t>
            </a:r>
            <a:r>
              <a:rPr lang="en-US" altLang="en-US" sz="2200" dirty="0">
                <a:cs typeface="Times New Roman" panose="02020603050405020304" pitchFamily="18" charset="0"/>
              </a:rPr>
              <a:t>)</a:t>
            </a:r>
            <a:r>
              <a:rPr lang="en-US" altLang="en-US" sz="2200" dirty="0">
                <a:latin typeface="Symbol" panose="05050102010706020507" pitchFamily="18" charset="2"/>
                <a:cs typeface="Times New Roman" panose="02020603050405020304" pitchFamily="18" charset="0"/>
              </a:rPr>
              <a:t> </a:t>
            </a:r>
            <a:r>
              <a:rPr lang="en-US" altLang="en-US" sz="2200" dirty="0">
                <a:cs typeface="Times New Roman" panose="02020603050405020304" pitchFamily="18" charset="0"/>
              </a:rPr>
              <a:t>is one-to-one, the inverse transformation </a:t>
            </a:r>
            <a:r>
              <a:rPr lang="en-US" altLang="en-US" sz="2200" i="1" dirty="0" err="1">
                <a:cs typeface="Times New Roman" panose="02020603050405020304" pitchFamily="18" charset="0"/>
              </a:rPr>
              <a:t>s</a:t>
            </a:r>
            <a:r>
              <a:rPr lang="en-US" altLang="en-US" sz="2200" i="1" baseline="-25000" dirty="0" err="1">
                <a:cs typeface="Times New Roman" panose="02020603050405020304" pitchFamily="18" charset="0"/>
              </a:rPr>
              <a:t>k</a:t>
            </a:r>
            <a:r>
              <a:rPr lang="en-US" altLang="en-US" sz="2200" dirty="0">
                <a:latin typeface="Symbol" panose="05050102010706020507" pitchFamily="18" charset="2"/>
                <a:cs typeface="Times New Roman" panose="02020603050405020304" pitchFamily="18" charset="0"/>
              </a:rPr>
              <a:t> ® </a:t>
            </a:r>
            <a:r>
              <a:rPr lang="en-US" altLang="en-US" sz="2200" i="1" dirty="0">
                <a:cs typeface="Times New Roman" panose="02020603050405020304" pitchFamily="18" charset="0"/>
              </a:rPr>
              <a:t>G</a:t>
            </a:r>
            <a:r>
              <a:rPr lang="en-US" altLang="en-US" sz="2200" i="1" baseline="30000" dirty="0">
                <a:cs typeface="Times New Roman" panose="02020603050405020304" pitchFamily="18" charset="0"/>
              </a:rPr>
              <a:t>-</a:t>
            </a:r>
            <a:r>
              <a:rPr lang="en-US" altLang="en-US" sz="2200" baseline="30000" dirty="0">
                <a:cs typeface="Times New Roman" panose="02020603050405020304" pitchFamily="18" charset="0"/>
              </a:rPr>
              <a:t>1 </a:t>
            </a:r>
            <a:r>
              <a:rPr lang="en-US" altLang="en-US" sz="2200" dirty="0">
                <a:cs typeface="Times New Roman" panose="02020603050405020304" pitchFamily="18" charset="0"/>
              </a:rPr>
              <a:t>(</a:t>
            </a:r>
            <a:r>
              <a:rPr lang="en-US" altLang="en-US" sz="2200" i="1" dirty="0" err="1">
                <a:cs typeface="Times New Roman" panose="02020603050405020304" pitchFamily="18" charset="0"/>
              </a:rPr>
              <a:t>s</a:t>
            </a:r>
            <a:r>
              <a:rPr lang="en-US" altLang="en-US" sz="2200" i="1" baseline="-25000" dirty="0" err="1">
                <a:cs typeface="Times New Roman" panose="02020603050405020304" pitchFamily="18" charset="0"/>
              </a:rPr>
              <a:t>k</a:t>
            </a:r>
            <a:r>
              <a:rPr lang="en-US" altLang="en-US" sz="2200" dirty="0">
                <a:cs typeface="Times New Roman" panose="02020603050405020304" pitchFamily="18" charset="0"/>
              </a:rPr>
              <a:t>)</a:t>
            </a:r>
            <a:r>
              <a:rPr lang="en-US" altLang="en-US" sz="2200" dirty="0">
                <a:latin typeface="Symbol" panose="05050102010706020507" pitchFamily="18" charset="2"/>
                <a:cs typeface="Times New Roman" panose="02020603050405020304" pitchFamily="18" charset="0"/>
              </a:rPr>
              <a:t> </a:t>
            </a:r>
            <a:r>
              <a:rPr lang="en-US" altLang="en-US" sz="2200" dirty="0">
                <a:cs typeface="Times New Roman" panose="02020603050405020304" pitchFamily="18" charset="0"/>
              </a:rPr>
              <a:t>, can be easily determined, since we are dealing with a small set of discrete gray values.</a:t>
            </a:r>
            <a:r>
              <a:rPr lang="en-US" altLang="en-US" sz="2200" dirty="0"/>
              <a:t> </a:t>
            </a:r>
          </a:p>
          <a:p>
            <a:endParaRPr lang="en-US" altLang="en-US" sz="2200" dirty="0"/>
          </a:p>
          <a:p>
            <a:r>
              <a:rPr lang="en-US" altLang="en-US" sz="2200" dirty="0">
                <a:latin typeface="Symbol" panose="05050102010706020507" pitchFamily="18" charset="2"/>
              </a:rPr>
              <a:t>· </a:t>
            </a:r>
            <a:r>
              <a:rPr lang="en-US" altLang="en-US" sz="2200" dirty="0"/>
              <a:t>In practice, this is not usually the case (i.e. </a:t>
            </a:r>
            <a:r>
              <a:rPr lang="en-US" altLang="en-US" sz="2200" i="1" dirty="0" err="1">
                <a:cs typeface="Times New Roman" panose="02020603050405020304" pitchFamily="18" charset="0"/>
              </a:rPr>
              <a:t>z</a:t>
            </a:r>
            <a:r>
              <a:rPr lang="en-US" altLang="en-US" sz="2200" i="1" baseline="-25000" dirty="0" err="1">
                <a:cs typeface="Times New Roman" panose="02020603050405020304" pitchFamily="18" charset="0"/>
              </a:rPr>
              <a:t>k</a:t>
            </a:r>
            <a:r>
              <a:rPr lang="en-US" altLang="en-US" sz="2200" i="1" dirty="0">
                <a:cs typeface="Times New Roman" panose="02020603050405020304" pitchFamily="18" charset="0"/>
              </a:rPr>
              <a:t> </a:t>
            </a:r>
            <a:r>
              <a:rPr lang="en-US" altLang="en-US" sz="2200" dirty="0">
                <a:latin typeface="Symbol" panose="05050102010706020507" pitchFamily="18" charset="2"/>
                <a:cs typeface="Times New Roman" panose="02020603050405020304" pitchFamily="18" charset="0"/>
              </a:rPr>
              <a:t>® </a:t>
            </a:r>
            <a:r>
              <a:rPr lang="en-US" altLang="en-US" sz="2200" i="1" dirty="0">
                <a:cs typeface="Times New Roman" panose="02020603050405020304" pitchFamily="18" charset="0"/>
              </a:rPr>
              <a:t>G</a:t>
            </a:r>
            <a:r>
              <a:rPr lang="en-US" altLang="en-US" sz="2200" dirty="0">
                <a:cs typeface="Times New Roman" panose="02020603050405020304" pitchFamily="18" charset="0"/>
              </a:rPr>
              <a:t>(</a:t>
            </a:r>
            <a:r>
              <a:rPr lang="en-US" altLang="en-US" sz="2200" i="1" dirty="0" err="1">
                <a:cs typeface="Times New Roman" panose="02020603050405020304" pitchFamily="18" charset="0"/>
              </a:rPr>
              <a:t>z</a:t>
            </a:r>
            <a:r>
              <a:rPr lang="en-US" altLang="en-US" sz="2200" i="1" baseline="-25000" dirty="0" err="1">
                <a:cs typeface="Times New Roman" panose="02020603050405020304" pitchFamily="18" charset="0"/>
              </a:rPr>
              <a:t>k</a:t>
            </a:r>
            <a:r>
              <a:rPr lang="en-US" altLang="en-US" sz="2200" dirty="0">
                <a:cs typeface="Times New Roman" panose="02020603050405020304" pitchFamily="18" charset="0"/>
              </a:rPr>
              <a:t>)</a:t>
            </a:r>
            <a:r>
              <a:rPr lang="en-US" altLang="en-US" sz="2200" dirty="0">
                <a:latin typeface="Symbol" panose="05050102010706020507" pitchFamily="18" charset="2"/>
                <a:cs typeface="Times New Roman" panose="02020603050405020304" pitchFamily="18" charset="0"/>
              </a:rPr>
              <a:t> </a:t>
            </a:r>
            <a:r>
              <a:rPr lang="en-US" altLang="en-US" sz="2200" dirty="0"/>
              <a:t>is not one-to-one) and we assign gray values to match the given histogram, as closely as possible.</a:t>
            </a:r>
          </a:p>
          <a:p>
            <a:endParaRPr lang="en-US" altLang="en-US" dirty="0"/>
          </a:p>
          <a:p>
            <a:endParaRPr lang="en-US" dirty="0"/>
          </a:p>
        </p:txBody>
      </p:sp>
      <p:graphicFrame>
        <p:nvGraphicFramePr>
          <p:cNvPr id="4" name="Object 7"/>
          <p:cNvGraphicFramePr>
            <a:graphicFrameLocks noChangeAspect="1"/>
          </p:cNvGraphicFramePr>
          <p:nvPr>
            <p:extLst>
              <p:ext uri="{D42A27DB-BD31-4B8C-83A1-F6EECF244321}">
                <p14:modId xmlns:p14="http://schemas.microsoft.com/office/powerpoint/2010/main" val="1170415398"/>
              </p:ext>
            </p:extLst>
          </p:nvPr>
        </p:nvGraphicFramePr>
        <p:xfrm>
          <a:off x="3114609" y="2424380"/>
          <a:ext cx="1966913" cy="635000"/>
        </p:xfrm>
        <a:graphic>
          <a:graphicData uri="http://schemas.openxmlformats.org/presentationml/2006/ole">
            <mc:AlternateContent xmlns:mc="http://schemas.openxmlformats.org/markup-compatibility/2006">
              <mc:Choice xmlns:v="urn:schemas-microsoft-com:vml" Requires="v">
                <p:oleObj spid="_x0000_s16459" name="Equation" r:id="rId3" imgW="787320" imgH="253800" progId="Equation.DSMT4">
                  <p:embed/>
                </p:oleObj>
              </mc:Choice>
              <mc:Fallback>
                <p:oleObj name="Equation" r:id="rId3" imgW="787320" imgH="253800" progId="Equation.DSMT4">
                  <p:embed/>
                  <p:pic>
                    <p:nvPicPr>
                      <p:cNvPr id="29696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4609" y="2424380"/>
                        <a:ext cx="1966913"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66559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6385" name="Line 1"/>
          <p:cNvSpPr>
            <a:spLocks noChangeShapeType="1"/>
          </p:cNvSpPr>
          <p:nvPr/>
        </p:nvSpPr>
        <p:spPr bwMode="auto">
          <a:xfrm>
            <a:off x="2510025" y="648069"/>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386" name="Line 2"/>
          <p:cNvSpPr>
            <a:spLocks noChangeShapeType="1"/>
          </p:cNvSpPr>
          <p:nvPr/>
        </p:nvSpPr>
        <p:spPr bwMode="auto">
          <a:xfrm>
            <a:off x="2296882" y="2924948"/>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387" name="Line 3"/>
          <p:cNvSpPr>
            <a:spLocks noChangeShapeType="1"/>
          </p:cNvSpPr>
          <p:nvPr/>
        </p:nvSpPr>
        <p:spPr bwMode="auto">
          <a:xfrm>
            <a:off x="2361689" y="2276880"/>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388" name="Line 4"/>
          <p:cNvSpPr>
            <a:spLocks noChangeShapeType="1"/>
          </p:cNvSpPr>
          <p:nvPr/>
        </p:nvSpPr>
        <p:spPr bwMode="auto">
          <a:xfrm>
            <a:off x="2378970" y="1644653"/>
            <a:ext cx="312513"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389" name="Line 5"/>
          <p:cNvSpPr>
            <a:spLocks noChangeShapeType="1"/>
          </p:cNvSpPr>
          <p:nvPr/>
        </p:nvSpPr>
        <p:spPr bwMode="auto">
          <a:xfrm>
            <a:off x="2378971" y="996585"/>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390" name="Text Box 6"/>
          <p:cNvSpPr txBox="1">
            <a:spLocks noChangeArrowheads="1"/>
          </p:cNvSpPr>
          <p:nvPr/>
        </p:nvSpPr>
        <p:spPr bwMode="auto">
          <a:xfrm>
            <a:off x="1654575" y="747440"/>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16391" name="Text Box 7"/>
          <p:cNvSpPr txBox="1">
            <a:spLocks noChangeArrowheads="1"/>
          </p:cNvSpPr>
          <p:nvPr/>
        </p:nvSpPr>
        <p:spPr bwMode="auto">
          <a:xfrm>
            <a:off x="1605610" y="1362384"/>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16392" name="Text Box 8"/>
          <p:cNvSpPr txBox="1">
            <a:spLocks noChangeArrowheads="1"/>
          </p:cNvSpPr>
          <p:nvPr/>
        </p:nvSpPr>
        <p:spPr bwMode="auto">
          <a:xfrm>
            <a:off x="1802910" y="2027734"/>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16393" name="Line 9"/>
          <p:cNvSpPr>
            <a:spLocks noChangeShapeType="1"/>
          </p:cNvSpPr>
          <p:nvPr/>
        </p:nvSpPr>
        <p:spPr bwMode="auto">
          <a:xfrm>
            <a:off x="3168173"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394" name="Line 10"/>
          <p:cNvSpPr>
            <a:spLocks noChangeShapeType="1"/>
          </p:cNvSpPr>
          <p:nvPr/>
        </p:nvSpPr>
        <p:spPr bwMode="auto">
          <a:xfrm>
            <a:off x="2871502"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395" name="Line 11"/>
          <p:cNvSpPr>
            <a:spLocks noChangeShapeType="1"/>
          </p:cNvSpPr>
          <p:nvPr/>
        </p:nvSpPr>
        <p:spPr bwMode="auto">
          <a:xfrm>
            <a:off x="3512370" y="2757891"/>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396" name="Line 12"/>
          <p:cNvSpPr>
            <a:spLocks noChangeShapeType="1"/>
          </p:cNvSpPr>
          <p:nvPr/>
        </p:nvSpPr>
        <p:spPr bwMode="auto">
          <a:xfrm>
            <a:off x="3842164"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397" name="Line 13"/>
          <p:cNvSpPr>
            <a:spLocks noChangeShapeType="1"/>
          </p:cNvSpPr>
          <p:nvPr/>
        </p:nvSpPr>
        <p:spPr bwMode="auto">
          <a:xfrm>
            <a:off x="4154677"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398" name="Line 14"/>
          <p:cNvSpPr>
            <a:spLocks noChangeShapeType="1"/>
          </p:cNvSpPr>
          <p:nvPr/>
        </p:nvSpPr>
        <p:spPr bwMode="auto">
          <a:xfrm>
            <a:off x="4483032"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399" name="Line 15"/>
          <p:cNvSpPr>
            <a:spLocks noChangeShapeType="1"/>
          </p:cNvSpPr>
          <p:nvPr/>
        </p:nvSpPr>
        <p:spPr bwMode="auto">
          <a:xfrm>
            <a:off x="4786903"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00" name="Line 16"/>
          <p:cNvSpPr>
            <a:spLocks noChangeShapeType="1"/>
          </p:cNvSpPr>
          <p:nvPr/>
        </p:nvSpPr>
        <p:spPr bwMode="auto">
          <a:xfrm flipV="1">
            <a:off x="288878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01" name="Line 17"/>
          <p:cNvSpPr>
            <a:spLocks noChangeShapeType="1"/>
          </p:cNvSpPr>
          <p:nvPr/>
        </p:nvSpPr>
        <p:spPr bwMode="auto">
          <a:xfrm flipV="1">
            <a:off x="3184015"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02" name="Line 18"/>
          <p:cNvSpPr>
            <a:spLocks noChangeShapeType="1"/>
          </p:cNvSpPr>
          <p:nvPr/>
        </p:nvSpPr>
        <p:spPr bwMode="auto">
          <a:xfrm flipV="1">
            <a:off x="3529652" y="662471"/>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03" name="Line 19"/>
          <p:cNvSpPr>
            <a:spLocks noChangeShapeType="1"/>
          </p:cNvSpPr>
          <p:nvPr/>
        </p:nvSpPr>
        <p:spPr bwMode="auto">
          <a:xfrm flipV="1">
            <a:off x="384216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04" name="Line 20"/>
          <p:cNvSpPr>
            <a:spLocks noChangeShapeType="1"/>
          </p:cNvSpPr>
          <p:nvPr/>
        </p:nvSpPr>
        <p:spPr bwMode="auto">
          <a:xfrm flipV="1">
            <a:off x="4170518"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05" name="Line 21"/>
          <p:cNvSpPr>
            <a:spLocks noChangeShapeType="1"/>
          </p:cNvSpPr>
          <p:nvPr/>
        </p:nvSpPr>
        <p:spPr bwMode="auto">
          <a:xfrm flipV="1">
            <a:off x="4500314"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06" name="Line 22"/>
          <p:cNvSpPr>
            <a:spLocks noChangeShapeType="1"/>
          </p:cNvSpPr>
          <p:nvPr/>
        </p:nvSpPr>
        <p:spPr bwMode="auto">
          <a:xfrm flipV="1">
            <a:off x="479554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07" name="Oval 23"/>
          <p:cNvSpPr>
            <a:spLocks noChangeArrowheads="1"/>
          </p:cNvSpPr>
          <p:nvPr/>
        </p:nvSpPr>
        <p:spPr bwMode="auto">
          <a:xfrm>
            <a:off x="2443778" y="1728182"/>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08" name="Oval 24"/>
          <p:cNvSpPr>
            <a:spLocks noChangeArrowheads="1"/>
          </p:cNvSpPr>
          <p:nvPr/>
        </p:nvSpPr>
        <p:spPr bwMode="auto">
          <a:xfrm>
            <a:off x="2822537" y="124573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09" name="Oval 25"/>
          <p:cNvSpPr>
            <a:spLocks noChangeArrowheads="1"/>
          </p:cNvSpPr>
          <p:nvPr/>
        </p:nvSpPr>
        <p:spPr bwMode="auto">
          <a:xfrm>
            <a:off x="3101927" y="1578407"/>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10" name="Oval 26"/>
          <p:cNvSpPr>
            <a:spLocks noChangeArrowheads="1"/>
          </p:cNvSpPr>
          <p:nvPr/>
        </p:nvSpPr>
        <p:spPr bwMode="auto">
          <a:xfrm>
            <a:off x="3463405" y="1893800"/>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11" name="Oval 27"/>
          <p:cNvSpPr>
            <a:spLocks noChangeArrowheads="1"/>
          </p:cNvSpPr>
          <p:nvPr/>
        </p:nvSpPr>
        <p:spPr bwMode="auto">
          <a:xfrm>
            <a:off x="3775917" y="235896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12" name="Oval 28"/>
          <p:cNvSpPr>
            <a:spLocks noChangeArrowheads="1"/>
          </p:cNvSpPr>
          <p:nvPr/>
        </p:nvSpPr>
        <p:spPr bwMode="auto">
          <a:xfrm>
            <a:off x="4088430" y="2541868"/>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13" name="Oval 29"/>
          <p:cNvSpPr>
            <a:spLocks noChangeArrowheads="1"/>
          </p:cNvSpPr>
          <p:nvPr/>
        </p:nvSpPr>
        <p:spPr bwMode="auto">
          <a:xfrm>
            <a:off x="4400943" y="270748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14" name="Oval 30"/>
          <p:cNvSpPr>
            <a:spLocks noChangeArrowheads="1"/>
          </p:cNvSpPr>
          <p:nvPr/>
        </p:nvSpPr>
        <p:spPr bwMode="auto">
          <a:xfrm>
            <a:off x="4713456" y="2808296"/>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15" name="Text Box 31"/>
          <p:cNvSpPr txBox="1">
            <a:spLocks noChangeArrowheads="1"/>
          </p:cNvSpPr>
          <p:nvPr/>
        </p:nvSpPr>
        <p:spPr bwMode="auto">
          <a:xfrm>
            <a:off x="2443778" y="3182735"/>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16416" name="Text Box 32"/>
          <p:cNvSpPr txBox="1">
            <a:spLocks noChangeArrowheads="1"/>
          </p:cNvSpPr>
          <p:nvPr/>
        </p:nvSpPr>
        <p:spPr bwMode="auto">
          <a:xfrm>
            <a:off x="2766371" y="3182735"/>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16417" name="Text Box 33"/>
          <p:cNvSpPr txBox="1">
            <a:spLocks noChangeArrowheads="1"/>
          </p:cNvSpPr>
          <p:nvPr/>
        </p:nvSpPr>
        <p:spPr bwMode="auto">
          <a:xfrm>
            <a:off x="3119209" y="3215859"/>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16418" name="Text Box 34"/>
          <p:cNvSpPr txBox="1">
            <a:spLocks noChangeArrowheads="1"/>
          </p:cNvSpPr>
          <p:nvPr/>
        </p:nvSpPr>
        <p:spPr bwMode="auto">
          <a:xfrm>
            <a:off x="3463405" y="3215859"/>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16419" name="Text Box 35"/>
          <p:cNvSpPr txBox="1">
            <a:spLocks noChangeArrowheads="1"/>
          </p:cNvSpPr>
          <p:nvPr/>
        </p:nvSpPr>
        <p:spPr bwMode="auto">
          <a:xfrm>
            <a:off x="3793199" y="3182735"/>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16420" name="Text Box 36"/>
          <p:cNvSpPr txBox="1">
            <a:spLocks noChangeArrowheads="1"/>
          </p:cNvSpPr>
          <p:nvPr/>
        </p:nvSpPr>
        <p:spPr bwMode="auto">
          <a:xfrm>
            <a:off x="4112913" y="321585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16421" name="Text Box 37"/>
          <p:cNvSpPr txBox="1">
            <a:spLocks noChangeArrowheads="1"/>
          </p:cNvSpPr>
          <p:nvPr/>
        </p:nvSpPr>
        <p:spPr bwMode="auto">
          <a:xfrm>
            <a:off x="4434066" y="3182735"/>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16422" name="Text Box 38"/>
          <p:cNvSpPr txBox="1">
            <a:spLocks noChangeArrowheads="1"/>
          </p:cNvSpPr>
          <p:nvPr/>
        </p:nvSpPr>
        <p:spPr bwMode="auto">
          <a:xfrm>
            <a:off x="4737938" y="3182735"/>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16423" name="Line 39"/>
          <p:cNvSpPr>
            <a:spLocks noChangeShapeType="1"/>
          </p:cNvSpPr>
          <p:nvPr/>
        </p:nvSpPr>
        <p:spPr bwMode="auto">
          <a:xfrm>
            <a:off x="7265404" y="646629"/>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24" name="Line 40"/>
          <p:cNvSpPr>
            <a:spLocks noChangeShapeType="1"/>
          </p:cNvSpPr>
          <p:nvPr/>
        </p:nvSpPr>
        <p:spPr bwMode="auto">
          <a:xfrm>
            <a:off x="7050821" y="2922068"/>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25" name="Line 41"/>
          <p:cNvSpPr>
            <a:spLocks noChangeShapeType="1"/>
          </p:cNvSpPr>
          <p:nvPr/>
        </p:nvSpPr>
        <p:spPr bwMode="auto">
          <a:xfrm>
            <a:off x="7117068" y="2274000"/>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26" name="Line 42"/>
          <p:cNvSpPr>
            <a:spLocks noChangeShapeType="1"/>
          </p:cNvSpPr>
          <p:nvPr/>
        </p:nvSpPr>
        <p:spPr bwMode="auto">
          <a:xfrm>
            <a:off x="7132910" y="1643214"/>
            <a:ext cx="31251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27" name="Line 43"/>
          <p:cNvSpPr>
            <a:spLocks noChangeShapeType="1"/>
          </p:cNvSpPr>
          <p:nvPr/>
        </p:nvSpPr>
        <p:spPr bwMode="auto">
          <a:xfrm>
            <a:off x="7132910" y="995146"/>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28" name="Text Box 44"/>
          <p:cNvSpPr txBox="1">
            <a:spLocks noChangeArrowheads="1"/>
          </p:cNvSpPr>
          <p:nvPr/>
        </p:nvSpPr>
        <p:spPr bwMode="auto">
          <a:xfrm>
            <a:off x="6556850" y="2024854"/>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16429" name="Line 45"/>
          <p:cNvSpPr>
            <a:spLocks noChangeShapeType="1"/>
          </p:cNvSpPr>
          <p:nvPr/>
        </p:nvSpPr>
        <p:spPr bwMode="auto">
          <a:xfrm>
            <a:off x="7922113" y="277229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30" name="Line 46"/>
          <p:cNvSpPr>
            <a:spLocks noChangeShapeType="1"/>
          </p:cNvSpPr>
          <p:nvPr/>
        </p:nvSpPr>
        <p:spPr bwMode="auto">
          <a:xfrm>
            <a:off x="7626881" y="277229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31" name="Line 47"/>
          <p:cNvSpPr>
            <a:spLocks noChangeShapeType="1"/>
          </p:cNvSpPr>
          <p:nvPr/>
        </p:nvSpPr>
        <p:spPr bwMode="auto">
          <a:xfrm>
            <a:off x="8267749" y="2755010"/>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32" name="Line 48"/>
          <p:cNvSpPr>
            <a:spLocks noChangeShapeType="1"/>
          </p:cNvSpPr>
          <p:nvPr/>
        </p:nvSpPr>
        <p:spPr bwMode="auto">
          <a:xfrm>
            <a:off x="8596104" y="2755010"/>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33" name="Line 49"/>
          <p:cNvSpPr>
            <a:spLocks noChangeShapeType="1"/>
          </p:cNvSpPr>
          <p:nvPr/>
        </p:nvSpPr>
        <p:spPr bwMode="auto">
          <a:xfrm>
            <a:off x="8908616" y="277229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34" name="Line 50"/>
          <p:cNvSpPr>
            <a:spLocks noChangeShapeType="1"/>
          </p:cNvSpPr>
          <p:nvPr/>
        </p:nvSpPr>
        <p:spPr bwMode="auto">
          <a:xfrm>
            <a:off x="9238411" y="277229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35" name="Line 51"/>
          <p:cNvSpPr>
            <a:spLocks noChangeShapeType="1"/>
          </p:cNvSpPr>
          <p:nvPr/>
        </p:nvSpPr>
        <p:spPr bwMode="auto">
          <a:xfrm>
            <a:off x="9542282" y="2755010"/>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36" name="Line 52"/>
          <p:cNvSpPr>
            <a:spLocks noChangeShapeType="1"/>
          </p:cNvSpPr>
          <p:nvPr/>
        </p:nvSpPr>
        <p:spPr bwMode="auto">
          <a:xfrm flipV="1">
            <a:off x="7642724" y="678312"/>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37" name="Line 53"/>
          <p:cNvSpPr>
            <a:spLocks noChangeShapeType="1"/>
          </p:cNvSpPr>
          <p:nvPr/>
        </p:nvSpPr>
        <p:spPr bwMode="auto">
          <a:xfrm flipV="1">
            <a:off x="7939395" y="678312"/>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38" name="Line 54"/>
          <p:cNvSpPr>
            <a:spLocks noChangeShapeType="1"/>
          </p:cNvSpPr>
          <p:nvPr/>
        </p:nvSpPr>
        <p:spPr bwMode="auto">
          <a:xfrm flipV="1">
            <a:off x="8283590" y="661030"/>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39" name="Line 55"/>
          <p:cNvSpPr>
            <a:spLocks noChangeShapeType="1"/>
          </p:cNvSpPr>
          <p:nvPr/>
        </p:nvSpPr>
        <p:spPr bwMode="auto">
          <a:xfrm flipV="1">
            <a:off x="8596104" y="678312"/>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40" name="Line 56"/>
          <p:cNvSpPr>
            <a:spLocks noChangeShapeType="1"/>
          </p:cNvSpPr>
          <p:nvPr/>
        </p:nvSpPr>
        <p:spPr bwMode="auto">
          <a:xfrm flipV="1">
            <a:off x="8925897" y="678312"/>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41" name="Line 57"/>
          <p:cNvSpPr>
            <a:spLocks noChangeShapeType="1"/>
          </p:cNvSpPr>
          <p:nvPr/>
        </p:nvSpPr>
        <p:spPr bwMode="auto">
          <a:xfrm flipV="1">
            <a:off x="9254252" y="678312"/>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42" name="Line 58"/>
          <p:cNvSpPr>
            <a:spLocks noChangeShapeType="1"/>
          </p:cNvSpPr>
          <p:nvPr/>
        </p:nvSpPr>
        <p:spPr bwMode="auto">
          <a:xfrm flipV="1">
            <a:off x="9550923" y="711436"/>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43" name="Oval 59"/>
          <p:cNvSpPr>
            <a:spLocks noChangeArrowheads="1"/>
          </p:cNvSpPr>
          <p:nvPr/>
        </p:nvSpPr>
        <p:spPr bwMode="auto">
          <a:xfrm>
            <a:off x="8218784" y="1944205"/>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44" name="Oval 60"/>
          <p:cNvSpPr>
            <a:spLocks noChangeArrowheads="1"/>
          </p:cNvSpPr>
          <p:nvPr/>
        </p:nvSpPr>
        <p:spPr bwMode="auto">
          <a:xfrm>
            <a:off x="8531297" y="1597129"/>
            <a:ext cx="148336" cy="131053"/>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45" name="Oval 61"/>
          <p:cNvSpPr>
            <a:spLocks noChangeArrowheads="1"/>
          </p:cNvSpPr>
          <p:nvPr/>
        </p:nvSpPr>
        <p:spPr bwMode="auto">
          <a:xfrm>
            <a:off x="8843809" y="1002346"/>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46" name="Oval 62"/>
          <p:cNvSpPr>
            <a:spLocks noChangeArrowheads="1"/>
          </p:cNvSpPr>
          <p:nvPr/>
        </p:nvSpPr>
        <p:spPr bwMode="auto">
          <a:xfrm>
            <a:off x="9173604" y="1582727"/>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47" name="Oval 63"/>
          <p:cNvSpPr>
            <a:spLocks noChangeArrowheads="1"/>
          </p:cNvSpPr>
          <p:nvPr/>
        </p:nvSpPr>
        <p:spPr bwMode="auto">
          <a:xfrm>
            <a:off x="9486117" y="1924043"/>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6448" name="Text Box 64"/>
          <p:cNvSpPr txBox="1">
            <a:spLocks noChangeArrowheads="1"/>
          </p:cNvSpPr>
          <p:nvPr/>
        </p:nvSpPr>
        <p:spPr bwMode="auto">
          <a:xfrm>
            <a:off x="7199157" y="3179855"/>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16449" name="Text Box 65"/>
          <p:cNvSpPr txBox="1">
            <a:spLocks noChangeArrowheads="1"/>
          </p:cNvSpPr>
          <p:nvPr/>
        </p:nvSpPr>
        <p:spPr bwMode="auto">
          <a:xfrm>
            <a:off x="7520310" y="3179855"/>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16450" name="Text Box 66"/>
          <p:cNvSpPr txBox="1">
            <a:spLocks noChangeArrowheads="1"/>
          </p:cNvSpPr>
          <p:nvPr/>
        </p:nvSpPr>
        <p:spPr bwMode="auto">
          <a:xfrm>
            <a:off x="7873148" y="3212979"/>
            <a:ext cx="36147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16451" name="Text Box 67"/>
          <p:cNvSpPr txBox="1">
            <a:spLocks noChangeArrowheads="1"/>
          </p:cNvSpPr>
          <p:nvPr/>
        </p:nvSpPr>
        <p:spPr bwMode="auto">
          <a:xfrm>
            <a:off x="8218784" y="3212979"/>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16452" name="Text Box 68"/>
          <p:cNvSpPr txBox="1">
            <a:spLocks noChangeArrowheads="1"/>
          </p:cNvSpPr>
          <p:nvPr/>
        </p:nvSpPr>
        <p:spPr bwMode="auto">
          <a:xfrm>
            <a:off x="8547138" y="3179855"/>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16453" name="Text Box 69"/>
          <p:cNvSpPr txBox="1">
            <a:spLocks noChangeArrowheads="1"/>
          </p:cNvSpPr>
          <p:nvPr/>
        </p:nvSpPr>
        <p:spPr bwMode="auto">
          <a:xfrm>
            <a:off x="8868292" y="321297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16454" name="Text Box 70"/>
          <p:cNvSpPr txBox="1">
            <a:spLocks noChangeArrowheads="1"/>
          </p:cNvSpPr>
          <p:nvPr/>
        </p:nvSpPr>
        <p:spPr bwMode="auto">
          <a:xfrm>
            <a:off x="9189446" y="3179855"/>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16455" name="Text Box 71"/>
          <p:cNvSpPr txBox="1">
            <a:spLocks noChangeArrowheads="1"/>
          </p:cNvSpPr>
          <p:nvPr/>
        </p:nvSpPr>
        <p:spPr bwMode="auto">
          <a:xfrm>
            <a:off x="9493318" y="3179855"/>
            <a:ext cx="27938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16456" name="Text Box 72"/>
          <p:cNvSpPr txBox="1">
            <a:spLocks noChangeArrowheads="1"/>
          </p:cNvSpPr>
          <p:nvPr/>
        </p:nvSpPr>
        <p:spPr bwMode="auto">
          <a:xfrm>
            <a:off x="6454599" y="1404149"/>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16457" name="Text Box 73"/>
          <p:cNvSpPr txBox="1">
            <a:spLocks noChangeArrowheads="1"/>
          </p:cNvSpPr>
          <p:nvPr/>
        </p:nvSpPr>
        <p:spPr bwMode="auto">
          <a:xfrm>
            <a:off x="6454599" y="833849"/>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16458" name="Text Box 74"/>
          <p:cNvSpPr txBox="1">
            <a:spLocks noChangeArrowheads="1"/>
          </p:cNvSpPr>
          <p:nvPr/>
        </p:nvSpPr>
        <p:spPr bwMode="auto">
          <a:xfrm>
            <a:off x="6055677" y="3473646"/>
            <a:ext cx="1146360" cy="301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0 – 0.0</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1 – 0.0</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2 – 0.0</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3 – 0.15</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4 – 0.20</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5 – 0.30</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6 – 0.20</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7 – 0.15</a:t>
            </a:r>
          </a:p>
          <a:p>
            <a:pPr eaLnBrk="1">
              <a:buClr>
                <a:srgbClr val="000000"/>
              </a:buClr>
              <a:buSzPct val="45000"/>
              <a:buFont typeface="StarSymbol" charset="0"/>
              <a:buNone/>
            </a:pPr>
            <a:endParaRPr lang="en-GB" altLang="en-US" sz="2177" b="1">
              <a:solidFill>
                <a:srgbClr val="FFFF00"/>
              </a:solidFill>
              <a:latin typeface="Helvetica" panose="020B0604020202020204" pitchFamily="34" charset="0"/>
            </a:endParaRPr>
          </a:p>
        </p:txBody>
      </p:sp>
      <p:sp>
        <p:nvSpPr>
          <p:cNvPr id="16459" name="Line 75"/>
          <p:cNvSpPr>
            <a:spLocks noChangeShapeType="1"/>
          </p:cNvSpPr>
          <p:nvPr/>
        </p:nvSpPr>
        <p:spPr bwMode="auto">
          <a:xfrm>
            <a:off x="3234420" y="6100481"/>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60" name="Line 76"/>
          <p:cNvSpPr>
            <a:spLocks noChangeShapeType="1"/>
          </p:cNvSpPr>
          <p:nvPr/>
        </p:nvSpPr>
        <p:spPr bwMode="auto">
          <a:xfrm>
            <a:off x="3215699" y="568427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61" name="Line 77"/>
          <p:cNvSpPr>
            <a:spLocks noChangeShapeType="1"/>
          </p:cNvSpPr>
          <p:nvPr/>
        </p:nvSpPr>
        <p:spPr bwMode="auto">
          <a:xfrm>
            <a:off x="3231540" y="5318480"/>
            <a:ext cx="2668601"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62" name="Line 78"/>
          <p:cNvSpPr>
            <a:spLocks noChangeShapeType="1"/>
          </p:cNvSpPr>
          <p:nvPr/>
        </p:nvSpPr>
        <p:spPr bwMode="auto">
          <a:xfrm>
            <a:off x="3230100" y="49209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63" name="Line 79"/>
          <p:cNvSpPr>
            <a:spLocks noChangeShapeType="1"/>
          </p:cNvSpPr>
          <p:nvPr/>
        </p:nvSpPr>
        <p:spPr bwMode="auto">
          <a:xfrm>
            <a:off x="3230100" y="45407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64" name="Line 80"/>
          <p:cNvSpPr>
            <a:spLocks noChangeShapeType="1"/>
          </p:cNvSpPr>
          <p:nvPr/>
        </p:nvSpPr>
        <p:spPr bwMode="auto">
          <a:xfrm>
            <a:off x="3247382" y="410875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65" name="Text Box 81"/>
          <p:cNvSpPr txBox="1">
            <a:spLocks noChangeArrowheads="1"/>
          </p:cNvSpPr>
          <p:nvPr/>
        </p:nvSpPr>
        <p:spPr bwMode="auto">
          <a:xfrm>
            <a:off x="2754850" y="39575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16466" name="Text Box 82"/>
          <p:cNvSpPr txBox="1">
            <a:spLocks noChangeArrowheads="1"/>
          </p:cNvSpPr>
          <p:nvPr/>
        </p:nvSpPr>
        <p:spPr bwMode="auto">
          <a:xfrm>
            <a:off x="2737569" y="43550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16467" name="Text Box 83"/>
          <p:cNvSpPr txBox="1">
            <a:spLocks noChangeArrowheads="1"/>
          </p:cNvSpPr>
          <p:nvPr/>
        </p:nvSpPr>
        <p:spPr bwMode="auto">
          <a:xfrm>
            <a:off x="2721726" y="47352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16468" name="Text Box 84"/>
          <p:cNvSpPr txBox="1">
            <a:spLocks noChangeArrowheads="1"/>
          </p:cNvSpPr>
          <p:nvPr/>
        </p:nvSpPr>
        <p:spPr bwMode="auto">
          <a:xfrm>
            <a:off x="2739008" y="5461054"/>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16469" name="Text Box 85"/>
          <p:cNvSpPr txBox="1">
            <a:spLocks noChangeArrowheads="1"/>
          </p:cNvSpPr>
          <p:nvPr/>
        </p:nvSpPr>
        <p:spPr bwMode="auto">
          <a:xfrm>
            <a:off x="2737569" y="50981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16470" name="Text Box 86"/>
          <p:cNvSpPr txBox="1">
            <a:spLocks noChangeArrowheads="1"/>
          </p:cNvSpPr>
          <p:nvPr/>
        </p:nvSpPr>
        <p:spPr bwMode="auto">
          <a:xfrm>
            <a:off x="2739008" y="58758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16471" name="Text Box 87"/>
          <p:cNvSpPr txBox="1">
            <a:spLocks noChangeArrowheads="1"/>
          </p:cNvSpPr>
          <p:nvPr/>
        </p:nvSpPr>
        <p:spPr bwMode="auto">
          <a:xfrm>
            <a:off x="7664326" y="103692"/>
            <a:ext cx="149079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Lst>
              <a:defRPr sz="2400">
                <a:solidFill>
                  <a:schemeClr val="tx1"/>
                </a:solidFill>
                <a:latin typeface="Times New Roman" panose="02020603050405020304" pitchFamily="18" charset="0"/>
              </a:defRPr>
            </a:lvl1pPr>
            <a:lvl2pPr>
              <a:tabLst>
                <a:tab pos="723900" algn="l"/>
                <a:tab pos="1447800" algn="l"/>
              </a:tabLst>
              <a:defRPr sz="2400">
                <a:solidFill>
                  <a:schemeClr val="tx1"/>
                </a:solidFill>
                <a:latin typeface="Times New Roman" panose="02020603050405020304" pitchFamily="18" charset="0"/>
              </a:defRPr>
            </a:lvl2pPr>
            <a:lvl3pPr>
              <a:tabLst>
                <a:tab pos="723900" algn="l"/>
                <a:tab pos="1447800" algn="l"/>
              </a:tabLst>
              <a:defRPr sz="2400">
                <a:solidFill>
                  <a:schemeClr val="tx1"/>
                </a:solidFill>
                <a:latin typeface="Times New Roman" panose="02020603050405020304" pitchFamily="18" charset="0"/>
              </a:defRPr>
            </a:lvl3pPr>
            <a:lvl4pPr>
              <a:tabLst>
                <a:tab pos="723900" algn="l"/>
                <a:tab pos="1447800" algn="l"/>
              </a:tabLst>
              <a:defRPr sz="2400">
                <a:solidFill>
                  <a:schemeClr val="tx1"/>
                </a:solidFill>
                <a:latin typeface="Times New Roman" panose="02020603050405020304" pitchFamily="18" charset="0"/>
              </a:defRPr>
            </a:lvl4pPr>
            <a:lvl5pPr>
              <a:tabLst>
                <a:tab pos="723900" algn="l"/>
                <a:tab pos="14478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desired</a:t>
            </a:r>
          </a:p>
        </p:txBody>
      </p:sp>
      <p:sp>
        <p:nvSpPr>
          <p:cNvPr id="16472" name="Line 88"/>
          <p:cNvSpPr>
            <a:spLocks noChangeShapeType="1"/>
          </p:cNvSpPr>
          <p:nvPr/>
        </p:nvSpPr>
        <p:spPr bwMode="auto">
          <a:xfrm>
            <a:off x="3284826" y="3767436"/>
            <a:ext cx="1440"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73" name="Line 89"/>
          <p:cNvSpPr>
            <a:spLocks noChangeShapeType="1"/>
          </p:cNvSpPr>
          <p:nvPr/>
        </p:nvSpPr>
        <p:spPr bwMode="auto">
          <a:xfrm>
            <a:off x="3626141" y="38178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74" name="Line 90"/>
          <p:cNvSpPr>
            <a:spLocks noChangeShapeType="1"/>
          </p:cNvSpPr>
          <p:nvPr/>
        </p:nvSpPr>
        <p:spPr bwMode="auto">
          <a:xfrm>
            <a:off x="3983298" y="3797680"/>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75" name="Line 91"/>
          <p:cNvSpPr>
            <a:spLocks noChangeShapeType="1"/>
          </p:cNvSpPr>
          <p:nvPr/>
        </p:nvSpPr>
        <p:spPr bwMode="auto">
          <a:xfrm>
            <a:off x="4290052" y="381352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76" name="Line 92"/>
          <p:cNvSpPr>
            <a:spLocks noChangeShapeType="1"/>
          </p:cNvSpPr>
          <p:nvPr/>
        </p:nvSpPr>
        <p:spPr bwMode="auto">
          <a:xfrm>
            <a:off x="4612645" y="381208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77" name="Line 93"/>
          <p:cNvSpPr>
            <a:spLocks noChangeShapeType="1"/>
          </p:cNvSpPr>
          <p:nvPr/>
        </p:nvSpPr>
        <p:spPr bwMode="auto">
          <a:xfrm>
            <a:off x="5620751" y="3827923"/>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78" name="Line 94"/>
          <p:cNvSpPr>
            <a:spLocks noChangeShapeType="1"/>
          </p:cNvSpPr>
          <p:nvPr/>
        </p:nvSpPr>
        <p:spPr bwMode="auto">
          <a:xfrm>
            <a:off x="4987085" y="3842324"/>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79" name="Line 95"/>
          <p:cNvSpPr>
            <a:spLocks noChangeShapeType="1"/>
          </p:cNvSpPr>
          <p:nvPr/>
        </p:nvSpPr>
        <p:spPr bwMode="auto">
          <a:xfrm>
            <a:off x="5293836" y="38250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80" name="Line 96"/>
          <p:cNvSpPr>
            <a:spLocks noChangeShapeType="1"/>
          </p:cNvSpPr>
          <p:nvPr/>
        </p:nvSpPr>
        <p:spPr bwMode="auto">
          <a:xfrm>
            <a:off x="7714731" y="6133605"/>
            <a:ext cx="2668600"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81" name="Line 97"/>
          <p:cNvSpPr>
            <a:spLocks noChangeShapeType="1"/>
          </p:cNvSpPr>
          <p:nvPr/>
        </p:nvSpPr>
        <p:spPr bwMode="auto">
          <a:xfrm>
            <a:off x="7696008" y="5715961"/>
            <a:ext cx="2668601"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82" name="Line 98"/>
          <p:cNvSpPr>
            <a:spLocks noChangeShapeType="1"/>
          </p:cNvSpPr>
          <p:nvPr/>
        </p:nvSpPr>
        <p:spPr bwMode="auto">
          <a:xfrm>
            <a:off x="7711851" y="5351602"/>
            <a:ext cx="2668600"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83" name="Line 99"/>
          <p:cNvSpPr>
            <a:spLocks noChangeShapeType="1"/>
          </p:cNvSpPr>
          <p:nvPr/>
        </p:nvSpPr>
        <p:spPr bwMode="auto">
          <a:xfrm>
            <a:off x="7711851" y="4954120"/>
            <a:ext cx="2668600"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84" name="Line 100"/>
          <p:cNvSpPr>
            <a:spLocks noChangeShapeType="1"/>
          </p:cNvSpPr>
          <p:nvPr/>
        </p:nvSpPr>
        <p:spPr bwMode="auto">
          <a:xfrm>
            <a:off x="7711851" y="4573920"/>
            <a:ext cx="2668600"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85" name="Line 101"/>
          <p:cNvSpPr>
            <a:spLocks noChangeShapeType="1"/>
          </p:cNvSpPr>
          <p:nvPr/>
        </p:nvSpPr>
        <p:spPr bwMode="auto">
          <a:xfrm>
            <a:off x="7729133" y="4141875"/>
            <a:ext cx="2668600"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86" name="Text Box 102"/>
          <p:cNvSpPr txBox="1">
            <a:spLocks noChangeArrowheads="1"/>
          </p:cNvSpPr>
          <p:nvPr/>
        </p:nvSpPr>
        <p:spPr bwMode="auto">
          <a:xfrm>
            <a:off x="7236601" y="3990660"/>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16487" name="Text Box 103"/>
          <p:cNvSpPr txBox="1">
            <a:spLocks noChangeArrowheads="1"/>
          </p:cNvSpPr>
          <p:nvPr/>
        </p:nvSpPr>
        <p:spPr bwMode="auto">
          <a:xfrm>
            <a:off x="7219319" y="4388142"/>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16488" name="Text Box 104"/>
          <p:cNvSpPr txBox="1">
            <a:spLocks noChangeArrowheads="1"/>
          </p:cNvSpPr>
          <p:nvPr/>
        </p:nvSpPr>
        <p:spPr bwMode="auto">
          <a:xfrm>
            <a:off x="7202037" y="4768342"/>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16489" name="Text Box 105"/>
          <p:cNvSpPr txBox="1">
            <a:spLocks noChangeArrowheads="1"/>
          </p:cNvSpPr>
          <p:nvPr/>
        </p:nvSpPr>
        <p:spPr bwMode="auto">
          <a:xfrm>
            <a:off x="7219319" y="549417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16490" name="Text Box 106"/>
          <p:cNvSpPr txBox="1">
            <a:spLocks noChangeArrowheads="1"/>
          </p:cNvSpPr>
          <p:nvPr/>
        </p:nvSpPr>
        <p:spPr bwMode="auto">
          <a:xfrm>
            <a:off x="7219319" y="5131260"/>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16491" name="Text Box 107"/>
          <p:cNvSpPr txBox="1">
            <a:spLocks noChangeArrowheads="1"/>
          </p:cNvSpPr>
          <p:nvPr/>
        </p:nvSpPr>
        <p:spPr bwMode="auto">
          <a:xfrm>
            <a:off x="7219319" y="5908942"/>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16492" name="Line 108"/>
          <p:cNvSpPr>
            <a:spLocks noChangeShapeType="1"/>
          </p:cNvSpPr>
          <p:nvPr/>
        </p:nvSpPr>
        <p:spPr bwMode="auto">
          <a:xfrm>
            <a:off x="7766577" y="3800560"/>
            <a:ext cx="1440"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93" name="Line 109"/>
          <p:cNvSpPr>
            <a:spLocks noChangeShapeType="1"/>
          </p:cNvSpPr>
          <p:nvPr/>
        </p:nvSpPr>
        <p:spPr bwMode="auto">
          <a:xfrm>
            <a:off x="8107891" y="3849525"/>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94" name="Line 110"/>
          <p:cNvSpPr>
            <a:spLocks noChangeShapeType="1"/>
          </p:cNvSpPr>
          <p:nvPr/>
        </p:nvSpPr>
        <p:spPr bwMode="auto">
          <a:xfrm>
            <a:off x="8465049" y="3830803"/>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95" name="Line 111"/>
          <p:cNvSpPr>
            <a:spLocks noChangeShapeType="1"/>
          </p:cNvSpPr>
          <p:nvPr/>
        </p:nvSpPr>
        <p:spPr bwMode="auto">
          <a:xfrm>
            <a:off x="8771802" y="3846645"/>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96" name="Line 112"/>
          <p:cNvSpPr>
            <a:spLocks noChangeShapeType="1"/>
          </p:cNvSpPr>
          <p:nvPr/>
        </p:nvSpPr>
        <p:spPr bwMode="auto">
          <a:xfrm>
            <a:off x="9094396" y="3845204"/>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97" name="Line 113"/>
          <p:cNvSpPr>
            <a:spLocks noChangeShapeType="1"/>
          </p:cNvSpPr>
          <p:nvPr/>
        </p:nvSpPr>
        <p:spPr bwMode="auto">
          <a:xfrm>
            <a:off x="10102502" y="3859606"/>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98" name="Line 114"/>
          <p:cNvSpPr>
            <a:spLocks noChangeShapeType="1"/>
          </p:cNvSpPr>
          <p:nvPr/>
        </p:nvSpPr>
        <p:spPr bwMode="auto">
          <a:xfrm>
            <a:off x="9467394" y="3875448"/>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499" name="Line 115"/>
          <p:cNvSpPr>
            <a:spLocks noChangeShapeType="1"/>
          </p:cNvSpPr>
          <p:nvPr/>
        </p:nvSpPr>
        <p:spPr bwMode="auto">
          <a:xfrm>
            <a:off x="9775587" y="3858166"/>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6500" name="Text Box 116"/>
          <p:cNvSpPr txBox="1">
            <a:spLocks noChangeArrowheads="1"/>
          </p:cNvSpPr>
          <p:nvPr/>
        </p:nvSpPr>
        <p:spPr bwMode="auto">
          <a:xfrm>
            <a:off x="1591208" y="3490928"/>
            <a:ext cx="1146360" cy="301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0 – 0.19</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1 – 0.25</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2 – 0.21</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3 – 0.16</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4 – 0.08</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5 – 0.06</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6 – 0.03</a:t>
            </a:r>
          </a:p>
          <a:p>
            <a:pPr eaLnBrk="1">
              <a:buClr>
                <a:srgbClr val="000000"/>
              </a:buClr>
              <a:buSzPct val="45000"/>
              <a:buFont typeface="StarSymbol" charset="0"/>
              <a:buNone/>
            </a:pPr>
            <a:r>
              <a:rPr lang="en-GB" altLang="en-US" sz="2177" b="1">
                <a:solidFill>
                  <a:srgbClr val="FFFF00"/>
                </a:solidFill>
                <a:latin typeface="Helvetica" panose="020B0604020202020204" pitchFamily="34" charset="0"/>
              </a:rPr>
              <a:t>7 – 0.02</a:t>
            </a:r>
          </a:p>
          <a:p>
            <a:pPr eaLnBrk="1">
              <a:buClr>
                <a:srgbClr val="000000"/>
              </a:buClr>
              <a:buSzPct val="45000"/>
              <a:buFont typeface="StarSymbol" charset="0"/>
              <a:buNone/>
            </a:pPr>
            <a:endParaRPr lang="en-GB" altLang="en-US" sz="2177" b="1">
              <a:solidFill>
                <a:srgbClr val="FFFF00"/>
              </a:solidFill>
              <a:latin typeface="Helvetica" panose="020B0604020202020204" pitchFamily="34" charset="0"/>
            </a:endParaRPr>
          </a:p>
        </p:txBody>
      </p:sp>
      <p:sp>
        <p:nvSpPr>
          <p:cNvPr id="16501" name="AutoShape 117"/>
          <p:cNvSpPr>
            <a:spLocks noChangeArrowheads="1"/>
          </p:cNvSpPr>
          <p:nvPr/>
        </p:nvSpPr>
        <p:spPr bwMode="auto">
          <a:xfrm>
            <a:off x="1523520" y="3501009"/>
            <a:ext cx="1111797" cy="2991194"/>
          </a:xfrm>
          <a:prstGeom prst="roundRect">
            <a:avLst>
              <a:gd name="adj" fmla="val 125"/>
            </a:avLst>
          </a:prstGeom>
          <a:noFill/>
          <a:ln w="360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16502" name="AutoShape 118"/>
          <p:cNvSpPr>
            <a:spLocks noChangeArrowheads="1"/>
          </p:cNvSpPr>
          <p:nvPr/>
        </p:nvSpPr>
        <p:spPr bwMode="auto">
          <a:xfrm>
            <a:off x="5987989" y="3421800"/>
            <a:ext cx="1163642" cy="2981113"/>
          </a:xfrm>
          <a:prstGeom prst="roundRect">
            <a:avLst>
              <a:gd name="adj" fmla="val 120"/>
            </a:avLst>
          </a:prstGeom>
          <a:noFill/>
          <a:ln w="360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16503" name="Oval 119"/>
          <p:cNvSpPr>
            <a:spLocks noChangeArrowheads="1"/>
          </p:cNvSpPr>
          <p:nvPr/>
        </p:nvSpPr>
        <p:spPr bwMode="auto">
          <a:xfrm>
            <a:off x="3199857" y="566843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04" name="Oval 120"/>
          <p:cNvSpPr>
            <a:spLocks noChangeArrowheads="1"/>
          </p:cNvSpPr>
          <p:nvPr/>
        </p:nvSpPr>
        <p:spPr bwMode="auto">
          <a:xfrm>
            <a:off x="3508049" y="5132699"/>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05" name="Oval 121"/>
          <p:cNvSpPr>
            <a:spLocks noChangeArrowheads="1"/>
          </p:cNvSpPr>
          <p:nvPr/>
        </p:nvSpPr>
        <p:spPr bwMode="auto">
          <a:xfrm>
            <a:off x="3883929" y="468337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06" name="Oval 122"/>
          <p:cNvSpPr>
            <a:spLocks noChangeArrowheads="1"/>
          </p:cNvSpPr>
          <p:nvPr/>
        </p:nvSpPr>
        <p:spPr bwMode="auto">
          <a:xfrm>
            <a:off x="4226685" y="442558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07" name="Oval 123"/>
          <p:cNvSpPr>
            <a:spLocks noChangeArrowheads="1"/>
          </p:cNvSpPr>
          <p:nvPr/>
        </p:nvSpPr>
        <p:spPr bwMode="auto">
          <a:xfrm>
            <a:off x="4534877" y="4270049"/>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08" name="Oval 124"/>
          <p:cNvSpPr>
            <a:spLocks noChangeArrowheads="1"/>
          </p:cNvSpPr>
          <p:nvPr/>
        </p:nvSpPr>
        <p:spPr bwMode="auto">
          <a:xfrm>
            <a:off x="4893475" y="413179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09" name="Oval 125"/>
          <p:cNvSpPr>
            <a:spLocks noChangeArrowheads="1"/>
          </p:cNvSpPr>
          <p:nvPr/>
        </p:nvSpPr>
        <p:spPr bwMode="auto">
          <a:xfrm>
            <a:off x="5234791" y="404538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10" name="Oval 126"/>
          <p:cNvSpPr>
            <a:spLocks noChangeArrowheads="1"/>
          </p:cNvSpPr>
          <p:nvPr/>
        </p:nvSpPr>
        <p:spPr bwMode="auto">
          <a:xfrm>
            <a:off x="5560265" y="3993540"/>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11" name="Oval 127"/>
          <p:cNvSpPr>
            <a:spLocks noChangeArrowheads="1"/>
          </p:cNvSpPr>
          <p:nvPr/>
        </p:nvSpPr>
        <p:spPr bwMode="auto">
          <a:xfrm>
            <a:off x="7664326" y="6051516"/>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12" name="Oval 128"/>
          <p:cNvSpPr>
            <a:spLocks noChangeArrowheads="1"/>
          </p:cNvSpPr>
          <p:nvPr/>
        </p:nvSpPr>
        <p:spPr bwMode="auto">
          <a:xfrm>
            <a:off x="8365679" y="605151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13" name="Oval 129"/>
          <p:cNvSpPr>
            <a:spLocks noChangeArrowheads="1"/>
          </p:cNvSpPr>
          <p:nvPr/>
        </p:nvSpPr>
        <p:spPr bwMode="auto">
          <a:xfrm>
            <a:off x="8040205" y="605151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14" name="Oval 130"/>
          <p:cNvSpPr>
            <a:spLocks noChangeArrowheads="1"/>
          </p:cNvSpPr>
          <p:nvPr/>
        </p:nvSpPr>
        <p:spPr bwMode="auto">
          <a:xfrm>
            <a:off x="9032469" y="5360243"/>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15" name="Oval 131"/>
          <p:cNvSpPr>
            <a:spLocks noChangeArrowheads="1"/>
          </p:cNvSpPr>
          <p:nvPr/>
        </p:nvSpPr>
        <p:spPr bwMode="auto">
          <a:xfrm>
            <a:off x="8708435" y="575772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16" name="Oval 132"/>
          <p:cNvSpPr>
            <a:spLocks noChangeArrowheads="1"/>
          </p:cNvSpPr>
          <p:nvPr/>
        </p:nvSpPr>
        <p:spPr bwMode="auto">
          <a:xfrm>
            <a:off x="9408349" y="477410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17" name="Oval 133"/>
          <p:cNvSpPr>
            <a:spLocks noChangeArrowheads="1"/>
          </p:cNvSpPr>
          <p:nvPr/>
        </p:nvSpPr>
        <p:spPr bwMode="auto">
          <a:xfrm>
            <a:off x="9664696" y="439390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18" name="Oval 134"/>
          <p:cNvSpPr>
            <a:spLocks noChangeArrowheads="1"/>
          </p:cNvSpPr>
          <p:nvPr/>
        </p:nvSpPr>
        <p:spPr bwMode="auto">
          <a:xfrm>
            <a:off x="10024734" y="404970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6519" name="Text Box 135"/>
          <p:cNvSpPr txBox="1">
            <a:spLocks noChangeArrowheads="1"/>
          </p:cNvSpPr>
          <p:nvPr/>
        </p:nvSpPr>
        <p:spPr bwMode="auto">
          <a:xfrm>
            <a:off x="3248822" y="6397153"/>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16520" name="Text Box 136"/>
          <p:cNvSpPr txBox="1">
            <a:spLocks noChangeArrowheads="1"/>
          </p:cNvSpPr>
          <p:nvPr/>
        </p:nvSpPr>
        <p:spPr bwMode="auto">
          <a:xfrm>
            <a:off x="3569976" y="6397153"/>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16521" name="Text Box 137"/>
          <p:cNvSpPr txBox="1">
            <a:spLocks noChangeArrowheads="1"/>
          </p:cNvSpPr>
          <p:nvPr/>
        </p:nvSpPr>
        <p:spPr bwMode="auto">
          <a:xfrm>
            <a:off x="3922813" y="6430276"/>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16522" name="Text Box 138"/>
          <p:cNvSpPr txBox="1">
            <a:spLocks noChangeArrowheads="1"/>
          </p:cNvSpPr>
          <p:nvPr/>
        </p:nvSpPr>
        <p:spPr bwMode="auto">
          <a:xfrm>
            <a:off x="4268449" y="6430276"/>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16523" name="Text Box 139"/>
          <p:cNvSpPr txBox="1">
            <a:spLocks noChangeArrowheads="1"/>
          </p:cNvSpPr>
          <p:nvPr/>
        </p:nvSpPr>
        <p:spPr bwMode="auto">
          <a:xfrm>
            <a:off x="4596804" y="6397153"/>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16524" name="Text Box 140"/>
          <p:cNvSpPr txBox="1">
            <a:spLocks noChangeArrowheads="1"/>
          </p:cNvSpPr>
          <p:nvPr/>
        </p:nvSpPr>
        <p:spPr bwMode="auto">
          <a:xfrm>
            <a:off x="4917957" y="6430276"/>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16525" name="Text Box 141"/>
          <p:cNvSpPr txBox="1">
            <a:spLocks noChangeArrowheads="1"/>
          </p:cNvSpPr>
          <p:nvPr/>
        </p:nvSpPr>
        <p:spPr bwMode="auto">
          <a:xfrm>
            <a:off x="5239110" y="6397153"/>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16526" name="Text Box 142"/>
          <p:cNvSpPr txBox="1">
            <a:spLocks noChangeArrowheads="1"/>
          </p:cNvSpPr>
          <p:nvPr/>
        </p:nvSpPr>
        <p:spPr bwMode="auto">
          <a:xfrm>
            <a:off x="5542983" y="6397153"/>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16527" name="Text Box 143"/>
          <p:cNvSpPr txBox="1">
            <a:spLocks noChangeArrowheads="1"/>
          </p:cNvSpPr>
          <p:nvPr/>
        </p:nvSpPr>
        <p:spPr bwMode="auto">
          <a:xfrm>
            <a:off x="7729133" y="6459079"/>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16528" name="Text Box 144"/>
          <p:cNvSpPr txBox="1">
            <a:spLocks noChangeArrowheads="1"/>
          </p:cNvSpPr>
          <p:nvPr/>
        </p:nvSpPr>
        <p:spPr bwMode="auto">
          <a:xfrm>
            <a:off x="8051726" y="6459079"/>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16529" name="Text Box 145"/>
          <p:cNvSpPr txBox="1">
            <a:spLocks noChangeArrowheads="1"/>
          </p:cNvSpPr>
          <p:nvPr/>
        </p:nvSpPr>
        <p:spPr bwMode="auto">
          <a:xfrm>
            <a:off x="8404563" y="6492203"/>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16530" name="Text Box 146"/>
          <p:cNvSpPr txBox="1">
            <a:spLocks noChangeArrowheads="1"/>
          </p:cNvSpPr>
          <p:nvPr/>
        </p:nvSpPr>
        <p:spPr bwMode="auto">
          <a:xfrm>
            <a:off x="8748760" y="6492203"/>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16531" name="Text Box 147"/>
          <p:cNvSpPr txBox="1">
            <a:spLocks noChangeArrowheads="1"/>
          </p:cNvSpPr>
          <p:nvPr/>
        </p:nvSpPr>
        <p:spPr bwMode="auto">
          <a:xfrm>
            <a:off x="9078554" y="645907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16532" name="Text Box 148"/>
          <p:cNvSpPr txBox="1">
            <a:spLocks noChangeArrowheads="1"/>
          </p:cNvSpPr>
          <p:nvPr/>
        </p:nvSpPr>
        <p:spPr bwMode="auto">
          <a:xfrm>
            <a:off x="9398268" y="6492203"/>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16533" name="Text Box 149"/>
          <p:cNvSpPr txBox="1">
            <a:spLocks noChangeArrowheads="1"/>
          </p:cNvSpPr>
          <p:nvPr/>
        </p:nvSpPr>
        <p:spPr bwMode="auto">
          <a:xfrm>
            <a:off x="9719421" y="6459079"/>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16534" name="Text Box 150"/>
          <p:cNvSpPr txBox="1">
            <a:spLocks noChangeArrowheads="1"/>
          </p:cNvSpPr>
          <p:nvPr/>
        </p:nvSpPr>
        <p:spPr bwMode="auto">
          <a:xfrm>
            <a:off x="10023293" y="6459079"/>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Tree>
    <p:extLst>
      <p:ext uri="{BB962C8B-B14F-4D97-AF65-F5344CB8AC3E}">
        <p14:creationId xmlns:p14="http://schemas.microsoft.com/office/powerpoint/2010/main" val="163869565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7409" name="Line 1"/>
          <p:cNvSpPr>
            <a:spLocks noChangeShapeType="1"/>
          </p:cNvSpPr>
          <p:nvPr/>
        </p:nvSpPr>
        <p:spPr bwMode="auto">
          <a:xfrm>
            <a:off x="2510025" y="648069"/>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10" name="Line 2"/>
          <p:cNvSpPr>
            <a:spLocks noChangeShapeType="1"/>
          </p:cNvSpPr>
          <p:nvPr/>
        </p:nvSpPr>
        <p:spPr bwMode="auto">
          <a:xfrm>
            <a:off x="2296882" y="2924948"/>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11" name="Line 3"/>
          <p:cNvSpPr>
            <a:spLocks noChangeShapeType="1"/>
          </p:cNvSpPr>
          <p:nvPr/>
        </p:nvSpPr>
        <p:spPr bwMode="auto">
          <a:xfrm>
            <a:off x="2361689" y="2276880"/>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12" name="Line 4"/>
          <p:cNvSpPr>
            <a:spLocks noChangeShapeType="1"/>
          </p:cNvSpPr>
          <p:nvPr/>
        </p:nvSpPr>
        <p:spPr bwMode="auto">
          <a:xfrm>
            <a:off x="2378970" y="1644653"/>
            <a:ext cx="312513"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13" name="Line 5"/>
          <p:cNvSpPr>
            <a:spLocks noChangeShapeType="1"/>
          </p:cNvSpPr>
          <p:nvPr/>
        </p:nvSpPr>
        <p:spPr bwMode="auto">
          <a:xfrm>
            <a:off x="2378971" y="996585"/>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14" name="Text Box 6"/>
          <p:cNvSpPr txBox="1">
            <a:spLocks noChangeArrowheads="1"/>
          </p:cNvSpPr>
          <p:nvPr/>
        </p:nvSpPr>
        <p:spPr bwMode="auto">
          <a:xfrm>
            <a:off x="1654575" y="747440"/>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17415" name="Text Box 7"/>
          <p:cNvSpPr txBox="1">
            <a:spLocks noChangeArrowheads="1"/>
          </p:cNvSpPr>
          <p:nvPr/>
        </p:nvSpPr>
        <p:spPr bwMode="auto">
          <a:xfrm>
            <a:off x="1605610" y="1362384"/>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17416" name="Text Box 8"/>
          <p:cNvSpPr txBox="1">
            <a:spLocks noChangeArrowheads="1"/>
          </p:cNvSpPr>
          <p:nvPr/>
        </p:nvSpPr>
        <p:spPr bwMode="auto">
          <a:xfrm>
            <a:off x="1802910" y="2027734"/>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17417" name="Line 9"/>
          <p:cNvSpPr>
            <a:spLocks noChangeShapeType="1"/>
          </p:cNvSpPr>
          <p:nvPr/>
        </p:nvSpPr>
        <p:spPr bwMode="auto">
          <a:xfrm>
            <a:off x="3168173"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18" name="Line 10"/>
          <p:cNvSpPr>
            <a:spLocks noChangeShapeType="1"/>
          </p:cNvSpPr>
          <p:nvPr/>
        </p:nvSpPr>
        <p:spPr bwMode="auto">
          <a:xfrm>
            <a:off x="2871502"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19" name="Line 11"/>
          <p:cNvSpPr>
            <a:spLocks noChangeShapeType="1"/>
          </p:cNvSpPr>
          <p:nvPr/>
        </p:nvSpPr>
        <p:spPr bwMode="auto">
          <a:xfrm>
            <a:off x="3512370" y="2757891"/>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20" name="Line 12"/>
          <p:cNvSpPr>
            <a:spLocks noChangeShapeType="1"/>
          </p:cNvSpPr>
          <p:nvPr/>
        </p:nvSpPr>
        <p:spPr bwMode="auto">
          <a:xfrm>
            <a:off x="3842164"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21" name="Line 13"/>
          <p:cNvSpPr>
            <a:spLocks noChangeShapeType="1"/>
          </p:cNvSpPr>
          <p:nvPr/>
        </p:nvSpPr>
        <p:spPr bwMode="auto">
          <a:xfrm>
            <a:off x="4154677"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22" name="Line 14"/>
          <p:cNvSpPr>
            <a:spLocks noChangeShapeType="1"/>
          </p:cNvSpPr>
          <p:nvPr/>
        </p:nvSpPr>
        <p:spPr bwMode="auto">
          <a:xfrm>
            <a:off x="4483032"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23" name="Line 15"/>
          <p:cNvSpPr>
            <a:spLocks noChangeShapeType="1"/>
          </p:cNvSpPr>
          <p:nvPr/>
        </p:nvSpPr>
        <p:spPr bwMode="auto">
          <a:xfrm>
            <a:off x="4786903"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24" name="Line 16"/>
          <p:cNvSpPr>
            <a:spLocks noChangeShapeType="1"/>
          </p:cNvSpPr>
          <p:nvPr/>
        </p:nvSpPr>
        <p:spPr bwMode="auto">
          <a:xfrm flipV="1">
            <a:off x="288878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25" name="Line 17"/>
          <p:cNvSpPr>
            <a:spLocks noChangeShapeType="1"/>
          </p:cNvSpPr>
          <p:nvPr/>
        </p:nvSpPr>
        <p:spPr bwMode="auto">
          <a:xfrm flipV="1">
            <a:off x="3184015"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26" name="Line 18"/>
          <p:cNvSpPr>
            <a:spLocks noChangeShapeType="1"/>
          </p:cNvSpPr>
          <p:nvPr/>
        </p:nvSpPr>
        <p:spPr bwMode="auto">
          <a:xfrm flipV="1">
            <a:off x="3529652" y="662471"/>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27" name="Line 19"/>
          <p:cNvSpPr>
            <a:spLocks noChangeShapeType="1"/>
          </p:cNvSpPr>
          <p:nvPr/>
        </p:nvSpPr>
        <p:spPr bwMode="auto">
          <a:xfrm flipV="1">
            <a:off x="384216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28" name="Line 20"/>
          <p:cNvSpPr>
            <a:spLocks noChangeShapeType="1"/>
          </p:cNvSpPr>
          <p:nvPr/>
        </p:nvSpPr>
        <p:spPr bwMode="auto">
          <a:xfrm flipV="1">
            <a:off x="4170518"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29" name="Line 21"/>
          <p:cNvSpPr>
            <a:spLocks noChangeShapeType="1"/>
          </p:cNvSpPr>
          <p:nvPr/>
        </p:nvSpPr>
        <p:spPr bwMode="auto">
          <a:xfrm flipV="1">
            <a:off x="4500314"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30" name="Line 22"/>
          <p:cNvSpPr>
            <a:spLocks noChangeShapeType="1"/>
          </p:cNvSpPr>
          <p:nvPr/>
        </p:nvSpPr>
        <p:spPr bwMode="auto">
          <a:xfrm flipV="1">
            <a:off x="479554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31" name="Oval 23"/>
          <p:cNvSpPr>
            <a:spLocks noChangeArrowheads="1"/>
          </p:cNvSpPr>
          <p:nvPr/>
        </p:nvSpPr>
        <p:spPr bwMode="auto">
          <a:xfrm>
            <a:off x="2443778" y="1728182"/>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7432" name="Oval 24"/>
          <p:cNvSpPr>
            <a:spLocks noChangeArrowheads="1"/>
          </p:cNvSpPr>
          <p:nvPr/>
        </p:nvSpPr>
        <p:spPr bwMode="auto">
          <a:xfrm>
            <a:off x="2822537" y="124573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7433" name="Oval 25"/>
          <p:cNvSpPr>
            <a:spLocks noChangeArrowheads="1"/>
          </p:cNvSpPr>
          <p:nvPr/>
        </p:nvSpPr>
        <p:spPr bwMode="auto">
          <a:xfrm>
            <a:off x="3101927" y="1578407"/>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7434" name="Oval 26"/>
          <p:cNvSpPr>
            <a:spLocks noChangeArrowheads="1"/>
          </p:cNvSpPr>
          <p:nvPr/>
        </p:nvSpPr>
        <p:spPr bwMode="auto">
          <a:xfrm>
            <a:off x="3463405" y="1893800"/>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7435" name="Oval 27"/>
          <p:cNvSpPr>
            <a:spLocks noChangeArrowheads="1"/>
          </p:cNvSpPr>
          <p:nvPr/>
        </p:nvSpPr>
        <p:spPr bwMode="auto">
          <a:xfrm>
            <a:off x="3775917" y="235896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7436" name="Oval 28"/>
          <p:cNvSpPr>
            <a:spLocks noChangeArrowheads="1"/>
          </p:cNvSpPr>
          <p:nvPr/>
        </p:nvSpPr>
        <p:spPr bwMode="auto">
          <a:xfrm>
            <a:off x="4088430" y="2541868"/>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7437" name="Oval 29"/>
          <p:cNvSpPr>
            <a:spLocks noChangeArrowheads="1"/>
          </p:cNvSpPr>
          <p:nvPr/>
        </p:nvSpPr>
        <p:spPr bwMode="auto">
          <a:xfrm>
            <a:off x="4400943" y="270748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7438" name="Oval 30"/>
          <p:cNvSpPr>
            <a:spLocks noChangeArrowheads="1"/>
          </p:cNvSpPr>
          <p:nvPr/>
        </p:nvSpPr>
        <p:spPr bwMode="auto">
          <a:xfrm>
            <a:off x="4713456" y="2808296"/>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7439" name="Text Box 31"/>
          <p:cNvSpPr txBox="1">
            <a:spLocks noChangeArrowheads="1"/>
          </p:cNvSpPr>
          <p:nvPr/>
        </p:nvSpPr>
        <p:spPr bwMode="auto">
          <a:xfrm>
            <a:off x="2443778" y="3182735"/>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17440" name="Text Box 32"/>
          <p:cNvSpPr txBox="1">
            <a:spLocks noChangeArrowheads="1"/>
          </p:cNvSpPr>
          <p:nvPr/>
        </p:nvSpPr>
        <p:spPr bwMode="auto">
          <a:xfrm>
            <a:off x="2766371" y="3182735"/>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17441" name="Text Box 33"/>
          <p:cNvSpPr txBox="1">
            <a:spLocks noChangeArrowheads="1"/>
          </p:cNvSpPr>
          <p:nvPr/>
        </p:nvSpPr>
        <p:spPr bwMode="auto">
          <a:xfrm>
            <a:off x="3119209" y="3215859"/>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17442" name="Text Box 34"/>
          <p:cNvSpPr txBox="1">
            <a:spLocks noChangeArrowheads="1"/>
          </p:cNvSpPr>
          <p:nvPr/>
        </p:nvSpPr>
        <p:spPr bwMode="auto">
          <a:xfrm>
            <a:off x="3463405" y="3215859"/>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17443" name="Text Box 35"/>
          <p:cNvSpPr txBox="1">
            <a:spLocks noChangeArrowheads="1"/>
          </p:cNvSpPr>
          <p:nvPr/>
        </p:nvSpPr>
        <p:spPr bwMode="auto">
          <a:xfrm>
            <a:off x="3793199" y="3182735"/>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17444" name="Text Box 36"/>
          <p:cNvSpPr txBox="1">
            <a:spLocks noChangeArrowheads="1"/>
          </p:cNvSpPr>
          <p:nvPr/>
        </p:nvSpPr>
        <p:spPr bwMode="auto">
          <a:xfrm>
            <a:off x="4112913" y="321585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17445" name="Text Box 37"/>
          <p:cNvSpPr txBox="1">
            <a:spLocks noChangeArrowheads="1"/>
          </p:cNvSpPr>
          <p:nvPr/>
        </p:nvSpPr>
        <p:spPr bwMode="auto">
          <a:xfrm>
            <a:off x="4434066" y="3182735"/>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17446" name="Text Box 38"/>
          <p:cNvSpPr txBox="1">
            <a:spLocks noChangeArrowheads="1"/>
          </p:cNvSpPr>
          <p:nvPr/>
        </p:nvSpPr>
        <p:spPr bwMode="auto">
          <a:xfrm>
            <a:off x="4737938" y="3182735"/>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17447" name="Line 39"/>
          <p:cNvSpPr>
            <a:spLocks noChangeShapeType="1"/>
          </p:cNvSpPr>
          <p:nvPr/>
        </p:nvSpPr>
        <p:spPr bwMode="auto">
          <a:xfrm>
            <a:off x="3234420" y="6100481"/>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48" name="Line 40"/>
          <p:cNvSpPr>
            <a:spLocks noChangeShapeType="1"/>
          </p:cNvSpPr>
          <p:nvPr/>
        </p:nvSpPr>
        <p:spPr bwMode="auto">
          <a:xfrm>
            <a:off x="3215699" y="568427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49" name="Line 41"/>
          <p:cNvSpPr>
            <a:spLocks noChangeShapeType="1"/>
          </p:cNvSpPr>
          <p:nvPr/>
        </p:nvSpPr>
        <p:spPr bwMode="auto">
          <a:xfrm>
            <a:off x="3231540" y="5318480"/>
            <a:ext cx="2668601"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50" name="Line 42"/>
          <p:cNvSpPr>
            <a:spLocks noChangeShapeType="1"/>
          </p:cNvSpPr>
          <p:nvPr/>
        </p:nvSpPr>
        <p:spPr bwMode="auto">
          <a:xfrm>
            <a:off x="3230100" y="49209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51" name="Line 43"/>
          <p:cNvSpPr>
            <a:spLocks noChangeShapeType="1"/>
          </p:cNvSpPr>
          <p:nvPr/>
        </p:nvSpPr>
        <p:spPr bwMode="auto">
          <a:xfrm>
            <a:off x="3230100" y="45407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52" name="Line 44"/>
          <p:cNvSpPr>
            <a:spLocks noChangeShapeType="1"/>
          </p:cNvSpPr>
          <p:nvPr/>
        </p:nvSpPr>
        <p:spPr bwMode="auto">
          <a:xfrm>
            <a:off x="3247382" y="410875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53" name="Text Box 45"/>
          <p:cNvSpPr txBox="1">
            <a:spLocks noChangeArrowheads="1"/>
          </p:cNvSpPr>
          <p:nvPr/>
        </p:nvSpPr>
        <p:spPr bwMode="auto">
          <a:xfrm>
            <a:off x="2754850" y="39575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17454" name="Text Box 46"/>
          <p:cNvSpPr txBox="1">
            <a:spLocks noChangeArrowheads="1"/>
          </p:cNvSpPr>
          <p:nvPr/>
        </p:nvSpPr>
        <p:spPr bwMode="auto">
          <a:xfrm>
            <a:off x="2737569" y="43550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17455" name="Text Box 47"/>
          <p:cNvSpPr txBox="1">
            <a:spLocks noChangeArrowheads="1"/>
          </p:cNvSpPr>
          <p:nvPr/>
        </p:nvSpPr>
        <p:spPr bwMode="auto">
          <a:xfrm>
            <a:off x="2721726" y="47352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17456" name="Text Box 48"/>
          <p:cNvSpPr txBox="1">
            <a:spLocks noChangeArrowheads="1"/>
          </p:cNvSpPr>
          <p:nvPr/>
        </p:nvSpPr>
        <p:spPr bwMode="auto">
          <a:xfrm>
            <a:off x="2739008" y="5461054"/>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17457" name="Text Box 49"/>
          <p:cNvSpPr txBox="1">
            <a:spLocks noChangeArrowheads="1"/>
          </p:cNvSpPr>
          <p:nvPr/>
        </p:nvSpPr>
        <p:spPr bwMode="auto">
          <a:xfrm>
            <a:off x="2737569" y="50981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17458" name="Text Box 50"/>
          <p:cNvSpPr txBox="1">
            <a:spLocks noChangeArrowheads="1"/>
          </p:cNvSpPr>
          <p:nvPr/>
        </p:nvSpPr>
        <p:spPr bwMode="auto">
          <a:xfrm>
            <a:off x="2739008" y="58758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17459" name="Line 51"/>
          <p:cNvSpPr>
            <a:spLocks noChangeShapeType="1"/>
          </p:cNvSpPr>
          <p:nvPr/>
        </p:nvSpPr>
        <p:spPr bwMode="auto">
          <a:xfrm>
            <a:off x="3284826" y="3767436"/>
            <a:ext cx="1440"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60" name="Line 52"/>
          <p:cNvSpPr>
            <a:spLocks noChangeShapeType="1"/>
          </p:cNvSpPr>
          <p:nvPr/>
        </p:nvSpPr>
        <p:spPr bwMode="auto">
          <a:xfrm>
            <a:off x="3626141" y="38178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61" name="Line 53"/>
          <p:cNvSpPr>
            <a:spLocks noChangeShapeType="1"/>
          </p:cNvSpPr>
          <p:nvPr/>
        </p:nvSpPr>
        <p:spPr bwMode="auto">
          <a:xfrm>
            <a:off x="3983298" y="3797680"/>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62" name="Line 54"/>
          <p:cNvSpPr>
            <a:spLocks noChangeShapeType="1"/>
          </p:cNvSpPr>
          <p:nvPr/>
        </p:nvSpPr>
        <p:spPr bwMode="auto">
          <a:xfrm>
            <a:off x="4290052" y="381352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63" name="Line 55"/>
          <p:cNvSpPr>
            <a:spLocks noChangeShapeType="1"/>
          </p:cNvSpPr>
          <p:nvPr/>
        </p:nvSpPr>
        <p:spPr bwMode="auto">
          <a:xfrm>
            <a:off x="4612645" y="381208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64" name="Line 56"/>
          <p:cNvSpPr>
            <a:spLocks noChangeShapeType="1"/>
          </p:cNvSpPr>
          <p:nvPr/>
        </p:nvSpPr>
        <p:spPr bwMode="auto">
          <a:xfrm>
            <a:off x="5620751" y="3827923"/>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65" name="Line 57"/>
          <p:cNvSpPr>
            <a:spLocks noChangeShapeType="1"/>
          </p:cNvSpPr>
          <p:nvPr/>
        </p:nvSpPr>
        <p:spPr bwMode="auto">
          <a:xfrm>
            <a:off x="4987085" y="3842324"/>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66" name="Line 58"/>
          <p:cNvSpPr>
            <a:spLocks noChangeShapeType="1"/>
          </p:cNvSpPr>
          <p:nvPr/>
        </p:nvSpPr>
        <p:spPr bwMode="auto">
          <a:xfrm>
            <a:off x="5293836" y="38250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67" name="Oval 59"/>
          <p:cNvSpPr>
            <a:spLocks noChangeArrowheads="1"/>
          </p:cNvSpPr>
          <p:nvPr/>
        </p:nvSpPr>
        <p:spPr bwMode="auto">
          <a:xfrm>
            <a:off x="3199857" y="566843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7468" name="Oval 60"/>
          <p:cNvSpPr>
            <a:spLocks noChangeArrowheads="1"/>
          </p:cNvSpPr>
          <p:nvPr/>
        </p:nvSpPr>
        <p:spPr bwMode="auto">
          <a:xfrm>
            <a:off x="3508049" y="5132699"/>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7469" name="Oval 61"/>
          <p:cNvSpPr>
            <a:spLocks noChangeArrowheads="1"/>
          </p:cNvSpPr>
          <p:nvPr/>
        </p:nvSpPr>
        <p:spPr bwMode="auto">
          <a:xfrm>
            <a:off x="3883929" y="468337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7470" name="Oval 62"/>
          <p:cNvSpPr>
            <a:spLocks noChangeArrowheads="1"/>
          </p:cNvSpPr>
          <p:nvPr/>
        </p:nvSpPr>
        <p:spPr bwMode="auto">
          <a:xfrm>
            <a:off x="4226685" y="442558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7471" name="Oval 63"/>
          <p:cNvSpPr>
            <a:spLocks noChangeArrowheads="1"/>
          </p:cNvSpPr>
          <p:nvPr/>
        </p:nvSpPr>
        <p:spPr bwMode="auto">
          <a:xfrm>
            <a:off x="4534877" y="4270049"/>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7472" name="Oval 64"/>
          <p:cNvSpPr>
            <a:spLocks noChangeArrowheads="1"/>
          </p:cNvSpPr>
          <p:nvPr/>
        </p:nvSpPr>
        <p:spPr bwMode="auto">
          <a:xfrm>
            <a:off x="4893475" y="413179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7473" name="Oval 65"/>
          <p:cNvSpPr>
            <a:spLocks noChangeArrowheads="1"/>
          </p:cNvSpPr>
          <p:nvPr/>
        </p:nvSpPr>
        <p:spPr bwMode="auto">
          <a:xfrm>
            <a:off x="5234791" y="404538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7474" name="Oval 66"/>
          <p:cNvSpPr>
            <a:spLocks noChangeArrowheads="1"/>
          </p:cNvSpPr>
          <p:nvPr/>
        </p:nvSpPr>
        <p:spPr bwMode="auto">
          <a:xfrm>
            <a:off x="5560265" y="3993540"/>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7475" name="Text Box 67"/>
          <p:cNvSpPr txBox="1">
            <a:spLocks noChangeArrowheads="1"/>
          </p:cNvSpPr>
          <p:nvPr/>
        </p:nvSpPr>
        <p:spPr bwMode="auto">
          <a:xfrm>
            <a:off x="3248822" y="6397153"/>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17476" name="Text Box 68"/>
          <p:cNvSpPr txBox="1">
            <a:spLocks noChangeArrowheads="1"/>
          </p:cNvSpPr>
          <p:nvPr/>
        </p:nvSpPr>
        <p:spPr bwMode="auto">
          <a:xfrm>
            <a:off x="3569976" y="6397153"/>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17477" name="Text Box 69"/>
          <p:cNvSpPr txBox="1">
            <a:spLocks noChangeArrowheads="1"/>
          </p:cNvSpPr>
          <p:nvPr/>
        </p:nvSpPr>
        <p:spPr bwMode="auto">
          <a:xfrm>
            <a:off x="3922813" y="6430276"/>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17478" name="Text Box 70"/>
          <p:cNvSpPr txBox="1">
            <a:spLocks noChangeArrowheads="1"/>
          </p:cNvSpPr>
          <p:nvPr/>
        </p:nvSpPr>
        <p:spPr bwMode="auto">
          <a:xfrm>
            <a:off x="4268449" y="6430276"/>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17479" name="Text Box 71"/>
          <p:cNvSpPr txBox="1">
            <a:spLocks noChangeArrowheads="1"/>
          </p:cNvSpPr>
          <p:nvPr/>
        </p:nvSpPr>
        <p:spPr bwMode="auto">
          <a:xfrm>
            <a:off x="4596804" y="6397153"/>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17480" name="Text Box 72"/>
          <p:cNvSpPr txBox="1">
            <a:spLocks noChangeArrowheads="1"/>
          </p:cNvSpPr>
          <p:nvPr/>
        </p:nvSpPr>
        <p:spPr bwMode="auto">
          <a:xfrm>
            <a:off x="4917957" y="6430276"/>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17481" name="Text Box 73"/>
          <p:cNvSpPr txBox="1">
            <a:spLocks noChangeArrowheads="1"/>
          </p:cNvSpPr>
          <p:nvPr/>
        </p:nvSpPr>
        <p:spPr bwMode="auto">
          <a:xfrm>
            <a:off x="5239110" y="6397153"/>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17482" name="Text Box 74"/>
          <p:cNvSpPr txBox="1">
            <a:spLocks noChangeArrowheads="1"/>
          </p:cNvSpPr>
          <p:nvPr/>
        </p:nvSpPr>
        <p:spPr bwMode="auto">
          <a:xfrm>
            <a:off x="5542983" y="6397153"/>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17483" name="Line 75"/>
          <p:cNvSpPr>
            <a:spLocks noChangeShapeType="1"/>
          </p:cNvSpPr>
          <p:nvPr/>
        </p:nvSpPr>
        <p:spPr bwMode="auto">
          <a:xfrm flipH="1">
            <a:off x="2175910" y="613504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84" name="Line 76"/>
          <p:cNvSpPr>
            <a:spLocks noChangeShapeType="1"/>
          </p:cNvSpPr>
          <p:nvPr/>
        </p:nvSpPr>
        <p:spPr bwMode="auto">
          <a:xfrm flipH="1">
            <a:off x="2175910" y="409435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85" name="Line 77"/>
          <p:cNvSpPr>
            <a:spLocks noChangeShapeType="1"/>
          </p:cNvSpPr>
          <p:nvPr/>
        </p:nvSpPr>
        <p:spPr bwMode="auto">
          <a:xfrm flipH="1">
            <a:off x="2175910" y="552010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86" name="Line 78"/>
          <p:cNvSpPr>
            <a:spLocks noChangeShapeType="1"/>
          </p:cNvSpPr>
          <p:nvPr/>
        </p:nvSpPr>
        <p:spPr bwMode="auto">
          <a:xfrm flipH="1">
            <a:off x="2175910" y="5828293"/>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87" name="Line 79"/>
          <p:cNvSpPr>
            <a:spLocks noChangeShapeType="1"/>
          </p:cNvSpPr>
          <p:nvPr/>
        </p:nvSpPr>
        <p:spPr bwMode="auto">
          <a:xfrm flipH="1">
            <a:off x="2175910" y="4696334"/>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88" name="Line 80"/>
          <p:cNvSpPr>
            <a:spLocks noChangeShapeType="1"/>
          </p:cNvSpPr>
          <p:nvPr/>
        </p:nvSpPr>
        <p:spPr bwMode="auto">
          <a:xfrm flipH="1">
            <a:off x="2175910" y="5256552"/>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89" name="Line 81"/>
          <p:cNvSpPr>
            <a:spLocks noChangeShapeType="1"/>
          </p:cNvSpPr>
          <p:nvPr/>
        </p:nvSpPr>
        <p:spPr bwMode="auto">
          <a:xfrm flipH="1">
            <a:off x="2175910" y="49886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90" name="Line 82"/>
          <p:cNvSpPr>
            <a:spLocks noChangeShapeType="1"/>
          </p:cNvSpPr>
          <p:nvPr/>
        </p:nvSpPr>
        <p:spPr bwMode="auto">
          <a:xfrm flipH="1">
            <a:off x="2175910" y="44183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491" name="Text Box 83"/>
          <p:cNvSpPr txBox="1">
            <a:spLocks noChangeArrowheads="1"/>
          </p:cNvSpPr>
          <p:nvPr/>
        </p:nvSpPr>
        <p:spPr bwMode="auto">
          <a:xfrm>
            <a:off x="1916682" y="5970868"/>
            <a:ext cx="223223"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0</a:t>
            </a:r>
          </a:p>
        </p:txBody>
      </p:sp>
      <p:sp>
        <p:nvSpPr>
          <p:cNvPr id="17492" name="Text Box 84"/>
          <p:cNvSpPr txBox="1">
            <a:spLocks noChangeArrowheads="1"/>
          </p:cNvSpPr>
          <p:nvPr/>
        </p:nvSpPr>
        <p:spPr bwMode="auto">
          <a:xfrm>
            <a:off x="1925323" y="56684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1</a:t>
            </a:r>
          </a:p>
        </p:txBody>
      </p:sp>
      <p:sp>
        <p:nvSpPr>
          <p:cNvPr id="17493" name="Text Box 85"/>
          <p:cNvSpPr txBox="1">
            <a:spLocks noChangeArrowheads="1"/>
          </p:cNvSpPr>
          <p:nvPr/>
        </p:nvSpPr>
        <p:spPr bwMode="auto">
          <a:xfrm>
            <a:off x="1925323" y="5357363"/>
            <a:ext cx="24914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2</a:t>
            </a:r>
          </a:p>
        </p:txBody>
      </p:sp>
      <p:sp>
        <p:nvSpPr>
          <p:cNvPr id="17494" name="Text Box 86"/>
          <p:cNvSpPr txBox="1">
            <a:spLocks noChangeArrowheads="1"/>
          </p:cNvSpPr>
          <p:nvPr/>
        </p:nvSpPr>
        <p:spPr bwMode="auto">
          <a:xfrm>
            <a:off x="1908042" y="5089495"/>
            <a:ext cx="2563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3</a:t>
            </a:r>
          </a:p>
        </p:txBody>
      </p:sp>
      <p:sp>
        <p:nvSpPr>
          <p:cNvPr id="17495" name="Text Box 87"/>
          <p:cNvSpPr txBox="1">
            <a:spLocks noChangeArrowheads="1"/>
          </p:cNvSpPr>
          <p:nvPr/>
        </p:nvSpPr>
        <p:spPr bwMode="auto">
          <a:xfrm>
            <a:off x="1899400" y="4812986"/>
            <a:ext cx="20594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4</a:t>
            </a:r>
          </a:p>
        </p:txBody>
      </p:sp>
      <p:sp>
        <p:nvSpPr>
          <p:cNvPr id="17496" name="Text Box 88"/>
          <p:cNvSpPr txBox="1">
            <a:spLocks noChangeArrowheads="1"/>
          </p:cNvSpPr>
          <p:nvPr/>
        </p:nvSpPr>
        <p:spPr bwMode="auto">
          <a:xfrm>
            <a:off x="1908042" y="4553759"/>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5</a:t>
            </a:r>
          </a:p>
        </p:txBody>
      </p:sp>
      <p:sp>
        <p:nvSpPr>
          <p:cNvPr id="17497" name="Text Box 89"/>
          <p:cNvSpPr txBox="1">
            <a:spLocks noChangeArrowheads="1"/>
          </p:cNvSpPr>
          <p:nvPr/>
        </p:nvSpPr>
        <p:spPr bwMode="auto">
          <a:xfrm>
            <a:off x="1899401" y="4251327"/>
            <a:ext cx="27362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6</a:t>
            </a:r>
          </a:p>
        </p:txBody>
      </p:sp>
      <p:sp>
        <p:nvSpPr>
          <p:cNvPr id="17498" name="Text Box 90"/>
          <p:cNvSpPr txBox="1">
            <a:spLocks noChangeArrowheads="1"/>
          </p:cNvSpPr>
          <p:nvPr/>
        </p:nvSpPr>
        <p:spPr bwMode="auto">
          <a:xfrm>
            <a:off x="1908042" y="3940255"/>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7</a:t>
            </a:r>
          </a:p>
        </p:txBody>
      </p:sp>
      <p:sp>
        <p:nvSpPr>
          <p:cNvPr id="17499" name="Line 91"/>
          <p:cNvSpPr>
            <a:spLocks noChangeShapeType="1"/>
          </p:cNvSpPr>
          <p:nvPr/>
        </p:nvSpPr>
        <p:spPr bwMode="auto">
          <a:xfrm>
            <a:off x="7812661"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00" name="Line 92"/>
          <p:cNvSpPr>
            <a:spLocks noChangeShapeType="1"/>
          </p:cNvSpPr>
          <p:nvPr/>
        </p:nvSpPr>
        <p:spPr bwMode="auto">
          <a:xfrm>
            <a:off x="7598079"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01" name="Line 93"/>
          <p:cNvSpPr>
            <a:spLocks noChangeShapeType="1"/>
          </p:cNvSpPr>
          <p:nvPr/>
        </p:nvSpPr>
        <p:spPr bwMode="auto">
          <a:xfrm>
            <a:off x="7664325"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02" name="Line 94"/>
          <p:cNvSpPr>
            <a:spLocks noChangeShapeType="1"/>
          </p:cNvSpPr>
          <p:nvPr/>
        </p:nvSpPr>
        <p:spPr bwMode="auto">
          <a:xfrm>
            <a:off x="7681607"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03" name="Line 95"/>
          <p:cNvSpPr>
            <a:spLocks noChangeShapeType="1"/>
          </p:cNvSpPr>
          <p:nvPr/>
        </p:nvSpPr>
        <p:spPr bwMode="auto">
          <a:xfrm>
            <a:off x="7681607"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04" name="Text Box 96"/>
          <p:cNvSpPr txBox="1">
            <a:spLocks noChangeArrowheads="1"/>
          </p:cNvSpPr>
          <p:nvPr/>
        </p:nvSpPr>
        <p:spPr bwMode="auto">
          <a:xfrm>
            <a:off x="6957212"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17505" name="Text Box 97"/>
          <p:cNvSpPr txBox="1">
            <a:spLocks noChangeArrowheads="1"/>
          </p:cNvSpPr>
          <p:nvPr/>
        </p:nvSpPr>
        <p:spPr bwMode="auto">
          <a:xfrm>
            <a:off x="6908246"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17506" name="Text Box 98"/>
          <p:cNvSpPr txBox="1">
            <a:spLocks noChangeArrowheads="1"/>
          </p:cNvSpPr>
          <p:nvPr/>
        </p:nvSpPr>
        <p:spPr bwMode="auto">
          <a:xfrm>
            <a:off x="7105547"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17507" name="Line 99"/>
          <p:cNvSpPr>
            <a:spLocks noChangeShapeType="1"/>
          </p:cNvSpPr>
          <p:nvPr/>
        </p:nvSpPr>
        <p:spPr bwMode="auto">
          <a:xfrm>
            <a:off x="8470810"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08" name="Line 100"/>
          <p:cNvSpPr>
            <a:spLocks noChangeShapeType="1"/>
          </p:cNvSpPr>
          <p:nvPr/>
        </p:nvSpPr>
        <p:spPr bwMode="auto">
          <a:xfrm>
            <a:off x="8174138"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09" name="Line 101"/>
          <p:cNvSpPr>
            <a:spLocks noChangeShapeType="1"/>
          </p:cNvSpPr>
          <p:nvPr/>
        </p:nvSpPr>
        <p:spPr bwMode="auto">
          <a:xfrm>
            <a:off x="8815007"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10" name="Line 102"/>
          <p:cNvSpPr>
            <a:spLocks noChangeShapeType="1"/>
          </p:cNvSpPr>
          <p:nvPr/>
        </p:nvSpPr>
        <p:spPr bwMode="auto">
          <a:xfrm>
            <a:off x="914480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11" name="Line 103"/>
          <p:cNvSpPr>
            <a:spLocks noChangeShapeType="1"/>
          </p:cNvSpPr>
          <p:nvPr/>
        </p:nvSpPr>
        <p:spPr bwMode="auto">
          <a:xfrm>
            <a:off x="9457314"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12" name="Line 104"/>
          <p:cNvSpPr>
            <a:spLocks noChangeShapeType="1"/>
          </p:cNvSpPr>
          <p:nvPr/>
        </p:nvSpPr>
        <p:spPr bwMode="auto">
          <a:xfrm>
            <a:off x="9785669"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13" name="Line 105"/>
          <p:cNvSpPr>
            <a:spLocks noChangeShapeType="1"/>
          </p:cNvSpPr>
          <p:nvPr/>
        </p:nvSpPr>
        <p:spPr bwMode="auto">
          <a:xfrm>
            <a:off x="1008954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14" name="Line 106"/>
          <p:cNvSpPr>
            <a:spLocks noChangeShapeType="1"/>
          </p:cNvSpPr>
          <p:nvPr/>
        </p:nvSpPr>
        <p:spPr bwMode="auto">
          <a:xfrm flipV="1">
            <a:off x="819142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15" name="Line 107"/>
          <p:cNvSpPr>
            <a:spLocks noChangeShapeType="1"/>
          </p:cNvSpPr>
          <p:nvPr/>
        </p:nvSpPr>
        <p:spPr bwMode="auto">
          <a:xfrm flipV="1">
            <a:off x="8486652"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16" name="Line 108"/>
          <p:cNvSpPr>
            <a:spLocks noChangeShapeType="1"/>
          </p:cNvSpPr>
          <p:nvPr/>
        </p:nvSpPr>
        <p:spPr bwMode="auto">
          <a:xfrm flipV="1">
            <a:off x="8832288"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17" name="Line 109"/>
          <p:cNvSpPr>
            <a:spLocks noChangeShapeType="1"/>
          </p:cNvSpPr>
          <p:nvPr/>
        </p:nvSpPr>
        <p:spPr bwMode="auto">
          <a:xfrm flipV="1">
            <a:off x="914480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18" name="Line 110"/>
          <p:cNvSpPr>
            <a:spLocks noChangeShapeType="1"/>
          </p:cNvSpPr>
          <p:nvPr/>
        </p:nvSpPr>
        <p:spPr bwMode="auto">
          <a:xfrm flipV="1">
            <a:off x="9473155"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19" name="Line 111"/>
          <p:cNvSpPr>
            <a:spLocks noChangeShapeType="1"/>
          </p:cNvSpPr>
          <p:nvPr/>
        </p:nvSpPr>
        <p:spPr bwMode="auto">
          <a:xfrm flipV="1">
            <a:off x="9801509"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20" name="Line 112"/>
          <p:cNvSpPr>
            <a:spLocks noChangeShapeType="1"/>
          </p:cNvSpPr>
          <p:nvPr/>
        </p:nvSpPr>
        <p:spPr bwMode="auto">
          <a:xfrm flipV="1">
            <a:off x="10098180"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21" name="Text Box 113"/>
          <p:cNvSpPr txBox="1">
            <a:spLocks noChangeArrowheads="1"/>
          </p:cNvSpPr>
          <p:nvPr/>
        </p:nvSpPr>
        <p:spPr bwMode="auto">
          <a:xfrm>
            <a:off x="6238575" y="138255"/>
            <a:ext cx="4429905"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1pPr>
            <a:lvl2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2pPr>
            <a:lvl3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3pPr>
            <a:lvl4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4pPr>
            <a:lvl5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equalized histogram</a:t>
            </a:r>
          </a:p>
        </p:txBody>
      </p:sp>
      <p:sp>
        <p:nvSpPr>
          <p:cNvPr id="17522" name="AutoShape 114"/>
          <p:cNvSpPr>
            <a:spLocks noChangeArrowheads="1"/>
          </p:cNvSpPr>
          <p:nvPr/>
        </p:nvSpPr>
        <p:spPr bwMode="auto">
          <a:xfrm>
            <a:off x="6107522" y="2730528"/>
            <a:ext cx="1350862" cy="3937373"/>
          </a:xfrm>
          <a:prstGeom prst="roundRect">
            <a:avLst>
              <a:gd name="adj" fmla="val 106"/>
            </a:avLst>
          </a:prstGeom>
          <a:noFill/>
          <a:ln w="360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17523" name="Line 115"/>
          <p:cNvSpPr>
            <a:spLocks noChangeShapeType="1"/>
          </p:cNvSpPr>
          <p:nvPr/>
        </p:nvSpPr>
        <p:spPr bwMode="auto">
          <a:xfrm>
            <a:off x="6124804" y="3283545"/>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24" name="Line 116"/>
          <p:cNvSpPr>
            <a:spLocks noChangeShapeType="1"/>
          </p:cNvSpPr>
          <p:nvPr/>
        </p:nvSpPr>
        <p:spPr bwMode="auto">
          <a:xfrm flipH="1">
            <a:off x="6123363" y="3750154"/>
            <a:ext cx="135374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25" name="Line 117"/>
          <p:cNvSpPr>
            <a:spLocks noChangeShapeType="1"/>
          </p:cNvSpPr>
          <p:nvPr/>
        </p:nvSpPr>
        <p:spPr bwMode="auto">
          <a:xfrm>
            <a:off x="6124804" y="4268608"/>
            <a:ext cx="133358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26" name="Line 118"/>
          <p:cNvSpPr>
            <a:spLocks noChangeShapeType="1"/>
          </p:cNvSpPr>
          <p:nvPr/>
        </p:nvSpPr>
        <p:spPr bwMode="auto">
          <a:xfrm flipH="1">
            <a:off x="6106081" y="4717936"/>
            <a:ext cx="137102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27" name="Line 119"/>
          <p:cNvSpPr>
            <a:spLocks noChangeShapeType="1"/>
          </p:cNvSpPr>
          <p:nvPr/>
        </p:nvSpPr>
        <p:spPr bwMode="auto">
          <a:xfrm>
            <a:off x="6124804" y="5219108"/>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28" name="Line 120"/>
          <p:cNvSpPr>
            <a:spLocks noChangeShapeType="1"/>
          </p:cNvSpPr>
          <p:nvPr/>
        </p:nvSpPr>
        <p:spPr bwMode="auto">
          <a:xfrm flipH="1">
            <a:off x="6123363" y="5702999"/>
            <a:ext cx="133646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29" name="Line 121"/>
          <p:cNvSpPr>
            <a:spLocks noChangeShapeType="1"/>
          </p:cNvSpPr>
          <p:nvPr/>
        </p:nvSpPr>
        <p:spPr bwMode="auto">
          <a:xfrm>
            <a:off x="6124804" y="6186890"/>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30" name="Line 122"/>
          <p:cNvSpPr>
            <a:spLocks noChangeShapeType="1"/>
          </p:cNvSpPr>
          <p:nvPr/>
        </p:nvSpPr>
        <p:spPr bwMode="auto">
          <a:xfrm>
            <a:off x="6757030" y="2747809"/>
            <a:ext cx="1441" cy="3974817"/>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31" name="Text Box 123"/>
          <p:cNvSpPr txBox="1">
            <a:spLocks noChangeArrowheads="1"/>
          </p:cNvSpPr>
          <p:nvPr/>
        </p:nvSpPr>
        <p:spPr bwMode="auto">
          <a:xfrm>
            <a:off x="6278899" y="2246637"/>
            <a:ext cx="163506"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r</a:t>
            </a:r>
          </a:p>
        </p:txBody>
      </p:sp>
      <p:sp>
        <p:nvSpPr>
          <p:cNvPr id="17532" name="Text Box 124"/>
          <p:cNvSpPr txBox="1">
            <a:spLocks noChangeArrowheads="1"/>
          </p:cNvSpPr>
          <p:nvPr/>
        </p:nvSpPr>
        <p:spPr bwMode="auto">
          <a:xfrm>
            <a:off x="6859282" y="2263919"/>
            <a:ext cx="308192"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s</a:t>
            </a:r>
          </a:p>
        </p:txBody>
      </p:sp>
      <p:sp>
        <p:nvSpPr>
          <p:cNvPr id="17533" name="Line 125"/>
          <p:cNvSpPr>
            <a:spLocks noChangeShapeType="1"/>
          </p:cNvSpPr>
          <p:nvPr/>
        </p:nvSpPr>
        <p:spPr bwMode="auto">
          <a:xfrm flipH="1">
            <a:off x="2121184" y="5772126"/>
            <a:ext cx="1182364"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7534" name="Text Box 126"/>
          <p:cNvSpPr txBox="1">
            <a:spLocks noChangeArrowheads="1"/>
          </p:cNvSpPr>
          <p:nvPr/>
        </p:nvSpPr>
        <p:spPr bwMode="auto">
          <a:xfrm>
            <a:off x="6346587" y="2782373"/>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17535" name="Text Box 127"/>
          <p:cNvSpPr txBox="1">
            <a:spLocks noChangeArrowheads="1"/>
          </p:cNvSpPr>
          <p:nvPr/>
        </p:nvSpPr>
        <p:spPr bwMode="auto">
          <a:xfrm>
            <a:off x="6996095" y="2765091"/>
            <a:ext cx="27362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Tree>
    <p:extLst>
      <p:ext uri="{BB962C8B-B14F-4D97-AF65-F5344CB8AC3E}">
        <p14:creationId xmlns:p14="http://schemas.microsoft.com/office/powerpoint/2010/main" val="15446248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8433" name="Line 1"/>
          <p:cNvSpPr>
            <a:spLocks noChangeShapeType="1"/>
          </p:cNvSpPr>
          <p:nvPr/>
        </p:nvSpPr>
        <p:spPr bwMode="auto">
          <a:xfrm>
            <a:off x="2510025" y="648069"/>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34" name="Line 2"/>
          <p:cNvSpPr>
            <a:spLocks noChangeShapeType="1"/>
          </p:cNvSpPr>
          <p:nvPr/>
        </p:nvSpPr>
        <p:spPr bwMode="auto">
          <a:xfrm>
            <a:off x="2296882" y="2924948"/>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35" name="Line 3"/>
          <p:cNvSpPr>
            <a:spLocks noChangeShapeType="1"/>
          </p:cNvSpPr>
          <p:nvPr/>
        </p:nvSpPr>
        <p:spPr bwMode="auto">
          <a:xfrm>
            <a:off x="2361689" y="2276880"/>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36" name="Line 4"/>
          <p:cNvSpPr>
            <a:spLocks noChangeShapeType="1"/>
          </p:cNvSpPr>
          <p:nvPr/>
        </p:nvSpPr>
        <p:spPr bwMode="auto">
          <a:xfrm>
            <a:off x="2378970" y="1644653"/>
            <a:ext cx="312513"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37" name="Line 5"/>
          <p:cNvSpPr>
            <a:spLocks noChangeShapeType="1"/>
          </p:cNvSpPr>
          <p:nvPr/>
        </p:nvSpPr>
        <p:spPr bwMode="auto">
          <a:xfrm>
            <a:off x="2378971" y="996585"/>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38" name="Text Box 6"/>
          <p:cNvSpPr txBox="1">
            <a:spLocks noChangeArrowheads="1"/>
          </p:cNvSpPr>
          <p:nvPr/>
        </p:nvSpPr>
        <p:spPr bwMode="auto">
          <a:xfrm>
            <a:off x="1654575" y="747440"/>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18439" name="Text Box 7"/>
          <p:cNvSpPr txBox="1">
            <a:spLocks noChangeArrowheads="1"/>
          </p:cNvSpPr>
          <p:nvPr/>
        </p:nvSpPr>
        <p:spPr bwMode="auto">
          <a:xfrm>
            <a:off x="1605610" y="1362384"/>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18440" name="Text Box 8"/>
          <p:cNvSpPr txBox="1">
            <a:spLocks noChangeArrowheads="1"/>
          </p:cNvSpPr>
          <p:nvPr/>
        </p:nvSpPr>
        <p:spPr bwMode="auto">
          <a:xfrm>
            <a:off x="1802910" y="2027734"/>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18441" name="Line 9"/>
          <p:cNvSpPr>
            <a:spLocks noChangeShapeType="1"/>
          </p:cNvSpPr>
          <p:nvPr/>
        </p:nvSpPr>
        <p:spPr bwMode="auto">
          <a:xfrm>
            <a:off x="3168173"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42" name="Line 10"/>
          <p:cNvSpPr>
            <a:spLocks noChangeShapeType="1"/>
          </p:cNvSpPr>
          <p:nvPr/>
        </p:nvSpPr>
        <p:spPr bwMode="auto">
          <a:xfrm>
            <a:off x="2871502"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43" name="Line 11"/>
          <p:cNvSpPr>
            <a:spLocks noChangeShapeType="1"/>
          </p:cNvSpPr>
          <p:nvPr/>
        </p:nvSpPr>
        <p:spPr bwMode="auto">
          <a:xfrm>
            <a:off x="3512370" y="2757891"/>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44" name="Line 12"/>
          <p:cNvSpPr>
            <a:spLocks noChangeShapeType="1"/>
          </p:cNvSpPr>
          <p:nvPr/>
        </p:nvSpPr>
        <p:spPr bwMode="auto">
          <a:xfrm>
            <a:off x="3842164"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45" name="Line 13"/>
          <p:cNvSpPr>
            <a:spLocks noChangeShapeType="1"/>
          </p:cNvSpPr>
          <p:nvPr/>
        </p:nvSpPr>
        <p:spPr bwMode="auto">
          <a:xfrm>
            <a:off x="4154677"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46" name="Line 14"/>
          <p:cNvSpPr>
            <a:spLocks noChangeShapeType="1"/>
          </p:cNvSpPr>
          <p:nvPr/>
        </p:nvSpPr>
        <p:spPr bwMode="auto">
          <a:xfrm>
            <a:off x="4483032"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47" name="Line 15"/>
          <p:cNvSpPr>
            <a:spLocks noChangeShapeType="1"/>
          </p:cNvSpPr>
          <p:nvPr/>
        </p:nvSpPr>
        <p:spPr bwMode="auto">
          <a:xfrm>
            <a:off x="4786903"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48" name="Line 16"/>
          <p:cNvSpPr>
            <a:spLocks noChangeShapeType="1"/>
          </p:cNvSpPr>
          <p:nvPr/>
        </p:nvSpPr>
        <p:spPr bwMode="auto">
          <a:xfrm flipV="1">
            <a:off x="288878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49" name="Line 17"/>
          <p:cNvSpPr>
            <a:spLocks noChangeShapeType="1"/>
          </p:cNvSpPr>
          <p:nvPr/>
        </p:nvSpPr>
        <p:spPr bwMode="auto">
          <a:xfrm flipV="1">
            <a:off x="3184015"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50" name="Line 18"/>
          <p:cNvSpPr>
            <a:spLocks noChangeShapeType="1"/>
          </p:cNvSpPr>
          <p:nvPr/>
        </p:nvSpPr>
        <p:spPr bwMode="auto">
          <a:xfrm flipV="1">
            <a:off x="3529652" y="662471"/>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51" name="Line 19"/>
          <p:cNvSpPr>
            <a:spLocks noChangeShapeType="1"/>
          </p:cNvSpPr>
          <p:nvPr/>
        </p:nvSpPr>
        <p:spPr bwMode="auto">
          <a:xfrm flipV="1">
            <a:off x="384216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52" name="Line 20"/>
          <p:cNvSpPr>
            <a:spLocks noChangeShapeType="1"/>
          </p:cNvSpPr>
          <p:nvPr/>
        </p:nvSpPr>
        <p:spPr bwMode="auto">
          <a:xfrm flipV="1">
            <a:off x="4170518"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53" name="Line 21"/>
          <p:cNvSpPr>
            <a:spLocks noChangeShapeType="1"/>
          </p:cNvSpPr>
          <p:nvPr/>
        </p:nvSpPr>
        <p:spPr bwMode="auto">
          <a:xfrm flipV="1">
            <a:off x="4500314"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54" name="Line 22"/>
          <p:cNvSpPr>
            <a:spLocks noChangeShapeType="1"/>
          </p:cNvSpPr>
          <p:nvPr/>
        </p:nvSpPr>
        <p:spPr bwMode="auto">
          <a:xfrm flipV="1">
            <a:off x="479554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55" name="Oval 23"/>
          <p:cNvSpPr>
            <a:spLocks noChangeArrowheads="1"/>
          </p:cNvSpPr>
          <p:nvPr/>
        </p:nvSpPr>
        <p:spPr bwMode="auto">
          <a:xfrm>
            <a:off x="2443778" y="1728182"/>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456" name="Oval 24"/>
          <p:cNvSpPr>
            <a:spLocks noChangeArrowheads="1"/>
          </p:cNvSpPr>
          <p:nvPr/>
        </p:nvSpPr>
        <p:spPr bwMode="auto">
          <a:xfrm>
            <a:off x="2822537" y="124573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457" name="Oval 25"/>
          <p:cNvSpPr>
            <a:spLocks noChangeArrowheads="1"/>
          </p:cNvSpPr>
          <p:nvPr/>
        </p:nvSpPr>
        <p:spPr bwMode="auto">
          <a:xfrm>
            <a:off x="3101927" y="1578407"/>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458" name="Oval 26"/>
          <p:cNvSpPr>
            <a:spLocks noChangeArrowheads="1"/>
          </p:cNvSpPr>
          <p:nvPr/>
        </p:nvSpPr>
        <p:spPr bwMode="auto">
          <a:xfrm>
            <a:off x="3463405" y="1893800"/>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459" name="Oval 27"/>
          <p:cNvSpPr>
            <a:spLocks noChangeArrowheads="1"/>
          </p:cNvSpPr>
          <p:nvPr/>
        </p:nvSpPr>
        <p:spPr bwMode="auto">
          <a:xfrm>
            <a:off x="3775917" y="235896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460" name="Oval 28"/>
          <p:cNvSpPr>
            <a:spLocks noChangeArrowheads="1"/>
          </p:cNvSpPr>
          <p:nvPr/>
        </p:nvSpPr>
        <p:spPr bwMode="auto">
          <a:xfrm>
            <a:off x="4088430" y="2541868"/>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461" name="Oval 29"/>
          <p:cNvSpPr>
            <a:spLocks noChangeArrowheads="1"/>
          </p:cNvSpPr>
          <p:nvPr/>
        </p:nvSpPr>
        <p:spPr bwMode="auto">
          <a:xfrm>
            <a:off x="4400943" y="270748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462" name="Oval 30"/>
          <p:cNvSpPr>
            <a:spLocks noChangeArrowheads="1"/>
          </p:cNvSpPr>
          <p:nvPr/>
        </p:nvSpPr>
        <p:spPr bwMode="auto">
          <a:xfrm>
            <a:off x="4713456" y="2808296"/>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463" name="Text Box 31"/>
          <p:cNvSpPr txBox="1">
            <a:spLocks noChangeArrowheads="1"/>
          </p:cNvSpPr>
          <p:nvPr/>
        </p:nvSpPr>
        <p:spPr bwMode="auto">
          <a:xfrm>
            <a:off x="2443778" y="3182735"/>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18464" name="Text Box 32"/>
          <p:cNvSpPr txBox="1">
            <a:spLocks noChangeArrowheads="1"/>
          </p:cNvSpPr>
          <p:nvPr/>
        </p:nvSpPr>
        <p:spPr bwMode="auto">
          <a:xfrm>
            <a:off x="2766371" y="3182735"/>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18465" name="Text Box 33"/>
          <p:cNvSpPr txBox="1">
            <a:spLocks noChangeArrowheads="1"/>
          </p:cNvSpPr>
          <p:nvPr/>
        </p:nvSpPr>
        <p:spPr bwMode="auto">
          <a:xfrm>
            <a:off x="3119209" y="3215859"/>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18466" name="Text Box 34"/>
          <p:cNvSpPr txBox="1">
            <a:spLocks noChangeArrowheads="1"/>
          </p:cNvSpPr>
          <p:nvPr/>
        </p:nvSpPr>
        <p:spPr bwMode="auto">
          <a:xfrm>
            <a:off x="3463405" y="3215859"/>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18467" name="Text Box 35"/>
          <p:cNvSpPr txBox="1">
            <a:spLocks noChangeArrowheads="1"/>
          </p:cNvSpPr>
          <p:nvPr/>
        </p:nvSpPr>
        <p:spPr bwMode="auto">
          <a:xfrm>
            <a:off x="3793199" y="3182735"/>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18468" name="Text Box 36"/>
          <p:cNvSpPr txBox="1">
            <a:spLocks noChangeArrowheads="1"/>
          </p:cNvSpPr>
          <p:nvPr/>
        </p:nvSpPr>
        <p:spPr bwMode="auto">
          <a:xfrm>
            <a:off x="4112913" y="321585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18469" name="Text Box 37"/>
          <p:cNvSpPr txBox="1">
            <a:spLocks noChangeArrowheads="1"/>
          </p:cNvSpPr>
          <p:nvPr/>
        </p:nvSpPr>
        <p:spPr bwMode="auto">
          <a:xfrm>
            <a:off x="4434066" y="3182735"/>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18470" name="Text Box 38"/>
          <p:cNvSpPr txBox="1">
            <a:spLocks noChangeArrowheads="1"/>
          </p:cNvSpPr>
          <p:nvPr/>
        </p:nvSpPr>
        <p:spPr bwMode="auto">
          <a:xfrm>
            <a:off x="4737938" y="3182735"/>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18471" name="Line 39"/>
          <p:cNvSpPr>
            <a:spLocks noChangeShapeType="1"/>
          </p:cNvSpPr>
          <p:nvPr/>
        </p:nvSpPr>
        <p:spPr bwMode="auto">
          <a:xfrm>
            <a:off x="3234420" y="6100481"/>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72" name="Line 40"/>
          <p:cNvSpPr>
            <a:spLocks noChangeShapeType="1"/>
          </p:cNvSpPr>
          <p:nvPr/>
        </p:nvSpPr>
        <p:spPr bwMode="auto">
          <a:xfrm>
            <a:off x="3215699" y="568427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73" name="Line 41"/>
          <p:cNvSpPr>
            <a:spLocks noChangeShapeType="1"/>
          </p:cNvSpPr>
          <p:nvPr/>
        </p:nvSpPr>
        <p:spPr bwMode="auto">
          <a:xfrm>
            <a:off x="3231540" y="5318480"/>
            <a:ext cx="2668601"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74" name="Line 42"/>
          <p:cNvSpPr>
            <a:spLocks noChangeShapeType="1"/>
          </p:cNvSpPr>
          <p:nvPr/>
        </p:nvSpPr>
        <p:spPr bwMode="auto">
          <a:xfrm>
            <a:off x="3230100" y="49209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75" name="Line 43"/>
          <p:cNvSpPr>
            <a:spLocks noChangeShapeType="1"/>
          </p:cNvSpPr>
          <p:nvPr/>
        </p:nvSpPr>
        <p:spPr bwMode="auto">
          <a:xfrm>
            <a:off x="3230100" y="45407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76" name="Line 44"/>
          <p:cNvSpPr>
            <a:spLocks noChangeShapeType="1"/>
          </p:cNvSpPr>
          <p:nvPr/>
        </p:nvSpPr>
        <p:spPr bwMode="auto">
          <a:xfrm>
            <a:off x="3247382" y="410875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77" name="Text Box 45"/>
          <p:cNvSpPr txBox="1">
            <a:spLocks noChangeArrowheads="1"/>
          </p:cNvSpPr>
          <p:nvPr/>
        </p:nvSpPr>
        <p:spPr bwMode="auto">
          <a:xfrm>
            <a:off x="2754850" y="39575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18478" name="Text Box 46"/>
          <p:cNvSpPr txBox="1">
            <a:spLocks noChangeArrowheads="1"/>
          </p:cNvSpPr>
          <p:nvPr/>
        </p:nvSpPr>
        <p:spPr bwMode="auto">
          <a:xfrm>
            <a:off x="2737569" y="43550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18479" name="Text Box 47"/>
          <p:cNvSpPr txBox="1">
            <a:spLocks noChangeArrowheads="1"/>
          </p:cNvSpPr>
          <p:nvPr/>
        </p:nvSpPr>
        <p:spPr bwMode="auto">
          <a:xfrm>
            <a:off x="2721726" y="47352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18480" name="Text Box 48"/>
          <p:cNvSpPr txBox="1">
            <a:spLocks noChangeArrowheads="1"/>
          </p:cNvSpPr>
          <p:nvPr/>
        </p:nvSpPr>
        <p:spPr bwMode="auto">
          <a:xfrm>
            <a:off x="2739008" y="5461054"/>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18481" name="Text Box 49"/>
          <p:cNvSpPr txBox="1">
            <a:spLocks noChangeArrowheads="1"/>
          </p:cNvSpPr>
          <p:nvPr/>
        </p:nvSpPr>
        <p:spPr bwMode="auto">
          <a:xfrm>
            <a:off x="2737569" y="50981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18482" name="Text Box 50"/>
          <p:cNvSpPr txBox="1">
            <a:spLocks noChangeArrowheads="1"/>
          </p:cNvSpPr>
          <p:nvPr/>
        </p:nvSpPr>
        <p:spPr bwMode="auto">
          <a:xfrm>
            <a:off x="2739008" y="58758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18483" name="Line 51"/>
          <p:cNvSpPr>
            <a:spLocks noChangeShapeType="1"/>
          </p:cNvSpPr>
          <p:nvPr/>
        </p:nvSpPr>
        <p:spPr bwMode="auto">
          <a:xfrm>
            <a:off x="3284826" y="3767436"/>
            <a:ext cx="1440"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84" name="Line 52"/>
          <p:cNvSpPr>
            <a:spLocks noChangeShapeType="1"/>
          </p:cNvSpPr>
          <p:nvPr/>
        </p:nvSpPr>
        <p:spPr bwMode="auto">
          <a:xfrm>
            <a:off x="3626141" y="38178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85" name="Line 53"/>
          <p:cNvSpPr>
            <a:spLocks noChangeShapeType="1"/>
          </p:cNvSpPr>
          <p:nvPr/>
        </p:nvSpPr>
        <p:spPr bwMode="auto">
          <a:xfrm>
            <a:off x="3983298" y="3797680"/>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86" name="Line 54"/>
          <p:cNvSpPr>
            <a:spLocks noChangeShapeType="1"/>
          </p:cNvSpPr>
          <p:nvPr/>
        </p:nvSpPr>
        <p:spPr bwMode="auto">
          <a:xfrm>
            <a:off x="4290052" y="381352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87" name="Line 55"/>
          <p:cNvSpPr>
            <a:spLocks noChangeShapeType="1"/>
          </p:cNvSpPr>
          <p:nvPr/>
        </p:nvSpPr>
        <p:spPr bwMode="auto">
          <a:xfrm>
            <a:off x="4612645" y="381208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88" name="Line 56"/>
          <p:cNvSpPr>
            <a:spLocks noChangeShapeType="1"/>
          </p:cNvSpPr>
          <p:nvPr/>
        </p:nvSpPr>
        <p:spPr bwMode="auto">
          <a:xfrm>
            <a:off x="5620751" y="3827923"/>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89" name="Line 57"/>
          <p:cNvSpPr>
            <a:spLocks noChangeShapeType="1"/>
          </p:cNvSpPr>
          <p:nvPr/>
        </p:nvSpPr>
        <p:spPr bwMode="auto">
          <a:xfrm>
            <a:off x="4987085" y="3842324"/>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90" name="Line 58"/>
          <p:cNvSpPr>
            <a:spLocks noChangeShapeType="1"/>
          </p:cNvSpPr>
          <p:nvPr/>
        </p:nvSpPr>
        <p:spPr bwMode="auto">
          <a:xfrm>
            <a:off x="5293836" y="38250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491" name="Oval 59"/>
          <p:cNvSpPr>
            <a:spLocks noChangeArrowheads="1"/>
          </p:cNvSpPr>
          <p:nvPr/>
        </p:nvSpPr>
        <p:spPr bwMode="auto">
          <a:xfrm>
            <a:off x="3199857" y="566843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8492" name="Oval 60"/>
          <p:cNvSpPr>
            <a:spLocks noChangeArrowheads="1"/>
          </p:cNvSpPr>
          <p:nvPr/>
        </p:nvSpPr>
        <p:spPr bwMode="auto">
          <a:xfrm>
            <a:off x="3508049" y="5132699"/>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8493" name="Oval 61"/>
          <p:cNvSpPr>
            <a:spLocks noChangeArrowheads="1"/>
          </p:cNvSpPr>
          <p:nvPr/>
        </p:nvSpPr>
        <p:spPr bwMode="auto">
          <a:xfrm>
            <a:off x="3883929" y="468337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8494" name="Oval 62"/>
          <p:cNvSpPr>
            <a:spLocks noChangeArrowheads="1"/>
          </p:cNvSpPr>
          <p:nvPr/>
        </p:nvSpPr>
        <p:spPr bwMode="auto">
          <a:xfrm>
            <a:off x="4226685" y="442558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8495" name="Oval 63"/>
          <p:cNvSpPr>
            <a:spLocks noChangeArrowheads="1"/>
          </p:cNvSpPr>
          <p:nvPr/>
        </p:nvSpPr>
        <p:spPr bwMode="auto">
          <a:xfrm>
            <a:off x="4534877" y="4270049"/>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8496" name="Oval 64"/>
          <p:cNvSpPr>
            <a:spLocks noChangeArrowheads="1"/>
          </p:cNvSpPr>
          <p:nvPr/>
        </p:nvSpPr>
        <p:spPr bwMode="auto">
          <a:xfrm>
            <a:off x="4893475" y="413179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8497" name="Oval 65"/>
          <p:cNvSpPr>
            <a:spLocks noChangeArrowheads="1"/>
          </p:cNvSpPr>
          <p:nvPr/>
        </p:nvSpPr>
        <p:spPr bwMode="auto">
          <a:xfrm>
            <a:off x="5234791" y="404538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8498" name="Oval 66"/>
          <p:cNvSpPr>
            <a:spLocks noChangeArrowheads="1"/>
          </p:cNvSpPr>
          <p:nvPr/>
        </p:nvSpPr>
        <p:spPr bwMode="auto">
          <a:xfrm>
            <a:off x="5560265" y="3993540"/>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8499" name="Text Box 67"/>
          <p:cNvSpPr txBox="1">
            <a:spLocks noChangeArrowheads="1"/>
          </p:cNvSpPr>
          <p:nvPr/>
        </p:nvSpPr>
        <p:spPr bwMode="auto">
          <a:xfrm>
            <a:off x="3248822" y="6397153"/>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18500" name="Text Box 68"/>
          <p:cNvSpPr txBox="1">
            <a:spLocks noChangeArrowheads="1"/>
          </p:cNvSpPr>
          <p:nvPr/>
        </p:nvSpPr>
        <p:spPr bwMode="auto">
          <a:xfrm>
            <a:off x="3569976" y="6397153"/>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18501" name="Text Box 69"/>
          <p:cNvSpPr txBox="1">
            <a:spLocks noChangeArrowheads="1"/>
          </p:cNvSpPr>
          <p:nvPr/>
        </p:nvSpPr>
        <p:spPr bwMode="auto">
          <a:xfrm>
            <a:off x="3922813" y="6430276"/>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18502" name="Text Box 70"/>
          <p:cNvSpPr txBox="1">
            <a:spLocks noChangeArrowheads="1"/>
          </p:cNvSpPr>
          <p:nvPr/>
        </p:nvSpPr>
        <p:spPr bwMode="auto">
          <a:xfrm>
            <a:off x="4268449" y="6430276"/>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18503" name="Text Box 71"/>
          <p:cNvSpPr txBox="1">
            <a:spLocks noChangeArrowheads="1"/>
          </p:cNvSpPr>
          <p:nvPr/>
        </p:nvSpPr>
        <p:spPr bwMode="auto">
          <a:xfrm>
            <a:off x="4596804" y="6397153"/>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18504" name="Text Box 72"/>
          <p:cNvSpPr txBox="1">
            <a:spLocks noChangeArrowheads="1"/>
          </p:cNvSpPr>
          <p:nvPr/>
        </p:nvSpPr>
        <p:spPr bwMode="auto">
          <a:xfrm>
            <a:off x="4917957" y="6430276"/>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18505" name="Text Box 73"/>
          <p:cNvSpPr txBox="1">
            <a:spLocks noChangeArrowheads="1"/>
          </p:cNvSpPr>
          <p:nvPr/>
        </p:nvSpPr>
        <p:spPr bwMode="auto">
          <a:xfrm>
            <a:off x="5239110" y="6397153"/>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18506" name="Text Box 74"/>
          <p:cNvSpPr txBox="1">
            <a:spLocks noChangeArrowheads="1"/>
          </p:cNvSpPr>
          <p:nvPr/>
        </p:nvSpPr>
        <p:spPr bwMode="auto">
          <a:xfrm>
            <a:off x="5542983" y="6397153"/>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18507" name="Line 75"/>
          <p:cNvSpPr>
            <a:spLocks noChangeShapeType="1"/>
          </p:cNvSpPr>
          <p:nvPr/>
        </p:nvSpPr>
        <p:spPr bwMode="auto">
          <a:xfrm flipH="1">
            <a:off x="2175910" y="613504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08" name="Line 76"/>
          <p:cNvSpPr>
            <a:spLocks noChangeShapeType="1"/>
          </p:cNvSpPr>
          <p:nvPr/>
        </p:nvSpPr>
        <p:spPr bwMode="auto">
          <a:xfrm flipH="1">
            <a:off x="2175910" y="409435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09" name="Line 77"/>
          <p:cNvSpPr>
            <a:spLocks noChangeShapeType="1"/>
          </p:cNvSpPr>
          <p:nvPr/>
        </p:nvSpPr>
        <p:spPr bwMode="auto">
          <a:xfrm flipH="1">
            <a:off x="2175910" y="552010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10" name="Line 78"/>
          <p:cNvSpPr>
            <a:spLocks noChangeShapeType="1"/>
          </p:cNvSpPr>
          <p:nvPr/>
        </p:nvSpPr>
        <p:spPr bwMode="auto">
          <a:xfrm flipH="1">
            <a:off x="2175910" y="5828293"/>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11" name="Line 79"/>
          <p:cNvSpPr>
            <a:spLocks noChangeShapeType="1"/>
          </p:cNvSpPr>
          <p:nvPr/>
        </p:nvSpPr>
        <p:spPr bwMode="auto">
          <a:xfrm flipH="1">
            <a:off x="2175910" y="4696334"/>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12" name="Line 80"/>
          <p:cNvSpPr>
            <a:spLocks noChangeShapeType="1"/>
          </p:cNvSpPr>
          <p:nvPr/>
        </p:nvSpPr>
        <p:spPr bwMode="auto">
          <a:xfrm flipH="1">
            <a:off x="2175910" y="5256552"/>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13" name="Line 81"/>
          <p:cNvSpPr>
            <a:spLocks noChangeShapeType="1"/>
          </p:cNvSpPr>
          <p:nvPr/>
        </p:nvSpPr>
        <p:spPr bwMode="auto">
          <a:xfrm flipH="1">
            <a:off x="2175910" y="49886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14" name="Line 82"/>
          <p:cNvSpPr>
            <a:spLocks noChangeShapeType="1"/>
          </p:cNvSpPr>
          <p:nvPr/>
        </p:nvSpPr>
        <p:spPr bwMode="auto">
          <a:xfrm flipH="1">
            <a:off x="2175910" y="44183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15" name="Text Box 83"/>
          <p:cNvSpPr txBox="1">
            <a:spLocks noChangeArrowheads="1"/>
          </p:cNvSpPr>
          <p:nvPr/>
        </p:nvSpPr>
        <p:spPr bwMode="auto">
          <a:xfrm>
            <a:off x="1916682" y="5970868"/>
            <a:ext cx="223223"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0</a:t>
            </a:r>
          </a:p>
        </p:txBody>
      </p:sp>
      <p:sp>
        <p:nvSpPr>
          <p:cNvPr id="18516" name="Text Box 84"/>
          <p:cNvSpPr txBox="1">
            <a:spLocks noChangeArrowheads="1"/>
          </p:cNvSpPr>
          <p:nvPr/>
        </p:nvSpPr>
        <p:spPr bwMode="auto">
          <a:xfrm>
            <a:off x="1925323" y="56684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1</a:t>
            </a:r>
          </a:p>
        </p:txBody>
      </p:sp>
      <p:sp>
        <p:nvSpPr>
          <p:cNvPr id="18517" name="Text Box 85"/>
          <p:cNvSpPr txBox="1">
            <a:spLocks noChangeArrowheads="1"/>
          </p:cNvSpPr>
          <p:nvPr/>
        </p:nvSpPr>
        <p:spPr bwMode="auto">
          <a:xfrm>
            <a:off x="1925323" y="5357363"/>
            <a:ext cx="24914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2</a:t>
            </a:r>
          </a:p>
        </p:txBody>
      </p:sp>
      <p:sp>
        <p:nvSpPr>
          <p:cNvPr id="18518" name="Text Box 86"/>
          <p:cNvSpPr txBox="1">
            <a:spLocks noChangeArrowheads="1"/>
          </p:cNvSpPr>
          <p:nvPr/>
        </p:nvSpPr>
        <p:spPr bwMode="auto">
          <a:xfrm>
            <a:off x="1908042" y="5089495"/>
            <a:ext cx="2563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3</a:t>
            </a:r>
          </a:p>
        </p:txBody>
      </p:sp>
      <p:sp>
        <p:nvSpPr>
          <p:cNvPr id="18519" name="Text Box 87"/>
          <p:cNvSpPr txBox="1">
            <a:spLocks noChangeArrowheads="1"/>
          </p:cNvSpPr>
          <p:nvPr/>
        </p:nvSpPr>
        <p:spPr bwMode="auto">
          <a:xfrm>
            <a:off x="1899400" y="4812986"/>
            <a:ext cx="20594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4</a:t>
            </a:r>
          </a:p>
        </p:txBody>
      </p:sp>
      <p:sp>
        <p:nvSpPr>
          <p:cNvPr id="18520" name="Text Box 88"/>
          <p:cNvSpPr txBox="1">
            <a:spLocks noChangeArrowheads="1"/>
          </p:cNvSpPr>
          <p:nvPr/>
        </p:nvSpPr>
        <p:spPr bwMode="auto">
          <a:xfrm>
            <a:off x="1908042" y="4553759"/>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5</a:t>
            </a:r>
          </a:p>
        </p:txBody>
      </p:sp>
      <p:sp>
        <p:nvSpPr>
          <p:cNvPr id="18521" name="Text Box 89"/>
          <p:cNvSpPr txBox="1">
            <a:spLocks noChangeArrowheads="1"/>
          </p:cNvSpPr>
          <p:nvPr/>
        </p:nvSpPr>
        <p:spPr bwMode="auto">
          <a:xfrm>
            <a:off x="1899401" y="4251327"/>
            <a:ext cx="27362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6</a:t>
            </a:r>
          </a:p>
        </p:txBody>
      </p:sp>
      <p:sp>
        <p:nvSpPr>
          <p:cNvPr id="18522" name="Text Box 90"/>
          <p:cNvSpPr txBox="1">
            <a:spLocks noChangeArrowheads="1"/>
          </p:cNvSpPr>
          <p:nvPr/>
        </p:nvSpPr>
        <p:spPr bwMode="auto">
          <a:xfrm>
            <a:off x="1908042" y="3940255"/>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7</a:t>
            </a:r>
          </a:p>
        </p:txBody>
      </p:sp>
      <p:sp>
        <p:nvSpPr>
          <p:cNvPr id="18523" name="Line 91"/>
          <p:cNvSpPr>
            <a:spLocks noChangeShapeType="1"/>
          </p:cNvSpPr>
          <p:nvPr/>
        </p:nvSpPr>
        <p:spPr bwMode="auto">
          <a:xfrm>
            <a:off x="7812661"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24" name="Line 92"/>
          <p:cNvSpPr>
            <a:spLocks noChangeShapeType="1"/>
          </p:cNvSpPr>
          <p:nvPr/>
        </p:nvSpPr>
        <p:spPr bwMode="auto">
          <a:xfrm>
            <a:off x="7598079"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25" name="Line 93"/>
          <p:cNvSpPr>
            <a:spLocks noChangeShapeType="1"/>
          </p:cNvSpPr>
          <p:nvPr/>
        </p:nvSpPr>
        <p:spPr bwMode="auto">
          <a:xfrm>
            <a:off x="7664325"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26" name="Line 94"/>
          <p:cNvSpPr>
            <a:spLocks noChangeShapeType="1"/>
          </p:cNvSpPr>
          <p:nvPr/>
        </p:nvSpPr>
        <p:spPr bwMode="auto">
          <a:xfrm>
            <a:off x="7681607"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27" name="Line 95"/>
          <p:cNvSpPr>
            <a:spLocks noChangeShapeType="1"/>
          </p:cNvSpPr>
          <p:nvPr/>
        </p:nvSpPr>
        <p:spPr bwMode="auto">
          <a:xfrm>
            <a:off x="7681607"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28" name="Text Box 96"/>
          <p:cNvSpPr txBox="1">
            <a:spLocks noChangeArrowheads="1"/>
          </p:cNvSpPr>
          <p:nvPr/>
        </p:nvSpPr>
        <p:spPr bwMode="auto">
          <a:xfrm>
            <a:off x="6957212"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18529" name="Text Box 97"/>
          <p:cNvSpPr txBox="1">
            <a:spLocks noChangeArrowheads="1"/>
          </p:cNvSpPr>
          <p:nvPr/>
        </p:nvSpPr>
        <p:spPr bwMode="auto">
          <a:xfrm>
            <a:off x="6908246"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18530" name="Text Box 98"/>
          <p:cNvSpPr txBox="1">
            <a:spLocks noChangeArrowheads="1"/>
          </p:cNvSpPr>
          <p:nvPr/>
        </p:nvSpPr>
        <p:spPr bwMode="auto">
          <a:xfrm>
            <a:off x="7105547"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18531" name="Line 99"/>
          <p:cNvSpPr>
            <a:spLocks noChangeShapeType="1"/>
          </p:cNvSpPr>
          <p:nvPr/>
        </p:nvSpPr>
        <p:spPr bwMode="auto">
          <a:xfrm>
            <a:off x="8470810"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32" name="Line 100"/>
          <p:cNvSpPr>
            <a:spLocks noChangeShapeType="1"/>
          </p:cNvSpPr>
          <p:nvPr/>
        </p:nvSpPr>
        <p:spPr bwMode="auto">
          <a:xfrm>
            <a:off x="8174138"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33" name="Line 101"/>
          <p:cNvSpPr>
            <a:spLocks noChangeShapeType="1"/>
          </p:cNvSpPr>
          <p:nvPr/>
        </p:nvSpPr>
        <p:spPr bwMode="auto">
          <a:xfrm>
            <a:off x="8815007"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34" name="Line 102"/>
          <p:cNvSpPr>
            <a:spLocks noChangeShapeType="1"/>
          </p:cNvSpPr>
          <p:nvPr/>
        </p:nvSpPr>
        <p:spPr bwMode="auto">
          <a:xfrm>
            <a:off x="914480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35" name="Line 103"/>
          <p:cNvSpPr>
            <a:spLocks noChangeShapeType="1"/>
          </p:cNvSpPr>
          <p:nvPr/>
        </p:nvSpPr>
        <p:spPr bwMode="auto">
          <a:xfrm>
            <a:off x="9457314"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36" name="Line 104"/>
          <p:cNvSpPr>
            <a:spLocks noChangeShapeType="1"/>
          </p:cNvSpPr>
          <p:nvPr/>
        </p:nvSpPr>
        <p:spPr bwMode="auto">
          <a:xfrm>
            <a:off x="9785669"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37" name="Line 105"/>
          <p:cNvSpPr>
            <a:spLocks noChangeShapeType="1"/>
          </p:cNvSpPr>
          <p:nvPr/>
        </p:nvSpPr>
        <p:spPr bwMode="auto">
          <a:xfrm>
            <a:off x="1008954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38" name="Line 106"/>
          <p:cNvSpPr>
            <a:spLocks noChangeShapeType="1"/>
          </p:cNvSpPr>
          <p:nvPr/>
        </p:nvSpPr>
        <p:spPr bwMode="auto">
          <a:xfrm flipV="1">
            <a:off x="819142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39" name="Line 107"/>
          <p:cNvSpPr>
            <a:spLocks noChangeShapeType="1"/>
          </p:cNvSpPr>
          <p:nvPr/>
        </p:nvSpPr>
        <p:spPr bwMode="auto">
          <a:xfrm flipV="1">
            <a:off x="8486652"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40" name="Line 108"/>
          <p:cNvSpPr>
            <a:spLocks noChangeShapeType="1"/>
          </p:cNvSpPr>
          <p:nvPr/>
        </p:nvSpPr>
        <p:spPr bwMode="auto">
          <a:xfrm flipV="1">
            <a:off x="8832288"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41" name="Line 109"/>
          <p:cNvSpPr>
            <a:spLocks noChangeShapeType="1"/>
          </p:cNvSpPr>
          <p:nvPr/>
        </p:nvSpPr>
        <p:spPr bwMode="auto">
          <a:xfrm flipV="1">
            <a:off x="914480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42" name="Line 110"/>
          <p:cNvSpPr>
            <a:spLocks noChangeShapeType="1"/>
          </p:cNvSpPr>
          <p:nvPr/>
        </p:nvSpPr>
        <p:spPr bwMode="auto">
          <a:xfrm flipV="1">
            <a:off x="9473155"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43" name="Line 111"/>
          <p:cNvSpPr>
            <a:spLocks noChangeShapeType="1"/>
          </p:cNvSpPr>
          <p:nvPr/>
        </p:nvSpPr>
        <p:spPr bwMode="auto">
          <a:xfrm flipV="1">
            <a:off x="9801509"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44" name="Line 112"/>
          <p:cNvSpPr>
            <a:spLocks noChangeShapeType="1"/>
          </p:cNvSpPr>
          <p:nvPr/>
        </p:nvSpPr>
        <p:spPr bwMode="auto">
          <a:xfrm flipV="1">
            <a:off x="10098180"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45" name="Text Box 113"/>
          <p:cNvSpPr txBox="1">
            <a:spLocks noChangeArrowheads="1"/>
          </p:cNvSpPr>
          <p:nvPr/>
        </p:nvSpPr>
        <p:spPr bwMode="auto">
          <a:xfrm>
            <a:off x="6238575" y="138255"/>
            <a:ext cx="4429905"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1pPr>
            <a:lvl2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2pPr>
            <a:lvl3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3pPr>
            <a:lvl4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4pPr>
            <a:lvl5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equalized histogram</a:t>
            </a:r>
          </a:p>
        </p:txBody>
      </p:sp>
      <p:sp>
        <p:nvSpPr>
          <p:cNvPr id="18546" name="AutoShape 114"/>
          <p:cNvSpPr>
            <a:spLocks noChangeArrowheads="1"/>
          </p:cNvSpPr>
          <p:nvPr/>
        </p:nvSpPr>
        <p:spPr bwMode="auto">
          <a:xfrm>
            <a:off x="6107522" y="2730528"/>
            <a:ext cx="1350862" cy="3937373"/>
          </a:xfrm>
          <a:prstGeom prst="roundRect">
            <a:avLst>
              <a:gd name="adj" fmla="val 106"/>
            </a:avLst>
          </a:prstGeom>
          <a:noFill/>
          <a:ln w="360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18547" name="Line 115"/>
          <p:cNvSpPr>
            <a:spLocks noChangeShapeType="1"/>
          </p:cNvSpPr>
          <p:nvPr/>
        </p:nvSpPr>
        <p:spPr bwMode="auto">
          <a:xfrm>
            <a:off x="6124804" y="3283545"/>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48" name="Line 116"/>
          <p:cNvSpPr>
            <a:spLocks noChangeShapeType="1"/>
          </p:cNvSpPr>
          <p:nvPr/>
        </p:nvSpPr>
        <p:spPr bwMode="auto">
          <a:xfrm flipH="1">
            <a:off x="6123363" y="3750154"/>
            <a:ext cx="135374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49" name="Line 117"/>
          <p:cNvSpPr>
            <a:spLocks noChangeShapeType="1"/>
          </p:cNvSpPr>
          <p:nvPr/>
        </p:nvSpPr>
        <p:spPr bwMode="auto">
          <a:xfrm>
            <a:off x="6124804" y="4268608"/>
            <a:ext cx="133358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50" name="Line 118"/>
          <p:cNvSpPr>
            <a:spLocks noChangeShapeType="1"/>
          </p:cNvSpPr>
          <p:nvPr/>
        </p:nvSpPr>
        <p:spPr bwMode="auto">
          <a:xfrm flipH="1">
            <a:off x="6106081" y="4717936"/>
            <a:ext cx="137102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51" name="Line 119"/>
          <p:cNvSpPr>
            <a:spLocks noChangeShapeType="1"/>
          </p:cNvSpPr>
          <p:nvPr/>
        </p:nvSpPr>
        <p:spPr bwMode="auto">
          <a:xfrm>
            <a:off x="6124804" y="5219108"/>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52" name="Line 120"/>
          <p:cNvSpPr>
            <a:spLocks noChangeShapeType="1"/>
          </p:cNvSpPr>
          <p:nvPr/>
        </p:nvSpPr>
        <p:spPr bwMode="auto">
          <a:xfrm flipH="1">
            <a:off x="6123363" y="5702999"/>
            <a:ext cx="133646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53" name="Line 121"/>
          <p:cNvSpPr>
            <a:spLocks noChangeShapeType="1"/>
          </p:cNvSpPr>
          <p:nvPr/>
        </p:nvSpPr>
        <p:spPr bwMode="auto">
          <a:xfrm>
            <a:off x="6124804" y="6186890"/>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54" name="Line 122"/>
          <p:cNvSpPr>
            <a:spLocks noChangeShapeType="1"/>
          </p:cNvSpPr>
          <p:nvPr/>
        </p:nvSpPr>
        <p:spPr bwMode="auto">
          <a:xfrm>
            <a:off x="6757030" y="2747809"/>
            <a:ext cx="1441" cy="3974817"/>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55" name="Text Box 123"/>
          <p:cNvSpPr txBox="1">
            <a:spLocks noChangeArrowheads="1"/>
          </p:cNvSpPr>
          <p:nvPr/>
        </p:nvSpPr>
        <p:spPr bwMode="auto">
          <a:xfrm>
            <a:off x="6278899" y="2246637"/>
            <a:ext cx="163506"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r</a:t>
            </a:r>
          </a:p>
        </p:txBody>
      </p:sp>
      <p:sp>
        <p:nvSpPr>
          <p:cNvPr id="18556" name="Text Box 124"/>
          <p:cNvSpPr txBox="1">
            <a:spLocks noChangeArrowheads="1"/>
          </p:cNvSpPr>
          <p:nvPr/>
        </p:nvSpPr>
        <p:spPr bwMode="auto">
          <a:xfrm>
            <a:off x="6859282" y="2263919"/>
            <a:ext cx="308192"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s</a:t>
            </a:r>
          </a:p>
        </p:txBody>
      </p:sp>
      <p:sp>
        <p:nvSpPr>
          <p:cNvPr id="18557" name="Text Box 125"/>
          <p:cNvSpPr txBox="1">
            <a:spLocks noChangeArrowheads="1"/>
          </p:cNvSpPr>
          <p:nvPr/>
        </p:nvSpPr>
        <p:spPr bwMode="auto">
          <a:xfrm>
            <a:off x="6363870" y="328354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18558" name="Text Box 126"/>
          <p:cNvSpPr txBox="1">
            <a:spLocks noChangeArrowheads="1"/>
          </p:cNvSpPr>
          <p:nvPr/>
        </p:nvSpPr>
        <p:spPr bwMode="auto">
          <a:xfrm>
            <a:off x="6996095" y="2765091"/>
            <a:ext cx="27362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18559" name="Line 127"/>
          <p:cNvSpPr>
            <a:spLocks noChangeShapeType="1"/>
          </p:cNvSpPr>
          <p:nvPr/>
        </p:nvSpPr>
        <p:spPr bwMode="auto">
          <a:xfrm flipH="1">
            <a:off x="2138466" y="5236390"/>
            <a:ext cx="1473274"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60" name="Line 128"/>
          <p:cNvSpPr>
            <a:spLocks noChangeShapeType="1"/>
          </p:cNvSpPr>
          <p:nvPr/>
        </p:nvSpPr>
        <p:spPr bwMode="auto">
          <a:xfrm>
            <a:off x="2510025"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61" name="Line 129"/>
          <p:cNvSpPr>
            <a:spLocks noChangeShapeType="1"/>
          </p:cNvSpPr>
          <p:nvPr/>
        </p:nvSpPr>
        <p:spPr bwMode="auto">
          <a:xfrm>
            <a:off x="2296882"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62" name="Line 130"/>
          <p:cNvSpPr>
            <a:spLocks noChangeShapeType="1"/>
          </p:cNvSpPr>
          <p:nvPr/>
        </p:nvSpPr>
        <p:spPr bwMode="auto">
          <a:xfrm>
            <a:off x="2363129"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63" name="Line 131"/>
          <p:cNvSpPr>
            <a:spLocks noChangeShapeType="1"/>
          </p:cNvSpPr>
          <p:nvPr/>
        </p:nvSpPr>
        <p:spPr bwMode="auto">
          <a:xfrm>
            <a:off x="2378970"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64" name="Line 132"/>
          <p:cNvSpPr>
            <a:spLocks noChangeShapeType="1"/>
          </p:cNvSpPr>
          <p:nvPr/>
        </p:nvSpPr>
        <p:spPr bwMode="auto">
          <a:xfrm>
            <a:off x="2378971"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65" name="Text Box 133"/>
          <p:cNvSpPr txBox="1">
            <a:spLocks noChangeArrowheads="1"/>
          </p:cNvSpPr>
          <p:nvPr/>
        </p:nvSpPr>
        <p:spPr bwMode="auto">
          <a:xfrm>
            <a:off x="1654575"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18566" name="Text Box 134"/>
          <p:cNvSpPr txBox="1">
            <a:spLocks noChangeArrowheads="1"/>
          </p:cNvSpPr>
          <p:nvPr/>
        </p:nvSpPr>
        <p:spPr bwMode="auto">
          <a:xfrm>
            <a:off x="1605610"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18567" name="Text Box 135"/>
          <p:cNvSpPr txBox="1">
            <a:spLocks noChangeArrowheads="1"/>
          </p:cNvSpPr>
          <p:nvPr/>
        </p:nvSpPr>
        <p:spPr bwMode="auto">
          <a:xfrm>
            <a:off x="1802910"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18568" name="Line 136"/>
          <p:cNvSpPr>
            <a:spLocks noChangeShapeType="1"/>
          </p:cNvSpPr>
          <p:nvPr/>
        </p:nvSpPr>
        <p:spPr bwMode="auto">
          <a:xfrm>
            <a:off x="3168173"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69" name="Line 137"/>
          <p:cNvSpPr>
            <a:spLocks noChangeShapeType="1"/>
          </p:cNvSpPr>
          <p:nvPr/>
        </p:nvSpPr>
        <p:spPr bwMode="auto">
          <a:xfrm>
            <a:off x="2871502"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70" name="Line 138"/>
          <p:cNvSpPr>
            <a:spLocks noChangeShapeType="1"/>
          </p:cNvSpPr>
          <p:nvPr/>
        </p:nvSpPr>
        <p:spPr bwMode="auto">
          <a:xfrm>
            <a:off x="3513809"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71" name="Line 139"/>
          <p:cNvSpPr>
            <a:spLocks noChangeShapeType="1"/>
          </p:cNvSpPr>
          <p:nvPr/>
        </p:nvSpPr>
        <p:spPr bwMode="auto">
          <a:xfrm>
            <a:off x="3842164"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72" name="Line 140"/>
          <p:cNvSpPr>
            <a:spLocks noChangeShapeType="1"/>
          </p:cNvSpPr>
          <p:nvPr/>
        </p:nvSpPr>
        <p:spPr bwMode="auto">
          <a:xfrm>
            <a:off x="4154677"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73" name="Line 141"/>
          <p:cNvSpPr>
            <a:spLocks noChangeShapeType="1"/>
          </p:cNvSpPr>
          <p:nvPr/>
        </p:nvSpPr>
        <p:spPr bwMode="auto">
          <a:xfrm>
            <a:off x="4483032"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74" name="Line 142"/>
          <p:cNvSpPr>
            <a:spLocks noChangeShapeType="1"/>
          </p:cNvSpPr>
          <p:nvPr/>
        </p:nvSpPr>
        <p:spPr bwMode="auto">
          <a:xfrm>
            <a:off x="4788344"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75" name="Line 143"/>
          <p:cNvSpPr>
            <a:spLocks noChangeShapeType="1"/>
          </p:cNvSpPr>
          <p:nvPr/>
        </p:nvSpPr>
        <p:spPr bwMode="auto">
          <a:xfrm flipV="1">
            <a:off x="288878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76" name="Line 144"/>
          <p:cNvSpPr>
            <a:spLocks noChangeShapeType="1"/>
          </p:cNvSpPr>
          <p:nvPr/>
        </p:nvSpPr>
        <p:spPr bwMode="auto">
          <a:xfrm flipV="1">
            <a:off x="3184015"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77" name="Line 145"/>
          <p:cNvSpPr>
            <a:spLocks noChangeShapeType="1"/>
          </p:cNvSpPr>
          <p:nvPr/>
        </p:nvSpPr>
        <p:spPr bwMode="auto">
          <a:xfrm flipV="1">
            <a:off x="3529652"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78" name="Line 146"/>
          <p:cNvSpPr>
            <a:spLocks noChangeShapeType="1"/>
          </p:cNvSpPr>
          <p:nvPr/>
        </p:nvSpPr>
        <p:spPr bwMode="auto">
          <a:xfrm flipV="1">
            <a:off x="384216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79" name="Line 147"/>
          <p:cNvSpPr>
            <a:spLocks noChangeShapeType="1"/>
          </p:cNvSpPr>
          <p:nvPr/>
        </p:nvSpPr>
        <p:spPr bwMode="auto">
          <a:xfrm flipV="1">
            <a:off x="4170518"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80" name="Line 148"/>
          <p:cNvSpPr>
            <a:spLocks noChangeShapeType="1"/>
          </p:cNvSpPr>
          <p:nvPr/>
        </p:nvSpPr>
        <p:spPr bwMode="auto">
          <a:xfrm flipV="1">
            <a:off x="4500314"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81" name="Line 149"/>
          <p:cNvSpPr>
            <a:spLocks noChangeShapeType="1"/>
          </p:cNvSpPr>
          <p:nvPr/>
        </p:nvSpPr>
        <p:spPr bwMode="auto">
          <a:xfrm flipV="1">
            <a:off x="4795544"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8582" name="Oval 150"/>
          <p:cNvSpPr>
            <a:spLocks noChangeArrowheads="1"/>
          </p:cNvSpPr>
          <p:nvPr/>
        </p:nvSpPr>
        <p:spPr bwMode="auto">
          <a:xfrm>
            <a:off x="2443778" y="1761306"/>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583" name="Oval 151"/>
          <p:cNvSpPr>
            <a:spLocks noChangeArrowheads="1"/>
          </p:cNvSpPr>
          <p:nvPr/>
        </p:nvSpPr>
        <p:spPr bwMode="auto">
          <a:xfrm>
            <a:off x="2822537" y="127885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584" name="Oval 152"/>
          <p:cNvSpPr>
            <a:spLocks noChangeArrowheads="1"/>
          </p:cNvSpPr>
          <p:nvPr/>
        </p:nvSpPr>
        <p:spPr bwMode="auto">
          <a:xfrm>
            <a:off x="3101927" y="1611530"/>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585" name="Oval 153"/>
          <p:cNvSpPr>
            <a:spLocks noChangeArrowheads="1"/>
          </p:cNvSpPr>
          <p:nvPr/>
        </p:nvSpPr>
        <p:spPr bwMode="auto">
          <a:xfrm>
            <a:off x="3463405" y="1926923"/>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586" name="Oval 154"/>
          <p:cNvSpPr>
            <a:spLocks noChangeArrowheads="1"/>
          </p:cNvSpPr>
          <p:nvPr/>
        </p:nvSpPr>
        <p:spPr bwMode="auto">
          <a:xfrm>
            <a:off x="3775917" y="239209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587" name="Oval 155"/>
          <p:cNvSpPr>
            <a:spLocks noChangeArrowheads="1"/>
          </p:cNvSpPr>
          <p:nvPr/>
        </p:nvSpPr>
        <p:spPr bwMode="auto">
          <a:xfrm>
            <a:off x="4088430" y="2574991"/>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588" name="Oval 156"/>
          <p:cNvSpPr>
            <a:spLocks noChangeArrowheads="1"/>
          </p:cNvSpPr>
          <p:nvPr/>
        </p:nvSpPr>
        <p:spPr bwMode="auto">
          <a:xfrm>
            <a:off x="4400943" y="2740609"/>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589" name="Oval 157"/>
          <p:cNvSpPr>
            <a:spLocks noChangeArrowheads="1"/>
          </p:cNvSpPr>
          <p:nvPr/>
        </p:nvSpPr>
        <p:spPr bwMode="auto">
          <a:xfrm>
            <a:off x="4713456" y="2841419"/>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8590" name="Text Box 158"/>
          <p:cNvSpPr txBox="1">
            <a:spLocks noChangeArrowheads="1"/>
          </p:cNvSpPr>
          <p:nvPr/>
        </p:nvSpPr>
        <p:spPr bwMode="auto">
          <a:xfrm>
            <a:off x="6329305" y="2766532"/>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18591" name="Text Box 159"/>
          <p:cNvSpPr txBox="1">
            <a:spLocks noChangeArrowheads="1"/>
          </p:cNvSpPr>
          <p:nvPr/>
        </p:nvSpPr>
        <p:spPr bwMode="auto">
          <a:xfrm>
            <a:off x="7013377" y="3300828"/>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Tree>
    <p:extLst>
      <p:ext uri="{BB962C8B-B14F-4D97-AF65-F5344CB8AC3E}">
        <p14:creationId xmlns:p14="http://schemas.microsoft.com/office/powerpoint/2010/main" val="331875943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9457" name="Line 1"/>
          <p:cNvSpPr>
            <a:spLocks noChangeShapeType="1"/>
          </p:cNvSpPr>
          <p:nvPr/>
        </p:nvSpPr>
        <p:spPr bwMode="auto">
          <a:xfrm>
            <a:off x="2510025" y="648069"/>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58" name="Line 2"/>
          <p:cNvSpPr>
            <a:spLocks noChangeShapeType="1"/>
          </p:cNvSpPr>
          <p:nvPr/>
        </p:nvSpPr>
        <p:spPr bwMode="auto">
          <a:xfrm>
            <a:off x="2296882" y="2924948"/>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59" name="Line 3"/>
          <p:cNvSpPr>
            <a:spLocks noChangeShapeType="1"/>
          </p:cNvSpPr>
          <p:nvPr/>
        </p:nvSpPr>
        <p:spPr bwMode="auto">
          <a:xfrm>
            <a:off x="2361689" y="2276880"/>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60" name="Line 4"/>
          <p:cNvSpPr>
            <a:spLocks noChangeShapeType="1"/>
          </p:cNvSpPr>
          <p:nvPr/>
        </p:nvSpPr>
        <p:spPr bwMode="auto">
          <a:xfrm>
            <a:off x="2378970" y="1644653"/>
            <a:ext cx="312513"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61" name="Line 5"/>
          <p:cNvSpPr>
            <a:spLocks noChangeShapeType="1"/>
          </p:cNvSpPr>
          <p:nvPr/>
        </p:nvSpPr>
        <p:spPr bwMode="auto">
          <a:xfrm>
            <a:off x="2378971" y="996585"/>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62" name="Text Box 6"/>
          <p:cNvSpPr txBox="1">
            <a:spLocks noChangeArrowheads="1"/>
          </p:cNvSpPr>
          <p:nvPr/>
        </p:nvSpPr>
        <p:spPr bwMode="auto">
          <a:xfrm>
            <a:off x="1654575" y="747440"/>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19463" name="Text Box 7"/>
          <p:cNvSpPr txBox="1">
            <a:spLocks noChangeArrowheads="1"/>
          </p:cNvSpPr>
          <p:nvPr/>
        </p:nvSpPr>
        <p:spPr bwMode="auto">
          <a:xfrm>
            <a:off x="1605610" y="1362384"/>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19464" name="Text Box 8"/>
          <p:cNvSpPr txBox="1">
            <a:spLocks noChangeArrowheads="1"/>
          </p:cNvSpPr>
          <p:nvPr/>
        </p:nvSpPr>
        <p:spPr bwMode="auto">
          <a:xfrm>
            <a:off x="1802910" y="2027734"/>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19465" name="Line 9"/>
          <p:cNvSpPr>
            <a:spLocks noChangeShapeType="1"/>
          </p:cNvSpPr>
          <p:nvPr/>
        </p:nvSpPr>
        <p:spPr bwMode="auto">
          <a:xfrm>
            <a:off x="3168173"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66" name="Line 10"/>
          <p:cNvSpPr>
            <a:spLocks noChangeShapeType="1"/>
          </p:cNvSpPr>
          <p:nvPr/>
        </p:nvSpPr>
        <p:spPr bwMode="auto">
          <a:xfrm>
            <a:off x="2871502"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67" name="Line 11"/>
          <p:cNvSpPr>
            <a:spLocks noChangeShapeType="1"/>
          </p:cNvSpPr>
          <p:nvPr/>
        </p:nvSpPr>
        <p:spPr bwMode="auto">
          <a:xfrm>
            <a:off x="3512370" y="2757891"/>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68" name="Line 12"/>
          <p:cNvSpPr>
            <a:spLocks noChangeShapeType="1"/>
          </p:cNvSpPr>
          <p:nvPr/>
        </p:nvSpPr>
        <p:spPr bwMode="auto">
          <a:xfrm>
            <a:off x="3842164"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69" name="Line 13"/>
          <p:cNvSpPr>
            <a:spLocks noChangeShapeType="1"/>
          </p:cNvSpPr>
          <p:nvPr/>
        </p:nvSpPr>
        <p:spPr bwMode="auto">
          <a:xfrm>
            <a:off x="4154677"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70" name="Line 14"/>
          <p:cNvSpPr>
            <a:spLocks noChangeShapeType="1"/>
          </p:cNvSpPr>
          <p:nvPr/>
        </p:nvSpPr>
        <p:spPr bwMode="auto">
          <a:xfrm>
            <a:off x="4483032"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71" name="Line 15"/>
          <p:cNvSpPr>
            <a:spLocks noChangeShapeType="1"/>
          </p:cNvSpPr>
          <p:nvPr/>
        </p:nvSpPr>
        <p:spPr bwMode="auto">
          <a:xfrm>
            <a:off x="4786903"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72" name="Line 16"/>
          <p:cNvSpPr>
            <a:spLocks noChangeShapeType="1"/>
          </p:cNvSpPr>
          <p:nvPr/>
        </p:nvSpPr>
        <p:spPr bwMode="auto">
          <a:xfrm flipV="1">
            <a:off x="288878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73" name="Line 17"/>
          <p:cNvSpPr>
            <a:spLocks noChangeShapeType="1"/>
          </p:cNvSpPr>
          <p:nvPr/>
        </p:nvSpPr>
        <p:spPr bwMode="auto">
          <a:xfrm flipV="1">
            <a:off x="3184015"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74" name="Line 18"/>
          <p:cNvSpPr>
            <a:spLocks noChangeShapeType="1"/>
          </p:cNvSpPr>
          <p:nvPr/>
        </p:nvSpPr>
        <p:spPr bwMode="auto">
          <a:xfrm flipV="1">
            <a:off x="3529652" y="662471"/>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75" name="Line 19"/>
          <p:cNvSpPr>
            <a:spLocks noChangeShapeType="1"/>
          </p:cNvSpPr>
          <p:nvPr/>
        </p:nvSpPr>
        <p:spPr bwMode="auto">
          <a:xfrm flipV="1">
            <a:off x="384216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76" name="Line 20"/>
          <p:cNvSpPr>
            <a:spLocks noChangeShapeType="1"/>
          </p:cNvSpPr>
          <p:nvPr/>
        </p:nvSpPr>
        <p:spPr bwMode="auto">
          <a:xfrm flipV="1">
            <a:off x="4170518"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77" name="Line 21"/>
          <p:cNvSpPr>
            <a:spLocks noChangeShapeType="1"/>
          </p:cNvSpPr>
          <p:nvPr/>
        </p:nvSpPr>
        <p:spPr bwMode="auto">
          <a:xfrm flipV="1">
            <a:off x="4500314"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78" name="Line 22"/>
          <p:cNvSpPr>
            <a:spLocks noChangeShapeType="1"/>
          </p:cNvSpPr>
          <p:nvPr/>
        </p:nvSpPr>
        <p:spPr bwMode="auto">
          <a:xfrm flipV="1">
            <a:off x="479554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79" name="Oval 23"/>
          <p:cNvSpPr>
            <a:spLocks noChangeArrowheads="1"/>
          </p:cNvSpPr>
          <p:nvPr/>
        </p:nvSpPr>
        <p:spPr bwMode="auto">
          <a:xfrm>
            <a:off x="2443778" y="1728182"/>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480" name="Oval 24"/>
          <p:cNvSpPr>
            <a:spLocks noChangeArrowheads="1"/>
          </p:cNvSpPr>
          <p:nvPr/>
        </p:nvSpPr>
        <p:spPr bwMode="auto">
          <a:xfrm>
            <a:off x="2822537" y="124573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481" name="Oval 25"/>
          <p:cNvSpPr>
            <a:spLocks noChangeArrowheads="1"/>
          </p:cNvSpPr>
          <p:nvPr/>
        </p:nvSpPr>
        <p:spPr bwMode="auto">
          <a:xfrm>
            <a:off x="3101927" y="1578407"/>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482" name="Oval 26"/>
          <p:cNvSpPr>
            <a:spLocks noChangeArrowheads="1"/>
          </p:cNvSpPr>
          <p:nvPr/>
        </p:nvSpPr>
        <p:spPr bwMode="auto">
          <a:xfrm>
            <a:off x="3463405" y="1893800"/>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483" name="Oval 27"/>
          <p:cNvSpPr>
            <a:spLocks noChangeArrowheads="1"/>
          </p:cNvSpPr>
          <p:nvPr/>
        </p:nvSpPr>
        <p:spPr bwMode="auto">
          <a:xfrm>
            <a:off x="3775917" y="235896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484" name="Oval 28"/>
          <p:cNvSpPr>
            <a:spLocks noChangeArrowheads="1"/>
          </p:cNvSpPr>
          <p:nvPr/>
        </p:nvSpPr>
        <p:spPr bwMode="auto">
          <a:xfrm>
            <a:off x="4088430" y="2541868"/>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485" name="Oval 29"/>
          <p:cNvSpPr>
            <a:spLocks noChangeArrowheads="1"/>
          </p:cNvSpPr>
          <p:nvPr/>
        </p:nvSpPr>
        <p:spPr bwMode="auto">
          <a:xfrm>
            <a:off x="4400943" y="270748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486" name="Oval 30"/>
          <p:cNvSpPr>
            <a:spLocks noChangeArrowheads="1"/>
          </p:cNvSpPr>
          <p:nvPr/>
        </p:nvSpPr>
        <p:spPr bwMode="auto">
          <a:xfrm>
            <a:off x="4713456" y="2808296"/>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487" name="Text Box 31"/>
          <p:cNvSpPr txBox="1">
            <a:spLocks noChangeArrowheads="1"/>
          </p:cNvSpPr>
          <p:nvPr/>
        </p:nvSpPr>
        <p:spPr bwMode="auto">
          <a:xfrm>
            <a:off x="2443778" y="3182735"/>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19488" name="Text Box 32"/>
          <p:cNvSpPr txBox="1">
            <a:spLocks noChangeArrowheads="1"/>
          </p:cNvSpPr>
          <p:nvPr/>
        </p:nvSpPr>
        <p:spPr bwMode="auto">
          <a:xfrm>
            <a:off x="2766371" y="3182735"/>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19489" name="Text Box 33"/>
          <p:cNvSpPr txBox="1">
            <a:spLocks noChangeArrowheads="1"/>
          </p:cNvSpPr>
          <p:nvPr/>
        </p:nvSpPr>
        <p:spPr bwMode="auto">
          <a:xfrm>
            <a:off x="3119209" y="3215859"/>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19490" name="Text Box 34"/>
          <p:cNvSpPr txBox="1">
            <a:spLocks noChangeArrowheads="1"/>
          </p:cNvSpPr>
          <p:nvPr/>
        </p:nvSpPr>
        <p:spPr bwMode="auto">
          <a:xfrm>
            <a:off x="3463405" y="3215859"/>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19491" name="Text Box 35"/>
          <p:cNvSpPr txBox="1">
            <a:spLocks noChangeArrowheads="1"/>
          </p:cNvSpPr>
          <p:nvPr/>
        </p:nvSpPr>
        <p:spPr bwMode="auto">
          <a:xfrm>
            <a:off x="3793199" y="3182735"/>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19492" name="Text Box 36"/>
          <p:cNvSpPr txBox="1">
            <a:spLocks noChangeArrowheads="1"/>
          </p:cNvSpPr>
          <p:nvPr/>
        </p:nvSpPr>
        <p:spPr bwMode="auto">
          <a:xfrm>
            <a:off x="4112913" y="321585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19493" name="Text Box 37"/>
          <p:cNvSpPr txBox="1">
            <a:spLocks noChangeArrowheads="1"/>
          </p:cNvSpPr>
          <p:nvPr/>
        </p:nvSpPr>
        <p:spPr bwMode="auto">
          <a:xfrm>
            <a:off x="4434066" y="3182735"/>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19494" name="Text Box 38"/>
          <p:cNvSpPr txBox="1">
            <a:spLocks noChangeArrowheads="1"/>
          </p:cNvSpPr>
          <p:nvPr/>
        </p:nvSpPr>
        <p:spPr bwMode="auto">
          <a:xfrm>
            <a:off x="4737938" y="3182735"/>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19495" name="Line 39"/>
          <p:cNvSpPr>
            <a:spLocks noChangeShapeType="1"/>
          </p:cNvSpPr>
          <p:nvPr/>
        </p:nvSpPr>
        <p:spPr bwMode="auto">
          <a:xfrm>
            <a:off x="3234420" y="6100481"/>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96" name="Line 40"/>
          <p:cNvSpPr>
            <a:spLocks noChangeShapeType="1"/>
          </p:cNvSpPr>
          <p:nvPr/>
        </p:nvSpPr>
        <p:spPr bwMode="auto">
          <a:xfrm>
            <a:off x="3215699" y="568427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97" name="Line 41"/>
          <p:cNvSpPr>
            <a:spLocks noChangeShapeType="1"/>
          </p:cNvSpPr>
          <p:nvPr/>
        </p:nvSpPr>
        <p:spPr bwMode="auto">
          <a:xfrm>
            <a:off x="3231540" y="5318480"/>
            <a:ext cx="2668601"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98" name="Line 42"/>
          <p:cNvSpPr>
            <a:spLocks noChangeShapeType="1"/>
          </p:cNvSpPr>
          <p:nvPr/>
        </p:nvSpPr>
        <p:spPr bwMode="auto">
          <a:xfrm>
            <a:off x="3230100" y="49209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499" name="Line 43"/>
          <p:cNvSpPr>
            <a:spLocks noChangeShapeType="1"/>
          </p:cNvSpPr>
          <p:nvPr/>
        </p:nvSpPr>
        <p:spPr bwMode="auto">
          <a:xfrm>
            <a:off x="3230100" y="45407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00" name="Line 44"/>
          <p:cNvSpPr>
            <a:spLocks noChangeShapeType="1"/>
          </p:cNvSpPr>
          <p:nvPr/>
        </p:nvSpPr>
        <p:spPr bwMode="auto">
          <a:xfrm>
            <a:off x="3247382" y="410875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01" name="Text Box 45"/>
          <p:cNvSpPr txBox="1">
            <a:spLocks noChangeArrowheads="1"/>
          </p:cNvSpPr>
          <p:nvPr/>
        </p:nvSpPr>
        <p:spPr bwMode="auto">
          <a:xfrm>
            <a:off x="2754850" y="39575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19502" name="Text Box 46"/>
          <p:cNvSpPr txBox="1">
            <a:spLocks noChangeArrowheads="1"/>
          </p:cNvSpPr>
          <p:nvPr/>
        </p:nvSpPr>
        <p:spPr bwMode="auto">
          <a:xfrm>
            <a:off x="2737569" y="43550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19503" name="Text Box 47"/>
          <p:cNvSpPr txBox="1">
            <a:spLocks noChangeArrowheads="1"/>
          </p:cNvSpPr>
          <p:nvPr/>
        </p:nvSpPr>
        <p:spPr bwMode="auto">
          <a:xfrm>
            <a:off x="2721726" y="47352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19504" name="Text Box 48"/>
          <p:cNvSpPr txBox="1">
            <a:spLocks noChangeArrowheads="1"/>
          </p:cNvSpPr>
          <p:nvPr/>
        </p:nvSpPr>
        <p:spPr bwMode="auto">
          <a:xfrm>
            <a:off x="2739008" y="5461054"/>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19505" name="Text Box 49"/>
          <p:cNvSpPr txBox="1">
            <a:spLocks noChangeArrowheads="1"/>
          </p:cNvSpPr>
          <p:nvPr/>
        </p:nvSpPr>
        <p:spPr bwMode="auto">
          <a:xfrm>
            <a:off x="2737569" y="50981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19506" name="Text Box 50"/>
          <p:cNvSpPr txBox="1">
            <a:spLocks noChangeArrowheads="1"/>
          </p:cNvSpPr>
          <p:nvPr/>
        </p:nvSpPr>
        <p:spPr bwMode="auto">
          <a:xfrm>
            <a:off x="2739008" y="58758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19507" name="Line 51"/>
          <p:cNvSpPr>
            <a:spLocks noChangeShapeType="1"/>
          </p:cNvSpPr>
          <p:nvPr/>
        </p:nvSpPr>
        <p:spPr bwMode="auto">
          <a:xfrm>
            <a:off x="3284826" y="3767436"/>
            <a:ext cx="1440"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08" name="Line 52"/>
          <p:cNvSpPr>
            <a:spLocks noChangeShapeType="1"/>
          </p:cNvSpPr>
          <p:nvPr/>
        </p:nvSpPr>
        <p:spPr bwMode="auto">
          <a:xfrm>
            <a:off x="3626141" y="38178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09" name="Line 53"/>
          <p:cNvSpPr>
            <a:spLocks noChangeShapeType="1"/>
          </p:cNvSpPr>
          <p:nvPr/>
        </p:nvSpPr>
        <p:spPr bwMode="auto">
          <a:xfrm>
            <a:off x="3983298" y="3797680"/>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10" name="Line 54"/>
          <p:cNvSpPr>
            <a:spLocks noChangeShapeType="1"/>
          </p:cNvSpPr>
          <p:nvPr/>
        </p:nvSpPr>
        <p:spPr bwMode="auto">
          <a:xfrm>
            <a:off x="4290052" y="381352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11" name="Line 55"/>
          <p:cNvSpPr>
            <a:spLocks noChangeShapeType="1"/>
          </p:cNvSpPr>
          <p:nvPr/>
        </p:nvSpPr>
        <p:spPr bwMode="auto">
          <a:xfrm>
            <a:off x="4612645" y="381208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12" name="Line 56"/>
          <p:cNvSpPr>
            <a:spLocks noChangeShapeType="1"/>
          </p:cNvSpPr>
          <p:nvPr/>
        </p:nvSpPr>
        <p:spPr bwMode="auto">
          <a:xfrm>
            <a:off x="5620751" y="3827923"/>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13" name="Line 57"/>
          <p:cNvSpPr>
            <a:spLocks noChangeShapeType="1"/>
          </p:cNvSpPr>
          <p:nvPr/>
        </p:nvSpPr>
        <p:spPr bwMode="auto">
          <a:xfrm>
            <a:off x="4987085" y="3842324"/>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14" name="Line 58"/>
          <p:cNvSpPr>
            <a:spLocks noChangeShapeType="1"/>
          </p:cNvSpPr>
          <p:nvPr/>
        </p:nvSpPr>
        <p:spPr bwMode="auto">
          <a:xfrm>
            <a:off x="5293836" y="38250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15" name="Oval 59"/>
          <p:cNvSpPr>
            <a:spLocks noChangeArrowheads="1"/>
          </p:cNvSpPr>
          <p:nvPr/>
        </p:nvSpPr>
        <p:spPr bwMode="auto">
          <a:xfrm>
            <a:off x="3199857" y="566843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9516" name="Oval 60"/>
          <p:cNvSpPr>
            <a:spLocks noChangeArrowheads="1"/>
          </p:cNvSpPr>
          <p:nvPr/>
        </p:nvSpPr>
        <p:spPr bwMode="auto">
          <a:xfrm>
            <a:off x="3508049" y="5132699"/>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9517" name="Oval 61"/>
          <p:cNvSpPr>
            <a:spLocks noChangeArrowheads="1"/>
          </p:cNvSpPr>
          <p:nvPr/>
        </p:nvSpPr>
        <p:spPr bwMode="auto">
          <a:xfrm>
            <a:off x="3883929" y="468337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9518" name="Oval 62"/>
          <p:cNvSpPr>
            <a:spLocks noChangeArrowheads="1"/>
          </p:cNvSpPr>
          <p:nvPr/>
        </p:nvSpPr>
        <p:spPr bwMode="auto">
          <a:xfrm>
            <a:off x="4226685" y="442558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9519" name="Oval 63"/>
          <p:cNvSpPr>
            <a:spLocks noChangeArrowheads="1"/>
          </p:cNvSpPr>
          <p:nvPr/>
        </p:nvSpPr>
        <p:spPr bwMode="auto">
          <a:xfrm>
            <a:off x="4534877" y="4270049"/>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9520" name="Oval 64"/>
          <p:cNvSpPr>
            <a:spLocks noChangeArrowheads="1"/>
          </p:cNvSpPr>
          <p:nvPr/>
        </p:nvSpPr>
        <p:spPr bwMode="auto">
          <a:xfrm>
            <a:off x="4893475" y="413179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9521" name="Oval 65"/>
          <p:cNvSpPr>
            <a:spLocks noChangeArrowheads="1"/>
          </p:cNvSpPr>
          <p:nvPr/>
        </p:nvSpPr>
        <p:spPr bwMode="auto">
          <a:xfrm>
            <a:off x="5234791" y="404538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9522" name="Oval 66"/>
          <p:cNvSpPr>
            <a:spLocks noChangeArrowheads="1"/>
          </p:cNvSpPr>
          <p:nvPr/>
        </p:nvSpPr>
        <p:spPr bwMode="auto">
          <a:xfrm>
            <a:off x="5560265" y="3993540"/>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19523" name="Text Box 67"/>
          <p:cNvSpPr txBox="1">
            <a:spLocks noChangeArrowheads="1"/>
          </p:cNvSpPr>
          <p:nvPr/>
        </p:nvSpPr>
        <p:spPr bwMode="auto">
          <a:xfrm>
            <a:off x="3248822" y="6397153"/>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19524" name="Text Box 68"/>
          <p:cNvSpPr txBox="1">
            <a:spLocks noChangeArrowheads="1"/>
          </p:cNvSpPr>
          <p:nvPr/>
        </p:nvSpPr>
        <p:spPr bwMode="auto">
          <a:xfrm>
            <a:off x="3569976" y="6397153"/>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19525" name="Text Box 69"/>
          <p:cNvSpPr txBox="1">
            <a:spLocks noChangeArrowheads="1"/>
          </p:cNvSpPr>
          <p:nvPr/>
        </p:nvSpPr>
        <p:spPr bwMode="auto">
          <a:xfrm>
            <a:off x="3922813" y="6430276"/>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19526" name="Text Box 70"/>
          <p:cNvSpPr txBox="1">
            <a:spLocks noChangeArrowheads="1"/>
          </p:cNvSpPr>
          <p:nvPr/>
        </p:nvSpPr>
        <p:spPr bwMode="auto">
          <a:xfrm>
            <a:off x="4268449" y="6430276"/>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19527" name="Text Box 71"/>
          <p:cNvSpPr txBox="1">
            <a:spLocks noChangeArrowheads="1"/>
          </p:cNvSpPr>
          <p:nvPr/>
        </p:nvSpPr>
        <p:spPr bwMode="auto">
          <a:xfrm>
            <a:off x="4596804" y="6397153"/>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19528" name="Text Box 72"/>
          <p:cNvSpPr txBox="1">
            <a:spLocks noChangeArrowheads="1"/>
          </p:cNvSpPr>
          <p:nvPr/>
        </p:nvSpPr>
        <p:spPr bwMode="auto">
          <a:xfrm>
            <a:off x="4917957" y="6430276"/>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19529" name="Text Box 73"/>
          <p:cNvSpPr txBox="1">
            <a:spLocks noChangeArrowheads="1"/>
          </p:cNvSpPr>
          <p:nvPr/>
        </p:nvSpPr>
        <p:spPr bwMode="auto">
          <a:xfrm>
            <a:off x="5239110" y="6397153"/>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19530" name="Text Box 74"/>
          <p:cNvSpPr txBox="1">
            <a:spLocks noChangeArrowheads="1"/>
          </p:cNvSpPr>
          <p:nvPr/>
        </p:nvSpPr>
        <p:spPr bwMode="auto">
          <a:xfrm>
            <a:off x="5542983" y="6397153"/>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19531" name="Line 75"/>
          <p:cNvSpPr>
            <a:spLocks noChangeShapeType="1"/>
          </p:cNvSpPr>
          <p:nvPr/>
        </p:nvSpPr>
        <p:spPr bwMode="auto">
          <a:xfrm flipH="1">
            <a:off x="2175910" y="613504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32" name="Line 76"/>
          <p:cNvSpPr>
            <a:spLocks noChangeShapeType="1"/>
          </p:cNvSpPr>
          <p:nvPr/>
        </p:nvSpPr>
        <p:spPr bwMode="auto">
          <a:xfrm flipH="1">
            <a:off x="2175910" y="409435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33" name="Line 77"/>
          <p:cNvSpPr>
            <a:spLocks noChangeShapeType="1"/>
          </p:cNvSpPr>
          <p:nvPr/>
        </p:nvSpPr>
        <p:spPr bwMode="auto">
          <a:xfrm flipH="1">
            <a:off x="2175910" y="552010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34" name="Line 78"/>
          <p:cNvSpPr>
            <a:spLocks noChangeShapeType="1"/>
          </p:cNvSpPr>
          <p:nvPr/>
        </p:nvSpPr>
        <p:spPr bwMode="auto">
          <a:xfrm flipH="1">
            <a:off x="2175910" y="5828293"/>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35" name="Line 79"/>
          <p:cNvSpPr>
            <a:spLocks noChangeShapeType="1"/>
          </p:cNvSpPr>
          <p:nvPr/>
        </p:nvSpPr>
        <p:spPr bwMode="auto">
          <a:xfrm flipH="1">
            <a:off x="2175910" y="4696334"/>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36" name="Line 80"/>
          <p:cNvSpPr>
            <a:spLocks noChangeShapeType="1"/>
          </p:cNvSpPr>
          <p:nvPr/>
        </p:nvSpPr>
        <p:spPr bwMode="auto">
          <a:xfrm flipH="1">
            <a:off x="2175910" y="5256552"/>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37" name="Line 81"/>
          <p:cNvSpPr>
            <a:spLocks noChangeShapeType="1"/>
          </p:cNvSpPr>
          <p:nvPr/>
        </p:nvSpPr>
        <p:spPr bwMode="auto">
          <a:xfrm flipH="1">
            <a:off x="2175910" y="49886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38" name="Line 82"/>
          <p:cNvSpPr>
            <a:spLocks noChangeShapeType="1"/>
          </p:cNvSpPr>
          <p:nvPr/>
        </p:nvSpPr>
        <p:spPr bwMode="auto">
          <a:xfrm flipH="1">
            <a:off x="2175910" y="44183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39" name="Text Box 83"/>
          <p:cNvSpPr txBox="1">
            <a:spLocks noChangeArrowheads="1"/>
          </p:cNvSpPr>
          <p:nvPr/>
        </p:nvSpPr>
        <p:spPr bwMode="auto">
          <a:xfrm>
            <a:off x="1916682" y="5970868"/>
            <a:ext cx="223223"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0</a:t>
            </a:r>
          </a:p>
        </p:txBody>
      </p:sp>
      <p:sp>
        <p:nvSpPr>
          <p:cNvPr id="19540" name="Text Box 84"/>
          <p:cNvSpPr txBox="1">
            <a:spLocks noChangeArrowheads="1"/>
          </p:cNvSpPr>
          <p:nvPr/>
        </p:nvSpPr>
        <p:spPr bwMode="auto">
          <a:xfrm>
            <a:off x="1925323" y="56684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1</a:t>
            </a:r>
          </a:p>
        </p:txBody>
      </p:sp>
      <p:sp>
        <p:nvSpPr>
          <p:cNvPr id="19541" name="Text Box 85"/>
          <p:cNvSpPr txBox="1">
            <a:spLocks noChangeArrowheads="1"/>
          </p:cNvSpPr>
          <p:nvPr/>
        </p:nvSpPr>
        <p:spPr bwMode="auto">
          <a:xfrm>
            <a:off x="1925323" y="5357363"/>
            <a:ext cx="24914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2</a:t>
            </a:r>
          </a:p>
        </p:txBody>
      </p:sp>
      <p:sp>
        <p:nvSpPr>
          <p:cNvPr id="19542" name="Text Box 86"/>
          <p:cNvSpPr txBox="1">
            <a:spLocks noChangeArrowheads="1"/>
          </p:cNvSpPr>
          <p:nvPr/>
        </p:nvSpPr>
        <p:spPr bwMode="auto">
          <a:xfrm>
            <a:off x="1908042" y="5089495"/>
            <a:ext cx="2563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3</a:t>
            </a:r>
          </a:p>
        </p:txBody>
      </p:sp>
      <p:sp>
        <p:nvSpPr>
          <p:cNvPr id="19543" name="Text Box 87"/>
          <p:cNvSpPr txBox="1">
            <a:spLocks noChangeArrowheads="1"/>
          </p:cNvSpPr>
          <p:nvPr/>
        </p:nvSpPr>
        <p:spPr bwMode="auto">
          <a:xfrm>
            <a:off x="1899400" y="4812986"/>
            <a:ext cx="20594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4</a:t>
            </a:r>
          </a:p>
        </p:txBody>
      </p:sp>
      <p:sp>
        <p:nvSpPr>
          <p:cNvPr id="19544" name="Text Box 88"/>
          <p:cNvSpPr txBox="1">
            <a:spLocks noChangeArrowheads="1"/>
          </p:cNvSpPr>
          <p:nvPr/>
        </p:nvSpPr>
        <p:spPr bwMode="auto">
          <a:xfrm>
            <a:off x="1908042" y="4553759"/>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5</a:t>
            </a:r>
          </a:p>
        </p:txBody>
      </p:sp>
      <p:sp>
        <p:nvSpPr>
          <p:cNvPr id="19545" name="Text Box 89"/>
          <p:cNvSpPr txBox="1">
            <a:spLocks noChangeArrowheads="1"/>
          </p:cNvSpPr>
          <p:nvPr/>
        </p:nvSpPr>
        <p:spPr bwMode="auto">
          <a:xfrm>
            <a:off x="1899401" y="4251327"/>
            <a:ext cx="27362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6</a:t>
            </a:r>
          </a:p>
        </p:txBody>
      </p:sp>
      <p:sp>
        <p:nvSpPr>
          <p:cNvPr id="19546" name="Text Box 90"/>
          <p:cNvSpPr txBox="1">
            <a:spLocks noChangeArrowheads="1"/>
          </p:cNvSpPr>
          <p:nvPr/>
        </p:nvSpPr>
        <p:spPr bwMode="auto">
          <a:xfrm>
            <a:off x="1908042" y="3940255"/>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7</a:t>
            </a:r>
          </a:p>
        </p:txBody>
      </p:sp>
      <p:sp>
        <p:nvSpPr>
          <p:cNvPr id="19547" name="Line 91"/>
          <p:cNvSpPr>
            <a:spLocks noChangeShapeType="1"/>
          </p:cNvSpPr>
          <p:nvPr/>
        </p:nvSpPr>
        <p:spPr bwMode="auto">
          <a:xfrm>
            <a:off x="7812661"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48" name="Line 92"/>
          <p:cNvSpPr>
            <a:spLocks noChangeShapeType="1"/>
          </p:cNvSpPr>
          <p:nvPr/>
        </p:nvSpPr>
        <p:spPr bwMode="auto">
          <a:xfrm>
            <a:off x="7598079"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49" name="Line 93"/>
          <p:cNvSpPr>
            <a:spLocks noChangeShapeType="1"/>
          </p:cNvSpPr>
          <p:nvPr/>
        </p:nvSpPr>
        <p:spPr bwMode="auto">
          <a:xfrm>
            <a:off x="7664325"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50" name="Line 94"/>
          <p:cNvSpPr>
            <a:spLocks noChangeShapeType="1"/>
          </p:cNvSpPr>
          <p:nvPr/>
        </p:nvSpPr>
        <p:spPr bwMode="auto">
          <a:xfrm>
            <a:off x="7681607"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51" name="Line 95"/>
          <p:cNvSpPr>
            <a:spLocks noChangeShapeType="1"/>
          </p:cNvSpPr>
          <p:nvPr/>
        </p:nvSpPr>
        <p:spPr bwMode="auto">
          <a:xfrm>
            <a:off x="7681607"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52" name="Text Box 96"/>
          <p:cNvSpPr txBox="1">
            <a:spLocks noChangeArrowheads="1"/>
          </p:cNvSpPr>
          <p:nvPr/>
        </p:nvSpPr>
        <p:spPr bwMode="auto">
          <a:xfrm>
            <a:off x="6957212"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19553" name="Text Box 97"/>
          <p:cNvSpPr txBox="1">
            <a:spLocks noChangeArrowheads="1"/>
          </p:cNvSpPr>
          <p:nvPr/>
        </p:nvSpPr>
        <p:spPr bwMode="auto">
          <a:xfrm>
            <a:off x="6908246"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19554" name="Text Box 98"/>
          <p:cNvSpPr txBox="1">
            <a:spLocks noChangeArrowheads="1"/>
          </p:cNvSpPr>
          <p:nvPr/>
        </p:nvSpPr>
        <p:spPr bwMode="auto">
          <a:xfrm>
            <a:off x="7105547"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19555" name="Line 99"/>
          <p:cNvSpPr>
            <a:spLocks noChangeShapeType="1"/>
          </p:cNvSpPr>
          <p:nvPr/>
        </p:nvSpPr>
        <p:spPr bwMode="auto">
          <a:xfrm>
            <a:off x="8470810"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56" name="Line 100"/>
          <p:cNvSpPr>
            <a:spLocks noChangeShapeType="1"/>
          </p:cNvSpPr>
          <p:nvPr/>
        </p:nvSpPr>
        <p:spPr bwMode="auto">
          <a:xfrm>
            <a:off x="8174138"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57" name="Line 101"/>
          <p:cNvSpPr>
            <a:spLocks noChangeShapeType="1"/>
          </p:cNvSpPr>
          <p:nvPr/>
        </p:nvSpPr>
        <p:spPr bwMode="auto">
          <a:xfrm>
            <a:off x="8815007"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58" name="Line 102"/>
          <p:cNvSpPr>
            <a:spLocks noChangeShapeType="1"/>
          </p:cNvSpPr>
          <p:nvPr/>
        </p:nvSpPr>
        <p:spPr bwMode="auto">
          <a:xfrm>
            <a:off x="914480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59" name="Line 103"/>
          <p:cNvSpPr>
            <a:spLocks noChangeShapeType="1"/>
          </p:cNvSpPr>
          <p:nvPr/>
        </p:nvSpPr>
        <p:spPr bwMode="auto">
          <a:xfrm>
            <a:off x="9457314"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60" name="Line 104"/>
          <p:cNvSpPr>
            <a:spLocks noChangeShapeType="1"/>
          </p:cNvSpPr>
          <p:nvPr/>
        </p:nvSpPr>
        <p:spPr bwMode="auto">
          <a:xfrm>
            <a:off x="9785669"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61" name="Line 105"/>
          <p:cNvSpPr>
            <a:spLocks noChangeShapeType="1"/>
          </p:cNvSpPr>
          <p:nvPr/>
        </p:nvSpPr>
        <p:spPr bwMode="auto">
          <a:xfrm>
            <a:off x="1008954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62" name="Line 106"/>
          <p:cNvSpPr>
            <a:spLocks noChangeShapeType="1"/>
          </p:cNvSpPr>
          <p:nvPr/>
        </p:nvSpPr>
        <p:spPr bwMode="auto">
          <a:xfrm flipV="1">
            <a:off x="819142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63" name="Line 107"/>
          <p:cNvSpPr>
            <a:spLocks noChangeShapeType="1"/>
          </p:cNvSpPr>
          <p:nvPr/>
        </p:nvSpPr>
        <p:spPr bwMode="auto">
          <a:xfrm flipV="1">
            <a:off x="8486652"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64" name="Line 108"/>
          <p:cNvSpPr>
            <a:spLocks noChangeShapeType="1"/>
          </p:cNvSpPr>
          <p:nvPr/>
        </p:nvSpPr>
        <p:spPr bwMode="auto">
          <a:xfrm flipV="1">
            <a:off x="8832288"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65" name="Line 109"/>
          <p:cNvSpPr>
            <a:spLocks noChangeShapeType="1"/>
          </p:cNvSpPr>
          <p:nvPr/>
        </p:nvSpPr>
        <p:spPr bwMode="auto">
          <a:xfrm flipV="1">
            <a:off x="914480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66" name="Line 110"/>
          <p:cNvSpPr>
            <a:spLocks noChangeShapeType="1"/>
          </p:cNvSpPr>
          <p:nvPr/>
        </p:nvSpPr>
        <p:spPr bwMode="auto">
          <a:xfrm flipV="1">
            <a:off x="9473155"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67" name="Line 111"/>
          <p:cNvSpPr>
            <a:spLocks noChangeShapeType="1"/>
          </p:cNvSpPr>
          <p:nvPr/>
        </p:nvSpPr>
        <p:spPr bwMode="auto">
          <a:xfrm flipV="1">
            <a:off x="9801509"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68" name="Line 112"/>
          <p:cNvSpPr>
            <a:spLocks noChangeShapeType="1"/>
          </p:cNvSpPr>
          <p:nvPr/>
        </p:nvSpPr>
        <p:spPr bwMode="auto">
          <a:xfrm flipV="1">
            <a:off x="10098180"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69" name="Text Box 113"/>
          <p:cNvSpPr txBox="1">
            <a:spLocks noChangeArrowheads="1"/>
          </p:cNvSpPr>
          <p:nvPr/>
        </p:nvSpPr>
        <p:spPr bwMode="auto">
          <a:xfrm>
            <a:off x="6238575" y="138255"/>
            <a:ext cx="4429905"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1pPr>
            <a:lvl2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2pPr>
            <a:lvl3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3pPr>
            <a:lvl4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4pPr>
            <a:lvl5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equalized histogram</a:t>
            </a:r>
          </a:p>
        </p:txBody>
      </p:sp>
      <p:sp>
        <p:nvSpPr>
          <p:cNvPr id="19570" name="AutoShape 114"/>
          <p:cNvSpPr>
            <a:spLocks noChangeArrowheads="1"/>
          </p:cNvSpPr>
          <p:nvPr/>
        </p:nvSpPr>
        <p:spPr bwMode="auto">
          <a:xfrm>
            <a:off x="6107522" y="2730528"/>
            <a:ext cx="1350862" cy="3937373"/>
          </a:xfrm>
          <a:prstGeom prst="roundRect">
            <a:avLst>
              <a:gd name="adj" fmla="val 106"/>
            </a:avLst>
          </a:prstGeom>
          <a:noFill/>
          <a:ln w="360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19571" name="Line 115"/>
          <p:cNvSpPr>
            <a:spLocks noChangeShapeType="1"/>
          </p:cNvSpPr>
          <p:nvPr/>
        </p:nvSpPr>
        <p:spPr bwMode="auto">
          <a:xfrm>
            <a:off x="6124804" y="3283545"/>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72" name="Line 116"/>
          <p:cNvSpPr>
            <a:spLocks noChangeShapeType="1"/>
          </p:cNvSpPr>
          <p:nvPr/>
        </p:nvSpPr>
        <p:spPr bwMode="auto">
          <a:xfrm flipH="1">
            <a:off x="6123363" y="3750154"/>
            <a:ext cx="135374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73" name="Line 117"/>
          <p:cNvSpPr>
            <a:spLocks noChangeShapeType="1"/>
          </p:cNvSpPr>
          <p:nvPr/>
        </p:nvSpPr>
        <p:spPr bwMode="auto">
          <a:xfrm>
            <a:off x="6124804" y="4268608"/>
            <a:ext cx="133358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74" name="Line 118"/>
          <p:cNvSpPr>
            <a:spLocks noChangeShapeType="1"/>
          </p:cNvSpPr>
          <p:nvPr/>
        </p:nvSpPr>
        <p:spPr bwMode="auto">
          <a:xfrm flipH="1">
            <a:off x="6106081" y="4717936"/>
            <a:ext cx="137102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75" name="Line 119"/>
          <p:cNvSpPr>
            <a:spLocks noChangeShapeType="1"/>
          </p:cNvSpPr>
          <p:nvPr/>
        </p:nvSpPr>
        <p:spPr bwMode="auto">
          <a:xfrm>
            <a:off x="6124804" y="5219108"/>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76" name="Line 120"/>
          <p:cNvSpPr>
            <a:spLocks noChangeShapeType="1"/>
          </p:cNvSpPr>
          <p:nvPr/>
        </p:nvSpPr>
        <p:spPr bwMode="auto">
          <a:xfrm flipH="1">
            <a:off x="6123363" y="5702999"/>
            <a:ext cx="133646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77" name="Line 121"/>
          <p:cNvSpPr>
            <a:spLocks noChangeShapeType="1"/>
          </p:cNvSpPr>
          <p:nvPr/>
        </p:nvSpPr>
        <p:spPr bwMode="auto">
          <a:xfrm>
            <a:off x="6124804" y="6186890"/>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78" name="Line 122"/>
          <p:cNvSpPr>
            <a:spLocks noChangeShapeType="1"/>
          </p:cNvSpPr>
          <p:nvPr/>
        </p:nvSpPr>
        <p:spPr bwMode="auto">
          <a:xfrm>
            <a:off x="6757030" y="2747809"/>
            <a:ext cx="1441" cy="3974817"/>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79" name="Text Box 123"/>
          <p:cNvSpPr txBox="1">
            <a:spLocks noChangeArrowheads="1"/>
          </p:cNvSpPr>
          <p:nvPr/>
        </p:nvSpPr>
        <p:spPr bwMode="auto">
          <a:xfrm>
            <a:off x="6278899" y="2246637"/>
            <a:ext cx="163506"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r</a:t>
            </a:r>
          </a:p>
        </p:txBody>
      </p:sp>
      <p:sp>
        <p:nvSpPr>
          <p:cNvPr id="19580" name="Text Box 124"/>
          <p:cNvSpPr txBox="1">
            <a:spLocks noChangeArrowheads="1"/>
          </p:cNvSpPr>
          <p:nvPr/>
        </p:nvSpPr>
        <p:spPr bwMode="auto">
          <a:xfrm>
            <a:off x="6859282" y="2263919"/>
            <a:ext cx="308192"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s</a:t>
            </a:r>
          </a:p>
        </p:txBody>
      </p:sp>
      <p:sp>
        <p:nvSpPr>
          <p:cNvPr id="19581" name="Text Box 125"/>
          <p:cNvSpPr txBox="1">
            <a:spLocks noChangeArrowheads="1"/>
          </p:cNvSpPr>
          <p:nvPr/>
        </p:nvSpPr>
        <p:spPr bwMode="auto">
          <a:xfrm>
            <a:off x="6363870" y="328354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19582" name="Text Box 126"/>
          <p:cNvSpPr txBox="1">
            <a:spLocks noChangeArrowheads="1"/>
          </p:cNvSpPr>
          <p:nvPr/>
        </p:nvSpPr>
        <p:spPr bwMode="auto">
          <a:xfrm>
            <a:off x="6996095" y="2765091"/>
            <a:ext cx="27362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19583" name="Line 127"/>
          <p:cNvSpPr>
            <a:spLocks noChangeShapeType="1"/>
          </p:cNvSpPr>
          <p:nvPr/>
        </p:nvSpPr>
        <p:spPr bwMode="auto">
          <a:xfrm>
            <a:off x="2510025"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84" name="Line 128"/>
          <p:cNvSpPr>
            <a:spLocks noChangeShapeType="1"/>
          </p:cNvSpPr>
          <p:nvPr/>
        </p:nvSpPr>
        <p:spPr bwMode="auto">
          <a:xfrm>
            <a:off x="2296882"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85" name="Line 129"/>
          <p:cNvSpPr>
            <a:spLocks noChangeShapeType="1"/>
          </p:cNvSpPr>
          <p:nvPr/>
        </p:nvSpPr>
        <p:spPr bwMode="auto">
          <a:xfrm>
            <a:off x="2363129"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86" name="Line 130"/>
          <p:cNvSpPr>
            <a:spLocks noChangeShapeType="1"/>
          </p:cNvSpPr>
          <p:nvPr/>
        </p:nvSpPr>
        <p:spPr bwMode="auto">
          <a:xfrm>
            <a:off x="2378970"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87" name="Line 131"/>
          <p:cNvSpPr>
            <a:spLocks noChangeShapeType="1"/>
          </p:cNvSpPr>
          <p:nvPr/>
        </p:nvSpPr>
        <p:spPr bwMode="auto">
          <a:xfrm>
            <a:off x="2378971"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88" name="Text Box 132"/>
          <p:cNvSpPr txBox="1">
            <a:spLocks noChangeArrowheads="1"/>
          </p:cNvSpPr>
          <p:nvPr/>
        </p:nvSpPr>
        <p:spPr bwMode="auto">
          <a:xfrm>
            <a:off x="1654575"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19589" name="Text Box 133"/>
          <p:cNvSpPr txBox="1">
            <a:spLocks noChangeArrowheads="1"/>
          </p:cNvSpPr>
          <p:nvPr/>
        </p:nvSpPr>
        <p:spPr bwMode="auto">
          <a:xfrm>
            <a:off x="1605610"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19590" name="Text Box 134"/>
          <p:cNvSpPr txBox="1">
            <a:spLocks noChangeArrowheads="1"/>
          </p:cNvSpPr>
          <p:nvPr/>
        </p:nvSpPr>
        <p:spPr bwMode="auto">
          <a:xfrm>
            <a:off x="1802910"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19591" name="Line 135"/>
          <p:cNvSpPr>
            <a:spLocks noChangeShapeType="1"/>
          </p:cNvSpPr>
          <p:nvPr/>
        </p:nvSpPr>
        <p:spPr bwMode="auto">
          <a:xfrm>
            <a:off x="3168173"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92" name="Line 136"/>
          <p:cNvSpPr>
            <a:spLocks noChangeShapeType="1"/>
          </p:cNvSpPr>
          <p:nvPr/>
        </p:nvSpPr>
        <p:spPr bwMode="auto">
          <a:xfrm>
            <a:off x="2871502"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93" name="Line 137"/>
          <p:cNvSpPr>
            <a:spLocks noChangeShapeType="1"/>
          </p:cNvSpPr>
          <p:nvPr/>
        </p:nvSpPr>
        <p:spPr bwMode="auto">
          <a:xfrm>
            <a:off x="3513809"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94" name="Line 138"/>
          <p:cNvSpPr>
            <a:spLocks noChangeShapeType="1"/>
          </p:cNvSpPr>
          <p:nvPr/>
        </p:nvSpPr>
        <p:spPr bwMode="auto">
          <a:xfrm>
            <a:off x="3842164"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95" name="Line 139"/>
          <p:cNvSpPr>
            <a:spLocks noChangeShapeType="1"/>
          </p:cNvSpPr>
          <p:nvPr/>
        </p:nvSpPr>
        <p:spPr bwMode="auto">
          <a:xfrm>
            <a:off x="4154677"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96" name="Line 140"/>
          <p:cNvSpPr>
            <a:spLocks noChangeShapeType="1"/>
          </p:cNvSpPr>
          <p:nvPr/>
        </p:nvSpPr>
        <p:spPr bwMode="auto">
          <a:xfrm>
            <a:off x="4483032"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97" name="Line 141"/>
          <p:cNvSpPr>
            <a:spLocks noChangeShapeType="1"/>
          </p:cNvSpPr>
          <p:nvPr/>
        </p:nvSpPr>
        <p:spPr bwMode="auto">
          <a:xfrm>
            <a:off x="4788344"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98" name="Line 142"/>
          <p:cNvSpPr>
            <a:spLocks noChangeShapeType="1"/>
          </p:cNvSpPr>
          <p:nvPr/>
        </p:nvSpPr>
        <p:spPr bwMode="auto">
          <a:xfrm flipV="1">
            <a:off x="288878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599" name="Line 143"/>
          <p:cNvSpPr>
            <a:spLocks noChangeShapeType="1"/>
          </p:cNvSpPr>
          <p:nvPr/>
        </p:nvSpPr>
        <p:spPr bwMode="auto">
          <a:xfrm flipV="1">
            <a:off x="3184015"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600" name="Line 144"/>
          <p:cNvSpPr>
            <a:spLocks noChangeShapeType="1"/>
          </p:cNvSpPr>
          <p:nvPr/>
        </p:nvSpPr>
        <p:spPr bwMode="auto">
          <a:xfrm flipV="1">
            <a:off x="3529652"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601" name="Line 145"/>
          <p:cNvSpPr>
            <a:spLocks noChangeShapeType="1"/>
          </p:cNvSpPr>
          <p:nvPr/>
        </p:nvSpPr>
        <p:spPr bwMode="auto">
          <a:xfrm flipV="1">
            <a:off x="384216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602" name="Line 146"/>
          <p:cNvSpPr>
            <a:spLocks noChangeShapeType="1"/>
          </p:cNvSpPr>
          <p:nvPr/>
        </p:nvSpPr>
        <p:spPr bwMode="auto">
          <a:xfrm flipV="1">
            <a:off x="4170518"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603" name="Line 147"/>
          <p:cNvSpPr>
            <a:spLocks noChangeShapeType="1"/>
          </p:cNvSpPr>
          <p:nvPr/>
        </p:nvSpPr>
        <p:spPr bwMode="auto">
          <a:xfrm flipV="1">
            <a:off x="4500314"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604" name="Line 148"/>
          <p:cNvSpPr>
            <a:spLocks noChangeShapeType="1"/>
          </p:cNvSpPr>
          <p:nvPr/>
        </p:nvSpPr>
        <p:spPr bwMode="auto">
          <a:xfrm flipV="1">
            <a:off x="4795544"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605" name="Oval 149"/>
          <p:cNvSpPr>
            <a:spLocks noChangeArrowheads="1"/>
          </p:cNvSpPr>
          <p:nvPr/>
        </p:nvSpPr>
        <p:spPr bwMode="auto">
          <a:xfrm>
            <a:off x="2443778" y="1761306"/>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606" name="Oval 150"/>
          <p:cNvSpPr>
            <a:spLocks noChangeArrowheads="1"/>
          </p:cNvSpPr>
          <p:nvPr/>
        </p:nvSpPr>
        <p:spPr bwMode="auto">
          <a:xfrm>
            <a:off x="2822537" y="127885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607" name="Oval 151"/>
          <p:cNvSpPr>
            <a:spLocks noChangeArrowheads="1"/>
          </p:cNvSpPr>
          <p:nvPr/>
        </p:nvSpPr>
        <p:spPr bwMode="auto">
          <a:xfrm>
            <a:off x="3101927" y="1611530"/>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608" name="Oval 152"/>
          <p:cNvSpPr>
            <a:spLocks noChangeArrowheads="1"/>
          </p:cNvSpPr>
          <p:nvPr/>
        </p:nvSpPr>
        <p:spPr bwMode="auto">
          <a:xfrm>
            <a:off x="3463405" y="1926923"/>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609" name="Oval 153"/>
          <p:cNvSpPr>
            <a:spLocks noChangeArrowheads="1"/>
          </p:cNvSpPr>
          <p:nvPr/>
        </p:nvSpPr>
        <p:spPr bwMode="auto">
          <a:xfrm>
            <a:off x="3775917" y="239209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610" name="Oval 154"/>
          <p:cNvSpPr>
            <a:spLocks noChangeArrowheads="1"/>
          </p:cNvSpPr>
          <p:nvPr/>
        </p:nvSpPr>
        <p:spPr bwMode="auto">
          <a:xfrm>
            <a:off x="4088430" y="2574991"/>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611" name="Oval 155"/>
          <p:cNvSpPr>
            <a:spLocks noChangeArrowheads="1"/>
          </p:cNvSpPr>
          <p:nvPr/>
        </p:nvSpPr>
        <p:spPr bwMode="auto">
          <a:xfrm>
            <a:off x="4400943" y="2740609"/>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612" name="Oval 156"/>
          <p:cNvSpPr>
            <a:spLocks noChangeArrowheads="1"/>
          </p:cNvSpPr>
          <p:nvPr/>
        </p:nvSpPr>
        <p:spPr bwMode="auto">
          <a:xfrm>
            <a:off x="4713456" y="2841419"/>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19613" name="Text Box 157"/>
          <p:cNvSpPr txBox="1">
            <a:spLocks noChangeArrowheads="1"/>
          </p:cNvSpPr>
          <p:nvPr/>
        </p:nvSpPr>
        <p:spPr bwMode="auto">
          <a:xfrm>
            <a:off x="6329305" y="2766532"/>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19614" name="Text Box 158"/>
          <p:cNvSpPr txBox="1">
            <a:spLocks noChangeArrowheads="1"/>
          </p:cNvSpPr>
          <p:nvPr/>
        </p:nvSpPr>
        <p:spPr bwMode="auto">
          <a:xfrm>
            <a:off x="7013377" y="3300828"/>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19615" name="Line 159"/>
          <p:cNvSpPr>
            <a:spLocks noChangeShapeType="1"/>
          </p:cNvSpPr>
          <p:nvPr/>
        </p:nvSpPr>
        <p:spPr bwMode="auto">
          <a:xfrm flipH="1">
            <a:off x="2154307" y="4769781"/>
            <a:ext cx="1833313"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19616" name="Text Box 160"/>
          <p:cNvSpPr txBox="1">
            <a:spLocks noChangeArrowheads="1"/>
          </p:cNvSpPr>
          <p:nvPr/>
        </p:nvSpPr>
        <p:spPr bwMode="auto">
          <a:xfrm>
            <a:off x="6363870" y="376743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2</a:t>
            </a:r>
          </a:p>
        </p:txBody>
      </p:sp>
      <p:sp>
        <p:nvSpPr>
          <p:cNvPr id="19617" name="Text Box 161"/>
          <p:cNvSpPr txBox="1">
            <a:spLocks noChangeArrowheads="1"/>
          </p:cNvSpPr>
          <p:nvPr/>
        </p:nvSpPr>
        <p:spPr bwMode="auto">
          <a:xfrm>
            <a:off x="6997536" y="3751595"/>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Tree>
    <p:extLst>
      <p:ext uri="{BB962C8B-B14F-4D97-AF65-F5344CB8AC3E}">
        <p14:creationId xmlns:p14="http://schemas.microsoft.com/office/powerpoint/2010/main" val="22277037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654" y="554175"/>
            <a:ext cx="7849868" cy="5363826"/>
          </a:xfrm>
          <a:prstGeom prst="rect">
            <a:avLst/>
          </a:prstGeom>
        </p:spPr>
      </p:pic>
    </p:spTree>
    <p:extLst>
      <p:ext uri="{BB962C8B-B14F-4D97-AF65-F5344CB8AC3E}">
        <p14:creationId xmlns:p14="http://schemas.microsoft.com/office/powerpoint/2010/main" val="2567139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0481" name="Line 1"/>
          <p:cNvSpPr>
            <a:spLocks noChangeShapeType="1"/>
          </p:cNvSpPr>
          <p:nvPr/>
        </p:nvSpPr>
        <p:spPr bwMode="auto">
          <a:xfrm>
            <a:off x="2510025" y="648069"/>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82" name="Line 2"/>
          <p:cNvSpPr>
            <a:spLocks noChangeShapeType="1"/>
          </p:cNvSpPr>
          <p:nvPr/>
        </p:nvSpPr>
        <p:spPr bwMode="auto">
          <a:xfrm>
            <a:off x="2296882" y="2924948"/>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83" name="Line 3"/>
          <p:cNvSpPr>
            <a:spLocks noChangeShapeType="1"/>
          </p:cNvSpPr>
          <p:nvPr/>
        </p:nvSpPr>
        <p:spPr bwMode="auto">
          <a:xfrm>
            <a:off x="2361689" y="2276880"/>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84" name="Line 4"/>
          <p:cNvSpPr>
            <a:spLocks noChangeShapeType="1"/>
          </p:cNvSpPr>
          <p:nvPr/>
        </p:nvSpPr>
        <p:spPr bwMode="auto">
          <a:xfrm>
            <a:off x="2378970" y="1644653"/>
            <a:ext cx="312513"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85" name="Line 5"/>
          <p:cNvSpPr>
            <a:spLocks noChangeShapeType="1"/>
          </p:cNvSpPr>
          <p:nvPr/>
        </p:nvSpPr>
        <p:spPr bwMode="auto">
          <a:xfrm>
            <a:off x="2378971" y="996585"/>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86" name="Text Box 6"/>
          <p:cNvSpPr txBox="1">
            <a:spLocks noChangeArrowheads="1"/>
          </p:cNvSpPr>
          <p:nvPr/>
        </p:nvSpPr>
        <p:spPr bwMode="auto">
          <a:xfrm>
            <a:off x="1654575" y="747440"/>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0487" name="Text Box 7"/>
          <p:cNvSpPr txBox="1">
            <a:spLocks noChangeArrowheads="1"/>
          </p:cNvSpPr>
          <p:nvPr/>
        </p:nvSpPr>
        <p:spPr bwMode="auto">
          <a:xfrm>
            <a:off x="1605610" y="1362384"/>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0488" name="Text Box 8"/>
          <p:cNvSpPr txBox="1">
            <a:spLocks noChangeArrowheads="1"/>
          </p:cNvSpPr>
          <p:nvPr/>
        </p:nvSpPr>
        <p:spPr bwMode="auto">
          <a:xfrm>
            <a:off x="1802910" y="2027734"/>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0489" name="Line 9"/>
          <p:cNvSpPr>
            <a:spLocks noChangeShapeType="1"/>
          </p:cNvSpPr>
          <p:nvPr/>
        </p:nvSpPr>
        <p:spPr bwMode="auto">
          <a:xfrm>
            <a:off x="3168173"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90" name="Line 10"/>
          <p:cNvSpPr>
            <a:spLocks noChangeShapeType="1"/>
          </p:cNvSpPr>
          <p:nvPr/>
        </p:nvSpPr>
        <p:spPr bwMode="auto">
          <a:xfrm>
            <a:off x="2871502"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91" name="Line 11"/>
          <p:cNvSpPr>
            <a:spLocks noChangeShapeType="1"/>
          </p:cNvSpPr>
          <p:nvPr/>
        </p:nvSpPr>
        <p:spPr bwMode="auto">
          <a:xfrm>
            <a:off x="3512370" y="2757891"/>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92" name="Line 12"/>
          <p:cNvSpPr>
            <a:spLocks noChangeShapeType="1"/>
          </p:cNvSpPr>
          <p:nvPr/>
        </p:nvSpPr>
        <p:spPr bwMode="auto">
          <a:xfrm>
            <a:off x="3842164"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93" name="Line 13"/>
          <p:cNvSpPr>
            <a:spLocks noChangeShapeType="1"/>
          </p:cNvSpPr>
          <p:nvPr/>
        </p:nvSpPr>
        <p:spPr bwMode="auto">
          <a:xfrm>
            <a:off x="4154677"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94" name="Line 14"/>
          <p:cNvSpPr>
            <a:spLocks noChangeShapeType="1"/>
          </p:cNvSpPr>
          <p:nvPr/>
        </p:nvSpPr>
        <p:spPr bwMode="auto">
          <a:xfrm>
            <a:off x="4483032"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95" name="Line 15"/>
          <p:cNvSpPr>
            <a:spLocks noChangeShapeType="1"/>
          </p:cNvSpPr>
          <p:nvPr/>
        </p:nvSpPr>
        <p:spPr bwMode="auto">
          <a:xfrm>
            <a:off x="4786903"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96" name="Line 16"/>
          <p:cNvSpPr>
            <a:spLocks noChangeShapeType="1"/>
          </p:cNvSpPr>
          <p:nvPr/>
        </p:nvSpPr>
        <p:spPr bwMode="auto">
          <a:xfrm flipV="1">
            <a:off x="288878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97" name="Line 17"/>
          <p:cNvSpPr>
            <a:spLocks noChangeShapeType="1"/>
          </p:cNvSpPr>
          <p:nvPr/>
        </p:nvSpPr>
        <p:spPr bwMode="auto">
          <a:xfrm flipV="1">
            <a:off x="3184015"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98" name="Line 18"/>
          <p:cNvSpPr>
            <a:spLocks noChangeShapeType="1"/>
          </p:cNvSpPr>
          <p:nvPr/>
        </p:nvSpPr>
        <p:spPr bwMode="auto">
          <a:xfrm flipV="1">
            <a:off x="3529652" y="662471"/>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499" name="Line 19"/>
          <p:cNvSpPr>
            <a:spLocks noChangeShapeType="1"/>
          </p:cNvSpPr>
          <p:nvPr/>
        </p:nvSpPr>
        <p:spPr bwMode="auto">
          <a:xfrm flipV="1">
            <a:off x="384216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00" name="Line 20"/>
          <p:cNvSpPr>
            <a:spLocks noChangeShapeType="1"/>
          </p:cNvSpPr>
          <p:nvPr/>
        </p:nvSpPr>
        <p:spPr bwMode="auto">
          <a:xfrm flipV="1">
            <a:off x="4170518"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01" name="Line 21"/>
          <p:cNvSpPr>
            <a:spLocks noChangeShapeType="1"/>
          </p:cNvSpPr>
          <p:nvPr/>
        </p:nvSpPr>
        <p:spPr bwMode="auto">
          <a:xfrm flipV="1">
            <a:off x="4500314"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02" name="Line 22"/>
          <p:cNvSpPr>
            <a:spLocks noChangeShapeType="1"/>
          </p:cNvSpPr>
          <p:nvPr/>
        </p:nvSpPr>
        <p:spPr bwMode="auto">
          <a:xfrm flipV="1">
            <a:off x="479554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03" name="Oval 23"/>
          <p:cNvSpPr>
            <a:spLocks noChangeArrowheads="1"/>
          </p:cNvSpPr>
          <p:nvPr/>
        </p:nvSpPr>
        <p:spPr bwMode="auto">
          <a:xfrm>
            <a:off x="2443778" y="1728182"/>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504" name="Oval 24"/>
          <p:cNvSpPr>
            <a:spLocks noChangeArrowheads="1"/>
          </p:cNvSpPr>
          <p:nvPr/>
        </p:nvSpPr>
        <p:spPr bwMode="auto">
          <a:xfrm>
            <a:off x="2822537" y="124573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505" name="Oval 25"/>
          <p:cNvSpPr>
            <a:spLocks noChangeArrowheads="1"/>
          </p:cNvSpPr>
          <p:nvPr/>
        </p:nvSpPr>
        <p:spPr bwMode="auto">
          <a:xfrm>
            <a:off x="3101927" y="1578407"/>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506" name="Oval 26"/>
          <p:cNvSpPr>
            <a:spLocks noChangeArrowheads="1"/>
          </p:cNvSpPr>
          <p:nvPr/>
        </p:nvSpPr>
        <p:spPr bwMode="auto">
          <a:xfrm>
            <a:off x="3463405" y="1893800"/>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507" name="Oval 27"/>
          <p:cNvSpPr>
            <a:spLocks noChangeArrowheads="1"/>
          </p:cNvSpPr>
          <p:nvPr/>
        </p:nvSpPr>
        <p:spPr bwMode="auto">
          <a:xfrm>
            <a:off x="3775917" y="235896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508" name="Oval 28"/>
          <p:cNvSpPr>
            <a:spLocks noChangeArrowheads="1"/>
          </p:cNvSpPr>
          <p:nvPr/>
        </p:nvSpPr>
        <p:spPr bwMode="auto">
          <a:xfrm>
            <a:off x="4088430" y="2541868"/>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509" name="Oval 29"/>
          <p:cNvSpPr>
            <a:spLocks noChangeArrowheads="1"/>
          </p:cNvSpPr>
          <p:nvPr/>
        </p:nvSpPr>
        <p:spPr bwMode="auto">
          <a:xfrm>
            <a:off x="4400943" y="270748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510" name="Oval 30"/>
          <p:cNvSpPr>
            <a:spLocks noChangeArrowheads="1"/>
          </p:cNvSpPr>
          <p:nvPr/>
        </p:nvSpPr>
        <p:spPr bwMode="auto">
          <a:xfrm>
            <a:off x="4713456" y="2808296"/>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511" name="Text Box 31"/>
          <p:cNvSpPr txBox="1">
            <a:spLocks noChangeArrowheads="1"/>
          </p:cNvSpPr>
          <p:nvPr/>
        </p:nvSpPr>
        <p:spPr bwMode="auto">
          <a:xfrm>
            <a:off x="2443778" y="3182735"/>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0512" name="Text Box 32"/>
          <p:cNvSpPr txBox="1">
            <a:spLocks noChangeArrowheads="1"/>
          </p:cNvSpPr>
          <p:nvPr/>
        </p:nvSpPr>
        <p:spPr bwMode="auto">
          <a:xfrm>
            <a:off x="2766371" y="3182735"/>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0513" name="Text Box 33"/>
          <p:cNvSpPr txBox="1">
            <a:spLocks noChangeArrowheads="1"/>
          </p:cNvSpPr>
          <p:nvPr/>
        </p:nvSpPr>
        <p:spPr bwMode="auto">
          <a:xfrm>
            <a:off x="3119209" y="3215859"/>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0514" name="Text Box 34"/>
          <p:cNvSpPr txBox="1">
            <a:spLocks noChangeArrowheads="1"/>
          </p:cNvSpPr>
          <p:nvPr/>
        </p:nvSpPr>
        <p:spPr bwMode="auto">
          <a:xfrm>
            <a:off x="3463405" y="3215859"/>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0515" name="Text Box 35"/>
          <p:cNvSpPr txBox="1">
            <a:spLocks noChangeArrowheads="1"/>
          </p:cNvSpPr>
          <p:nvPr/>
        </p:nvSpPr>
        <p:spPr bwMode="auto">
          <a:xfrm>
            <a:off x="3793199" y="3182735"/>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0516" name="Text Box 36"/>
          <p:cNvSpPr txBox="1">
            <a:spLocks noChangeArrowheads="1"/>
          </p:cNvSpPr>
          <p:nvPr/>
        </p:nvSpPr>
        <p:spPr bwMode="auto">
          <a:xfrm>
            <a:off x="4112913" y="321585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0517" name="Text Box 37"/>
          <p:cNvSpPr txBox="1">
            <a:spLocks noChangeArrowheads="1"/>
          </p:cNvSpPr>
          <p:nvPr/>
        </p:nvSpPr>
        <p:spPr bwMode="auto">
          <a:xfrm>
            <a:off x="4434066" y="3182735"/>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0518" name="Text Box 38"/>
          <p:cNvSpPr txBox="1">
            <a:spLocks noChangeArrowheads="1"/>
          </p:cNvSpPr>
          <p:nvPr/>
        </p:nvSpPr>
        <p:spPr bwMode="auto">
          <a:xfrm>
            <a:off x="4737938" y="3182735"/>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0519" name="Line 39"/>
          <p:cNvSpPr>
            <a:spLocks noChangeShapeType="1"/>
          </p:cNvSpPr>
          <p:nvPr/>
        </p:nvSpPr>
        <p:spPr bwMode="auto">
          <a:xfrm>
            <a:off x="3234420" y="6100481"/>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20" name="Line 40"/>
          <p:cNvSpPr>
            <a:spLocks noChangeShapeType="1"/>
          </p:cNvSpPr>
          <p:nvPr/>
        </p:nvSpPr>
        <p:spPr bwMode="auto">
          <a:xfrm>
            <a:off x="3215699" y="568427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21" name="Line 41"/>
          <p:cNvSpPr>
            <a:spLocks noChangeShapeType="1"/>
          </p:cNvSpPr>
          <p:nvPr/>
        </p:nvSpPr>
        <p:spPr bwMode="auto">
          <a:xfrm>
            <a:off x="3231540" y="5318480"/>
            <a:ext cx="2668601"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22" name="Line 42"/>
          <p:cNvSpPr>
            <a:spLocks noChangeShapeType="1"/>
          </p:cNvSpPr>
          <p:nvPr/>
        </p:nvSpPr>
        <p:spPr bwMode="auto">
          <a:xfrm>
            <a:off x="3230100" y="49209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23" name="Line 43"/>
          <p:cNvSpPr>
            <a:spLocks noChangeShapeType="1"/>
          </p:cNvSpPr>
          <p:nvPr/>
        </p:nvSpPr>
        <p:spPr bwMode="auto">
          <a:xfrm>
            <a:off x="3230100" y="45407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24" name="Line 44"/>
          <p:cNvSpPr>
            <a:spLocks noChangeShapeType="1"/>
          </p:cNvSpPr>
          <p:nvPr/>
        </p:nvSpPr>
        <p:spPr bwMode="auto">
          <a:xfrm>
            <a:off x="3247382" y="410875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25" name="Text Box 45"/>
          <p:cNvSpPr txBox="1">
            <a:spLocks noChangeArrowheads="1"/>
          </p:cNvSpPr>
          <p:nvPr/>
        </p:nvSpPr>
        <p:spPr bwMode="auto">
          <a:xfrm>
            <a:off x="2754850" y="39575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20526" name="Text Box 46"/>
          <p:cNvSpPr txBox="1">
            <a:spLocks noChangeArrowheads="1"/>
          </p:cNvSpPr>
          <p:nvPr/>
        </p:nvSpPr>
        <p:spPr bwMode="auto">
          <a:xfrm>
            <a:off x="2737569" y="43550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20527" name="Text Box 47"/>
          <p:cNvSpPr txBox="1">
            <a:spLocks noChangeArrowheads="1"/>
          </p:cNvSpPr>
          <p:nvPr/>
        </p:nvSpPr>
        <p:spPr bwMode="auto">
          <a:xfrm>
            <a:off x="2721726" y="47352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20528" name="Text Box 48"/>
          <p:cNvSpPr txBox="1">
            <a:spLocks noChangeArrowheads="1"/>
          </p:cNvSpPr>
          <p:nvPr/>
        </p:nvSpPr>
        <p:spPr bwMode="auto">
          <a:xfrm>
            <a:off x="2739008" y="5461054"/>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20529" name="Text Box 49"/>
          <p:cNvSpPr txBox="1">
            <a:spLocks noChangeArrowheads="1"/>
          </p:cNvSpPr>
          <p:nvPr/>
        </p:nvSpPr>
        <p:spPr bwMode="auto">
          <a:xfrm>
            <a:off x="2737569" y="50981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20530" name="Text Box 50"/>
          <p:cNvSpPr txBox="1">
            <a:spLocks noChangeArrowheads="1"/>
          </p:cNvSpPr>
          <p:nvPr/>
        </p:nvSpPr>
        <p:spPr bwMode="auto">
          <a:xfrm>
            <a:off x="2739008" y="58758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20531" name="Line 51"/>
          <p:cNvSpPr>
            <a:spLocks noChangeShapeType="1"/>
          </p:cNvSpPr>
          <p:nvPr/>
        </p:nvSpPr>
        <p:spPr bwMode="auto">
          <a:xfrm>
            <a:off x="3284826" y="3767436"/>
            <a:ext cx="1440"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32" name="Line 52"/>
          <p:cNvSpPr>
            <a:spLocks noChangeShapeType="1"/>
          </p:cNvSpPr>
          <p:nvPr/>
        </p:nvSpPr>
        <p:spPr bwMode="auto">
          <a:xfrm>
            <a:off x="3626141" y="38178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33" name="Line 53"/>
          <p:cNvSpPr>
            <a:spLocks noChangeShapeType="1"/>
          </p:cNvSpPr>
          <p:nvPr/>
        </p:nvSpPr>
        <p:spPr bwMode="auto">
          <a:xfrm>
            <a:off x="3983298" y="3797680"/>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34" name="Line 54"/>
          <p:cNvSpPr>
            <a:spLocks noChangeShapeType="1"/>
          </p:cNvSpPr>
          <p:nvPr/>
        </p:nvSpPr>
        <p:spPr bwMode="auto">
          <a:xfrm>
            <a:off x="4290052" y="381352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35" name="Line 55"/>
          <p:cNvSpPr>
            <a:spLocks noChangeShapeType="1"/>
          </p:cNvSpPr>
          <p:nvPr/>
        </p:nvSpPr>
        <p:spPr bwMode="auto">
          <a:xfrm>
            <a:off x="4612645" y="381208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36" name="Line 56"/>
          <p:cNvSpPr>
            <a:spLocks noChangeShapeType="1"/>
          </p:cNvSpPr>
          <p:nvPr/>
        </p:nvSpPr>
        <p:spPr bwMode="auto">
          <a:xfrm>
            <a:off x="5620751" y="3827923"/>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37" name="Line 57"/>
          <p:cNvSpPr>
            <a:spLocks noChangeShapeType="1"/>
          </p:cNvSpPr>
          <p:nvPr/>
        </p:nvSpPr>
        <p:spPr bwMode="auto">
          <a:xfrm>
            <a:off x="4987085" y="3842324"/>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38" name="Line 58"/>
          <p:cNvSpPr>
            <a:spLocks noChangeShapeType="1"/>
          </p:cNvSpPr>
          <p:nvPr/>
        </p:nvSpPr>
        <p:spPr bwMode="auto">
          <a:xfrm>
            <a:off x="5293836" y="38250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39" name="Oval 59"/>
          <p:cNvSpPr>
            <a:spLocks noChangeArrowheads="1"/>
          </p:cNvSpPr>
          <p:nvPr/>
        </p:nvSpPr>
        <p:spPr bwMode="auto">
          <a:xfrm>
            <a:off x="3199857" y="566843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0540" name="Oval 60"/>
          <p:cNvSpPr>
            <a:spLocks noChangeArrowheads="1"/>
          </p:cNvSpPr>
          <p:nvPr/>
        </p:nvSpPr>
        <p:spPr bwMode="auto">
          <a:xfrm>
            <a:off x="3508049" y="5132699"/>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0541" name="Oval 61"/>
          <p:cNvSpPr>
            <a:spLocks noChangeArrowheads="1"/>
          </p:cNvSpPr>
          <p:nvPr/>
        </p:nvSpPr>
        <p:spPr bwMode="auto">
          <a:xfrm>
            <a:off x="3883929" y="468337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0542" name="Oval 62"/>
          <p:cNvSpPr>
            <a:spLocks noChangeArrowheads="1"/>
          </p:cNvSpPr>
          <p:nvPr/>
        </p:nvSpPr>
        <p:spPr bwMode="auto">
          <a:xfrm>
            <a:off x="4226685" y="442558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0543" name="Oval 63"/>
          <p:cNvSpPr>
            <a:spLocks noChangeArrowheads="1"/>
          </p:cNvSpPr>
          <p:nvPr/>
        </p:nvSpPr>
        <p:spPr bwMode="auto">
          <a:xfrm>
            <a:off x="4534877" y="4270049"/>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0544" name="Oval 64"/>
          <p:cNvSpPr>
            <a:spLocks noChangeArrowheads="1"/>
          </p:cNvSpPr>
          <p:nvPr/>
        </p:nvSpPr>
        <p:spPr bwMode="auto">
          <a:xfrm>
            <a:off x="4893475" y="413179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0545" name="Oval 65"/>
          <p:cNvSpPr>
            <a:spLocks noChangeArrowheads="1"/>
          </p:cNvSpPr>
          <p:nvPr/>
        </p:nvSpPr>
        <p:spPr bwMode="auto">
          <a:xfrm>
            <a:off x="5234791" y="404538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0546" name="Oval 66"/>
          <p:cNvSpPr>
            <a:spLocks noChangeArrowheads="1"/>
          </p:cNvSpPr>
          <p:nvPr/>
        </p:nvSpPr>
        <p:spPr bwMode="auto">
          <a:xfrm>
            <a:off x="5560265" y="3993540"/>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0547" name="Text Box 67"/>
          <p:cNvSpPr txBox="1">
            <a:spLocks noChangeArrowheads="1"/>
          </p:cNvSpPr>
          <p:nvPr/>
        </p:nvSpPr>
        <p:spPr bwMode="auto">
          <a:xfrm>
            <a:off x="3248822" y="6397153"/>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0548" name="Text Box 68"/>
          <p:cNvSpPr txBox="1">
            <a:spLocks noChangeArrowheads="1"/>
          </p:cNvSpPr>
          <p:nvPr/>
        </p:nvSpPr>
        <p:spPr bwMode="auto">
          <a:xfrm>
            <a:off x="3569976" y="6397153"/>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0549" name="Text Box 69"/>
          <p:cNvSpPr txBox="1">
            <a:spLocks noChangeArrowheads="1"/>
          </p:cNvSpPr>
          <p:nvPr/>
        </p:nvSpPr>
        <p:spPr bwMode="auto">
          <a:xfrm>
            <a:off x="3922813" y="6430276"/>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0550" name="Text Box 70"/>
          <p:cNvSpPr txBox="1">
            <a:spLocks noChangeArrowheads="1"/>
          </p:cNvSpPr>
          <p:nvPr/>
        </p:nvSpPr>
        <p:spPr bwMode="auto">
          <a:xfrm>
            <a:off x="4268449" y="6430276"/>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0551" name="Text Box 71"/>
          <p:cNvSpPr txBox="1">
            <a:spLocks noChangeArrowheads="1"/>
          </p:cNvSpPr>
          <p:nvPr/>
        </p:nvSpPr>
        <p:spPr bwMode="auto">
          <a:xfrm>
            <a:off x="4596804" y="6397153"/>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0552" name="Text Box 72"/>
          <p:cNvSpPr txBox="1">
            <a:spLocks noChangeArrowheads="1"/>
          </p:cNvSpPr>
          <p:nvPr/>
        </p:nvSpPr>
        <p:spPr bwMode="auto">
          <a:xfrm>
            <a:off x="4917957" y="6430276"/>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0553" name="Text Box 73"/>
          <p:cNvSpPr txBox="1">
            <a:spLocks noChangeArrowheads="1"/>
          </p:cNvSpPr>
          <p:nvPr/>
        </p:nvSpPr>
        <p:spPr bwMode="auto">
          <a:xfrm>
            <a:off x="5239110" y="6397153"/>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0554" name="Text Box 74"/>
          <p:cNvSpPr txBox="1">
            <a:spLocks noChangeArrowheads="1"/>
          </p:cNvSpPr>
          <p:nvPr/>
        </p:nvSpPr>
        <p:spPr bwMode="auto">
          <a:xfrm>
            <a:off x="5542983" y="6397153"/>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0555" name="Line 75"/>
          <p:cNvSpPr>
            <a:spLocks noChangeShapeType="1"/>
          </p:cNvSpPr>
          <p:nvPr/>
        </p:nvSpPr>
        <p:spPr bwMode="auto">
          <a:xfrm flipH="1">
            <a:off x="2175910" y="613504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56" name="Line 76"/>
          <p:cNvSpPr>
            <a:spLocks noChangeShapeType="1"/>
          </p:cNvSpPr>
          <p:nvPr/>
        </p:nvSpPr>
        <p:spPr bwMode="auto">
          <a:xfrm flipH="1">
            <a:off x="2175910" y="409435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57" name="Line 77"/>
          <p:cNvSpPr>
            <a:spLocks noChangeShapeType="1"/>
          </p:cNvSpPr>
          <p:nvPr/>
        </p:nvSpPr>
        <p:spPr bwMode="auto">
          <a:xfrm flipH="1">
            <a:off x="2175910" y="552010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58" name="Line 78"/>
          <p:cNvSpPr>
            <a:spLocks noChangeShapeType="1"/>
          </p:cNvSpPr>
          <p:nvPr/>
        </p:nvSpPr>
        <p:spPr bwMode="auto">
          <a:xfrm flipH="1">
            <a:off x="2175910" y="5828293"/>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59" name="Line 79"/>
          <p:cNvSpPr>
            <a:spLocks noChangeShapeType="1"/>
          </p:cNvSpPr>
          <p:nvPr/>
        </p:nvSpPr>
        <p:spPr bwMode="auto">
          <a:xfrm flipH="1">
            <a:off x="2175910" y="4696334"/>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60" name="Line 80"/>
          <p:cNvSpPr>
            <a:spLocks noChangeShapeType="1"/>
          </p:cNvSpPr>
          <p:nvPr/>
        </p:nvSpPr>
        <p:spPr bwMode="auto">
          <a:xfrm flipH="1">
            <a:off x="2175910" y="5256552"/>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61" name="Line 81"/>
          <p:cNvSpPr>
            <a:spLocks noChangeShapeType="1"/>
          </p:cNvSpPr>
          <p:nvPr/>
        </p:nvSpPr>
        <p:spPr bwMode="auto">
          <a:xfrm flipH="1">
            <a:off x="2175910" y="49886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62" name="Line 82"/>
          <p:cNvSpPr>
            <a:spLocks noChangeShapeType="1"/>
          </p:cNvSpPr>
          <p:nvPr/>
        </p:nvSpPr>
        <p:spPr bwMode="auto">
          <a:xfrm flipH="1">
            <a:off x="2175910" y="44183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63" name="Text Box 83"/>
          <p:cNvSpPr txBox="1">
            <a:spLocks noChangeArrowheads="1"/>
          </p:cNvSpPr>
          <p:nvPr/>
        </p:nvSpPr>
        <p:spPr bwMode="auto">
          <a:xfrm>
            <a:off x="1916682" y="5970868"/>
            <a:ext cx="223223"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0</a:t>
            </a:r>
          </a:p>
        </p:txBody>
      </p:sp>
      <p:sp>
        <p:nvSpPr>
          <p:cNvPr id="20564" name="Text Box 84"/>
          <p:cNvSpPr txBox="1">
            <a:spLocks noChangeArrowheads="1"/>
          </p:cNvSpPr>
          <p:nvPr/>
        </p:nvSpPr>
        <p:spPr bwMode="auto">
          <a:xfrm>
            <a:off x="1925323" y="56684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1</a:t>
            </a:r>
          </a:p>
        </p:txBody>
      </p:sp>
      <p:sp>
        <p:nvSpPr>
          <p:cNvPr id="20565" name="Text Box 85"/>
          <p:cNvSpPr txBox="1">
            <a:spLocks noChangeArrowheads="1"/>
          </p:cNvSpPr>
          <p:nvPr/>
        </p:nvSpPr>
        <p:spPr bwMode="auto">
          <a:xfrm>
            <a:off x="1925323" y="5357363"/>
            <a:ext cx="24914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2</a:t>
            </a:r>
          </a:p>
        </p:txBody>
      </p:sp>
      <p:sp>
        <p:nvSpPr>
          <p:cNvPr id="20566" name="Text Box 86"/>
          <p:cNvSpPr txBox="1">
            <a:spLocks noChangeArrowheads="1"/>
          </p:cNvSpPr>
          <p:nvPr/>
        </p:nvSpPr>
        <p:spPr bwMode="auto">
          <a:xfrm>
            <a:off x="1908042" y="5089495"/>
            <a:ext cx="2563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3</a:t>
            </a:r>
          </a:p>
        </p:txBody>
      </p:sp>
      <p:sp>
        <p:nvSpPr>
          <p:cNvPr id="20567" name="Text Box 87"/>
          <p:cNvSpPr txBox="1">
            <a:spLocks noChangeArrowheads="1"/>
          </p:cNvSpPr>
          <p:nvPr/>
        </p:nvSpPr>
        <p:spPr bwMode="auto">
          <a:xfrm>
            <a:off x="1899400" y="4812986"/>
            <a:ext cx="20594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4</a:t>
            </a:r>
          </a:p>
        </p:txBody>
      </p:sp>
      <p:sp>
        <p:nvSpPr>
          <p:cNvPr id="20568" name="Text Box 88"/>
          <p:cNvSpPr txBox="1">
            <a:spLocks noChangeArrowheads="1"/>
          </p:cNvSpPr>
          <p:nvPr/>
        </p:nvSpPr>
        <p:spPr bwMode="auto">
          <a:xfrm>
            <a:off x="1908042" y="4553759"/>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5</a:t>
            </a:r>
          </a:p>
        </p:txBody>
      </p:sp>
      <p:sp>
        <p:nvSpPr>
          <p:cNvPr id="20569" name="Text Box 89"/>
          <p:cNvSpPr txBox="1">
            <a:spLocks noChangeArrowheads="1"/>
          </p:cNvSpPr>
          <p:nvPr/>
        </p:nvSpPr>
        <p:spPr bwMode="auto">
          <a:xfrm>
            <a:off x="1899401" y="4251327"/>
            <a:ext cx="27362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6</a:t>
            </a:r>
          </a:p>
        </p:txBody>
      </p:sp>
      <p:sp>
        <p:nvSpPr>
          <p:cNvPr id="20570" name="Text Box 90"/>
          <p:cNvSpPr txBox="1">
            <a:spLocks noChangeArrowheads="1"/>
          </p:cNvSpPr>
          <p:nvPr/>
        </p:nvSpPr>
        <p:spPr bwMode="auto">
          <a:xfrm>
            <a:off x="1908042" y="3940255"/>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7</a:t>
            </a:r>
          </a:p>
        </p:txBody>
      </p:sp>
      <p:sp>
        <p:nvSpPr>
          <p:cNvPr id="20571" name="Line 91"/>
          <p:cNvSpPr>
            <a:spLocks noChangeShapeType="1"/>
          </p:cNvSpPr>
          <p:nvPr/>
        </p:nvSpPr>
        <p:spPr bwMode="auto">
          <a:xfrm>
            <a:off x="7812661"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72" name="Line 92"/>
          <p:cNvSpPr>
            <a:spLocks noChangeShapeType="1"/>
          </p:cNvSpPr>
          <p:nvPr/>
        </p:nvSpPr>
        <p:spPr bwMode="auto">
          <a:xfrm>
            <a:off x="7598079"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73" name="Line 93"/>
          <p:cNvSpPr>
            <a:spLocks noChangeShapeType="1"/>
          </p:cNvSpPr>
          <p:nvPr/>
        </p:nvSpPr>
        <p:spPr bwMode="auto">
          <a:xfrm>
            <a:off x="7664325"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74" name="Line 94"/>
          <p:cNvSpPr>
            <a:spLocks noChangeShapeType="1"/>
          </p:cNvSpPr>
          <p:nvPr/>
        </p:nvSpPr>
        <p:spPr bwMode="auto">
          <a:xfrm>
            <a:off x="7681607"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75" name="Line 95"/>
          <p:cNvSpPr>
            <a:spLocks noChangeShapeType="1"/>
          </p:cNvSpPr>
          <p:nvPr/>
        </p:nvSpPr>
        <p:spPr bwMode="auto">
          <a:xfrm>
            <a:off x="7681607"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76" name="Text Box 96"/>
          <p:cNvSpPr txBox="1">
            <a:spLocks noChangeArrowheads="1"/>
          </p:cNvSpPr>
          <p:nvPr/>
        </p:nvSpPr>
        <p:spPr bwMode="auto">
          <a:xfrm>
            <a:off x="6957212"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0577" name="Text Box 97"/>
          <p:cNvSpPr txBox="1">
            <a:spLocks noChangeArrowheads="1"/>
          </p:cNvSpPr>
          <p:nvPr/>
        </p:nvSpPr>
        <p:spPr bwMode="auto">
          <a:xfrm>
            <a:off x="6908246"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0578" name="Text Box 98"/>
          <p:cNvSpPr txBox="1">
            <a:spLocks noChangeArrowheads="1"/>
          </p:cNvSpPr>
          <p:nvPr/>
        </p:nvSpPr>
        <p:spPr bwMode="auto">
          <a:xfrm>
            <a:off x="7105547"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0579" name="Line 99"/>
          <p:cNvSpPr>
            <a:spLocks noChangeShapeType="1"/>
          </p:cNvSpPr>
          <p:nvPr/>
        </p:nvSpPr>
        <p:spPr bwMode="auto">
          <a:xfrm>
            <a:off x="8470810"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80" name="Line 100"/>
          <p:cNvSpPr>
            <a:spLocks noChangeShapeType="1"/>
          </p:cNvSpPr>
          <p:nvPr/>
        </p:nvSpPr>
        <p:spPr bwMode="auto">
          <a:xfrm>
            <a:off x="8174138"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81" name="Line 101"/>
          <p:cNvSpPr>
            <a:spLocks noChangeShapeType="1"/>
          </p:cNvSpPr>
          <p:nvPr/>
        </p:nvSpPr>
        <p:spPr bwMode="auto">
          <a:xfrm>
            <a:off x="8815007"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82" name="Line 102"/>
          <p:cNvSpPr>
            <a:spLocks noChangeShapeType="1"/>
          </p:cNvSpPr>
          <p:nvPr/>
        </p:nvSpPr>
        <p:spPr bwMode="auto">
          <a:xfrm>
            <a:off x="914480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83" name="Line 103"/>
          <p:cNvSpPr>
            <a:spLocks noChangeShapeType="1"/>
          </p:cNvSpPr>
          <p:nvPr/>
        </p:nvSpPr>
        <p:spPr bwMode="auto">
          <a:xfrm>
            <a:off x="9457314"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84" name="Line 104"/>
          <p:cNvSpPr>
            <a:spLocks noChangeShapeType="1"/>
          </p:cNvSpPr>
          <p:nvPr/>
        </p:nvSpPr>
        <p:spPr bwMode="auto">
          <a:xfrm>
            <a:off x="9785669"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85" name="Line 105"/>
          <p:cNvSpPr>
            <a:spLocks noChangeShapeType="1"/>
          </p:cNvSpPr>
          <p:nvPr/>
        </p:nvSpPr>
        <p:spPr bwMode="auto">
          <a:xfrm>
            <a:off x="1008954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86" name="Line 106"/>
          <p:cNvSpPr>
            <a:spLocks noChangeShapeType="1"/>
          </p:cNvSpPr>
          <p:nvPr/>
        </p:nvSpPr>
        <p:spPr bwMode="auto">
          <a:xfrm flipV="1">
            <a:off x="819142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87" name="Line 107"/>
          <p:cNvSpPr>
            <a:spLocks noChangeShapeType="1"/>
          </p:cNvSpPr>
          <p:nvPr/>
        </p:nvSpPr>
        <p:spPr bwMode="auto">
          <a:xfrm flipV="1">
            <a:off x="8486652"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88" name="Line 108"/>
          <p:cNvSpPr>
            <a:spLocks noChangeShapeType="1"/>
          </p:cNvSpPr>
          <p:nvPr/>
        </p:nvSpPr>
        <p:spPr bwMode="auto">
          <a:xfrm flipV="1">
            <a:off x="8832288"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89" name="Line 109"/>
          <p:cNvSpPr>
            <a:spLocks noChangeShapeType="1"/>
          </p:cNvSpPr>
          <p:nvPr/>
        </p:nvSpPr>
        <p:spPr bwMode="auto">
          <a:xfrm flipV="1">
            <a:off x="914480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90" name="Line 110"/>
          <p:cNvSpPr>
            <a:spLocks noChangeShapeType="1"/>
          </p:cNvSpPr>
          <p:nvPr/>
        </p:nvSpPr>
        <p:spPr bwMode="auto">
          <a:xfrm flipV="1">
            <a:off x="9473155"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91" name="Line 111"/>
          <p:cNvSpPr>
            <a:spLocks noChangeShapeType="1"/>
          </p:cNvSpPr>
          <p:nvPr/>
        </p:nvSpPr>
        <p:spPr bwMode="auto">
          <a:xfrm flipV="1">
            <a:off x="9801509"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92" name="Line 112"/>
          <p:cNvSpPr>
            <a:spLocks noChangeShapeType="1"/>
          </p:cNvSpPr>
          <p:nvPr/>
        </p:nvSpPr>
        <p:spPr bwMode="auto">
          <a:xfrm flipV="1">
            <a:off x="10098180"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93" name="Text Box 113"/>
          <p:cNvSpPr txBox="1">
            <a:spLocks noChangeArrowheads="1"/>
          </p:cNvSpPr>
          <p:nvPr/>
        </p:nvSpPr>
        <p:spPr bwMode="auto">
          <a:xfrm>
            <a:off x="6238575" y="138255"/>
            <a:ext cx="4429905"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1pPr>
            <a:lvl2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2pPr>
            <a:lvl3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3pPr>
            <a:lvl4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4pPr>
            <a:lvl5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equalized histogram</a:t>
            </a:r>
          </a:p>
        </p:txBody>
      </p:sp>
      <p:sp>
        <p:nvSpPr>
          <p:cNvPr id="20594" name="AutoShape 114"/>
          <p:cNvSpPr>
            <a:spLocks noChangeArrowheads="1"/>
          </p:cNvSpPr>
          <p:nvPr/>
        </p:nvSpPr>
        <p:spPr bwMode="auto">
          <a:xfrm>
            <a:off x="6107522" y="2730528"/>
            <a:ext cx="1350862" cy="3937373"/>
          </a:xfrm>
          <a:prstGeom prst="roundRect">
            <a:avLst>
              <a:gd name="adj" fmla="val 106"/>
            </a:avLst>
          </a:prstGeom>
          <a:noFill/>
          <a:ln w="360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20595" name="Line 115"/>
          <p:cNvSpPr>
            <a:spLocks noChangeShapeType="1"/>
          </p:cNvSpPr>
          <p:nvPr/>
        </p:nvSpPr>
        <p:spPr bwMode="auto">
          <a:xfrm>
            <a:off x="6124804" y="3283545"/>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96" name="Line 116"/>
          <p:cNvSpPr>
            <a:spLocks noChangeShapeType="1"/>
          </p:cNvSpPr>
          <p:nvPr/>
        </p:nvSpPr>
        <p:spPr bwMode="auto">
          <a:xfrm flipH="1">
            <a:off x="6123363" y="3750154"/>
            <a:ext cx="135374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97" name="Line 117"/>
          <p:cNvSpPr>
            <a:spLocks noChangeShapeType="1"/>
          </p:cNvSpPr>
          <p:nvPr/>
        </p:nvSpPr>
        <p:spPr bwMode="auto">
          <a:xfrm>
            <a:off x="6124804" y="4268608"/>
            <a:ext cx="133358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98" name="Line 118"/>
          <p:cNvSpPr>
            <a:spLocks noChangeShapeType="1"/>
          </p:cNvSpPr>
          <p:nvPr/>
        </p:nvSpPr>
        <p:spPr bwMode="auto">
          <a:xfrm flipH="1">
            <a:off x="6106081" y="4717936"/>
            <a:ext cx="137102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599" name="Line 119"/>
          <p:cNvSpPr>
            <a:spLocks noChangeShapeType="1"/>
          </p:cNvSpPr>
          <p:nvPr/>
        </p:nvSpPr>
        <p:spPr bwMode="auto">
          <a:xfrm>
            <a:off x="6124804" y="5219108"/>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00" name="Line 120"/>
          <p:cNvSpPr>
            <a:spLocks noChangeShapeType="1"/>
          </p:cNvSpPr>
          <p:nvPr/>
        </p:nvSpPr>
        <p:spPr bwMode="auto">
          <a:xfrm flipH="1">
            <a:off x="6123363" y="5702999"/>
            <a:ext cx="133646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01" name="Line 121"/>
          <p:cNvSpPr>
            <a:spLocks noChangeShapeType="1"/>
          </p:cNvSpPr>
          <p:nvPr/>
        </p:nvSpPr>
        <p:spPr bwMode="auto">
          <a:xfrm>
            <a:off x="6124804" y="6186890"/>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02" name="Line 122"/>
          <p:cNvSpPr>
            <a:spLocks noChangeShapeType="1"/>
          </p:cNvSpPr>
          <p:nvPr/>
        </p:nvSpPr>
        <p:spPr bwMode="auto">
          <a:xfrm>
            <a:off x="6757030" y="2747809"/>
            <a:ext cx="1441" cy="3974817"/>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03" name="Text Box 123"/>
          <p:cNvSpPr txBox="1">
            <a:spLocks noChangeArrowheads="1"/>
          </p:cNvSpPr>
          <p:nvPr/>
        </p:nvSpPr>
        <p:spPr bwMode="auto">
          <a:xfrm>
            <a:off x="6278899" y="2246637"/>
            <a:ext cx="163506"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r</a:t>
            </a:r>
          </a:p>
        </p:txBody>
      </p:sp>
      <p:sp>
        <p:nvSpPr>
          <p:cNvPr id="20604" name="Text Box 124"/>
          <p:cNvSpPr txBox="1">
            <a:spLocks noChangeArrowheads="1"/>
          </p:cNvSpPr>
          <p:nvPr/>
        </p:nvSpPr>
        <p:spPr bwMode="auto">
          <a:xfrm>
            <a:off x="6859282" y="2263919"/>
            <a:ext cx="308192"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s</a:t>
            </a:r>
          </a:p>
        </p:txBody>
      </p:sp>
      <p:sp>
        <p:nvSpPr>
          <p:cNvPr id="20605" name="Text Box 125"/>
          <p:cNvSpPr txBox="1">
            <a:spLocks noChangeArrowheads="1"/>
          </p:cNvSpPr>
          <p:nvPr/>
        </p:nvSpPr>
        <p:spPr bwMode="auto">
          <a:xfrm>
            <a:off x="6363870" y="328354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0606" name="Text Box 126"/>
          <p:cNvSpPr txBox="1">
            <a:spLocks noChangeArrowheads="1"/>
          </p:cNvSpPr>
          <p:nvPr/>
        </p:nvSpPr>
        <p:spPr bwMode="auto">
          <a:xfrm>
            <a:off x="6996095" y="2765091"/>
            <a:ext cx="27362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0607" name="Line 127"/>
          <p:cNvSpPr>
            <a:spLocks noChangeShapeType="1"/>
          </p:cNvSpPr>
          <p:nvPr/>
        </p:nvSpPr>
        <p:spPr bwMode="auto">
          <a:xfrm>
            <a:off x="2510025"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08" name="Line 128"/>
          <p:cNvSpPr>
            <a:spLocks noChangeShapeType="1"/>
          </p:cNvSpPr>
          <p:nvPr/>
        </p:nvSpPr>
        <p:spPr bwMode="auto">
          <a:xfrm>
            <a:off x="2296882"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09" name="Line 129"/>
          <p:cNvSpPr>
            <a:spLocks noChangeShapeType="1"/>
          </p:cNvSpPr>
          <p:nvPr/>
        </p:nvSpPr>
        <p:spPr bwMode="auto">
          <a:xfrm>
            <a:off x="2363129"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10" name="Line 130"/>
          <p:cNvSpPr>
            <a:spLocks noChangeShapeType="1"/>
          </p:cNvSpPr>
          <p:nvPr/>
        </p:nvSpPr>
        <p:spPr bwMode="auto">
          <a:xfrm>
            <a:off x="2378970"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11" name="Line 131"/>
          <p:cNvSpPr>
            <a:spLocks noChangeShapeType="1"/>
          </p:cNvSpPr>
          <p:nvPr/>
        </p:nvSpPr>
        <p:spPr bwMode="auto">
          <a:xfrm>
            <a:off x="2378971"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12" name="Text Box 132"/>
          <p:cNvSpPr txBox="1">
            <a:spLocks noChangeArrowheads="1"/>
          </p:cNvSpPr>
          <p:nvPr/>
        </p:nvSpPr>
        <p:spPr bwMode="auto">
          <a:xfrm>
            <a:off x="1654575"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0613" name="Text Box 133"/>
          <p:cNvSpPr txBox="1">
            <a:spLocks noChangeArrowheads="1"/>
          </p:cNvSpPr>
          <p:nvPr/>
        </p:nvSpPr>
        <p:spPr bwMode="auto">
          <a:xfrm>
            <a:off x="1605610"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0614" name="Text Box 134"/>
          <p:cNvSpPr txBox="1">
            <a:spLocks noChangeArrowheads="1"/>
          </p:cNvSpPr>
          <p:nvPr/>
        </p:nvSpPr>
        <p:spPr bwMode="auto">
          <a:xfrm>
            <a:off x="1802910"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0615" name="Line 135"/>
          <p:cNvSpPr>
            <a:spLocks noChangeShapeType="1"/>
          </p:cNvSpPr>
          <p:nvPr/>
        </p:nvSpPr>
        <p:spPr bwMode="auto">
          <a:xfrm>
            <a:off x="3168173"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16" name="Line 136"/>
          <p:cNvSpPr>
            <a:spLocks noChangeShapeType="1"/>
          </p:cNvSpPr>
          <p:nvPr/>
        </p:nvSpPr>
        <p:spPr bwMode="auto">
          <a:xfrm>
            <a:off x="2871502"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17" name="Line 137"/>
          <p:cNvSpPr>
            <a:spLocks noChangeShapeType="1"/>
          </p:cNvSpPr>
          <p:nvPr/>
        </p:nvSpPr>
        <p:spPr bwMode="auto">
          <a:xfrm>
            <a:off x="3513809"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18" name="Line 138"/>
          <p:cNvSpPr>
            <a:spLocks noChangeShapeType="1"/>
          </p:cNvSpPr>
          <p:nvPr/>
        </p:nvSpPr>
        <p:spPr bwMode="auto">
          <a:xfrm>
            <a:off x="3842164"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19" name="Line 139"/>
          <p:cNvSpPr>
            <a:spLocks noChangeShapeType="1"/>
          </p:cNvSpPr>
          <p:nvPr/>
        </p:nvSpPr>
        <p:spPr bwMode="auto">
          <a:xfrm>
            <a:off x="4154677"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20" name="Line 140"/>
          <p:cNvSpPr>
            <a:spLocks noChangeShapeType="1"/>
          </p:cNvSpPr>
          <p:nvPr/>
        </p:nvSpPr>
        <p:spPr bwMode="auto">
          <a:xfrm>
            <a:off x="4483032"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21" name="Line 141"/>
          <p:cNvSpPr>
            <a:spLocks noChangeShapeType="1"/>
          </p:cNvSpPr>
          <p:nvPr/>
        </p:nvSpPr>
        <p:spPr bwMode="auto">
          <a:xfrm>
            <a:off x="4788344"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22" name="Line 142"/>
          <p:cNvSpPr>
            <a:spLocks noChangeShapeType="1"/>
          </p:cNvSpPr>
          <p:nvPr/>
        </p:nvSpPr>
        <p:spPr bwMode="auto">
          <a:xfrm flipV="1">
            <a:off x="288878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23" name="Line 143"/>
          <p:cNvSpPr>
            <a:spLocks noChangeShapeType="1"/>
          </p:cNvSpPr>
          <p:nvPr/>
        </p:nvSpPr>
        <p:spPr bwMode="auto">
          <a:xfrm flipV="1">
            <a:off x="3184015"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24" name="Line 144"/>
          <p:cNvSpPr>
            <a:spLocks noChangeShapeType="1"/>
          </p:cNvSpPr>
          <p:nvPr/>
        </p:nvSpPr>
        <p:spPr bwMode="auto">
          <a:xfrm flipV="1">
            <a:off x="3529652"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25" name="Line 145"/>
          <p:cNvSpPr>
            <a:spLocks noChangeShapeType="1"/>
          </p:cNvSpPr>
          <p:nvPr/>
        </p:nvSpPr>
        <p:spPr bwMode="auto">
          <a:xfrm flipV="1">
            <a:off x="384216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26" name="Line 146"/>
          <p:cNvSpPr>
            <a:spLocks noChangeShapeType="1"/>
          </p:cNvSpPr>
          <p:nvPr/>
        </p:nvSpPr>
        <p:spPr bwMode="auto">
          <a:xfrm flipV="1">
            <a:off x="4170518"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27" name="Line 147"/>
          <p:cNvSpPr>
            <a:spLocks noChangeShapeType="1"/>
          </p:cNvSpPr>
          <p:nvPr/>
        </p:nvSpPr>
        <p:spPr bwMode="auto">
          <a:xfrm flipV="1">
            <a:off x="4500314"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28" name="Line 148"/>
          <p:cNvSpPr>
            <a:spLocks noChangeShapeType="1"/>
          </p:cNvSpPr>
          <p:nvPr/>
        </p:nvSpPr>
        <p:spPr bwMode="auto">
          <a:xfrm flipV="1">
            <a:off x="4795544"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29" name="Oval 149"/>
          <p:cNvSpPr>
            <a:spLocks noChangeArrowheads="1"/>
          </p:cNvSpPr>
          <p:nvPr/>
        </p:nvSpPr>
        <p:spPr bwMode="auto">
          <a:xfrm>
            <a:off x="2443778" y="1761306"/>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630" name="Oval 150"/>
          <p:cNvSpPr>
            <a:spLocks noChangeArrowheads="1"/>
          </p:cNvSpPr>
          <p:nvPr/>
        </p:nvSpPr>
        <p:spPr bwMode="auto">
          <a:xfrm>
            <a:off x="2822537" y="127885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631" name="Oval 151"/>
          <p:cNvSpPr>
            <a:spLocks noChangeArrowheads="1"/>
          </p:cNvSpPr>
          <p:nvPr/>
        </p:nvSpPr>
        <p:spPr bwMode="auto">
          <a:xfrm>
            <a:off x="3101927" y="1611530"/>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632" name="Oval 152"/>
          <p:cNvSpPr>
            <a:spLocks noChangeArrowheads="1"/>
          </p:cNvSpPr>
          <p:nvPr/>
        </p:nvSpPr>
        <p:spPr bwMode="auto">
          <a:xfrm>
            <a:off x="3463405" y="1926923"/>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633" name="Oval 153"/>
          <p:cNvSpPr>
            <a:spLocks noChangeArrowheads="1"/>
          </p:cNvSpPr>
          <p:nvPr/>
        </p:nvSpPr>
        <p:spPr bwMode="auto">
          <a:xfrm>
            <a:off x="3775917" y="239209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634" name="Oval 154"/>
          <p:cNvSpPr>
            <a:spLocks noChangeArrowheads="1"/>
          </p:cNvSpPr>
          <p:nvPr/>
        </p:nvSpPr>
        <p:spPr bwMode="auto">
          <a:xfrm>
            <a:off x="4088430" y="2574991"/>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635" name="Oval 155"/>
          <p:cNvSpPr>
            <a:spLocks noChangeArrowheads="1"/>
          </p:cNvSpPr>
          <p:nvPr/>
        </p:nvSpPr>
        <p:spPr bwMode="auto">
          <a:xfrm>
            <a:off x="4400943" y="2740609"/>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636" name="Oval 156"/>
          <p:cNvSpPr>
            <a:spLocks noChangeArrowheads="1"/>
          </p:cNvSpPr>
          <p:nvPr/>
        </p:nvSpPr>
        <p:spPr bwMode="auto">
          <a:xfrm>
            <a:off x="4713456" y="2841419"/>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0637" name="Text Box 157"/>
          <p:cNvSpPr txBox="1">
            <a:spLocks noChangeArrowheads="1"/>
          </p:cNvSpPr>
          <p:nvPr/>
        </p:nvSpPr>
        <p:spPr bwMode="auto">
          <a:xfrm>
            <a:off x="6329305" y="2766532"/>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20638" name="Text Box 158"/>
          <p:cNvSpPr txBox="1">
            <a:spLocks noChangeArrowheads="1"/>
          </p:cNvSpPr>
          <p:nvPr/>
        </p:nvSpPr>
        <p:spPr bwMode="auto">
          <a:xfrm>
            <a:off x="7013377" y="3300828"/>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0639" name="Text Box 159"/>
          <p:cNvSpPr txBox="1">
            <a:spLocks noChangeArrowheads="1"/>
          </p:cNvSpPr>
          <p:nvPr/>
        </p:nvSpPr>
        <p:spPr bwMode="auto">
          <a:xfrm>
            <a:off x="6363870" y="376743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2</a:t>
            </a:r>
          </a:p>
        </p:txBody>
      </p:sp>
      <p:sp>
        <p:nvSpPr>
          <p:cNvPr id="20640" name="Text Box 160"/>
          <p:cNvSpPr txBox="1">
            <a:spLocks noChangeArrowheads="1"/>
          </p:cNvSpPr>
          <p:nvPr/>
        </p:nvSpPr>
        <p:spPr bwMode="auto">
          <a:xfrm>
            <a:off x="6997536" y="3751595"/>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0641" name="Line 161"/>
          <p:cNvSpPr>
            <a:spLocks noChangeShapeType="1"/>
          </p:cNvSpPr>
          <p:nvPr/>
        </p:nvSpPr>
        <p:spPr bwMode="auto">
          <a:xfrm flipH="1">
            <a:off x="2173029" y="4527836"/>
            <a:ext cx="2140065"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0642" name="Text Box 162"/>
          <p:cNvSpPr txBox="1">
            <a:spLocks noChangeArrowheads="1"/>
          </p:cNvSpPr>
          <p:nvPr/>
        </p:nvSpPr>
        <p:spPr bwMode="auto">
          <a:xfrm>
            <a:off x="631346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0643" name="Text Box 163"/>
          <p:cNvSpPr txBox="1">
            <a:spLocks noChangeArrowheads="1"/>
          </p:cNvSpPr>
          <p:nvPr/>
        </p:nvSpPr>
        <p:spPr bwMode="auto">
          <a:xfrm>
            <a:off x="698025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Tree>
    <p:extLst>
      <p:ext uri="{BB962C8B-B14F-4D97-AF65-F5344CB8AC3E}">
        <p14:creationId xmlns:p14="http://schemas.microsoft.com/office/powerpoint/2010/main" val="336720475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1505" name="Line 1"/>
          <p:cNvSpPr>
            <a:spLocks noChangeShapeType="1"/>
          </p:cNvSpPr>
          <p:nvPr/>
        </p:nvSpPr>
        <p:spPr bwMode="auto">
          <a:xfrm>
            <a:off x="2510025" y="648069"/>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06" name="Line 2"/>
          <p:cNvSpPr>
            <a:spLocks noChangeShapeType="1"/>
          </p:cNvSpPr>
          <p:nvPr/>
        </p:nvSpPr>
        <p:spPr bwMode="auto">
          <a:xfrm>
            <a:off x="2296882" y="2924948"/>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07" name="Line 3"/>
          <p:cNvSpPr>
            <a:spLocks noChangeShapeType="1"/>
          </p:cNvSpPr>
          <p:nvPr/>
        </p:nvSpPr>
        <p:spPr bwMode="auto">
          <a:xfrm>
            <a:off x="2361689" y="2276880"/>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08" name="Line 4"/>
          <p:cNvSpPr>
            <a:spLocks noChangeShapeType="1"/>
          </p:cNvSpPr>
          <p:nvPr/>
        </p:nvSpPr>
        <p:spPr bwMode="auto">
          <a:xfrm>
            <a:off x="2378970" y="1644653"/>
            <a:ext cx="312513"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09" name="Line 5"/>
          <p:cNvSpPr>
            <a:spLocks noChangeShapeType="1"/>
          </p:cNvSpPr>
          <p:nvPr/>
        </p:nvSpPr>
        <p:spPr bwMode="auto">
          <a:xfrm>
            <a:off x="2378971" y="996585"/>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10" name="Text Box 6"/>
          <p:cNvSpPr txBox="1">
            <a:spLocks noChangeArrowheads="1"/>
          </p:cNvSpPr>
          <p:nvPr/>
        </p:nvSpPr>
        <p:spPr bwMode="auto">
          <a:xfrm>
            <a:off x="1654575" y="747440"/>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1511" name="Text Box 7"/>
          <p:cNvSpPr txBox="1">
            <a:spLocks noChangeArrowheads="1"/>
          </p:cNvSpPr>
          <p:nvPr/>
        </p:nvSpPr>
        <p:spPr bwMode="auto">
          <a:xfrm>
            <a:off x="1605610" y="1362384"/>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1512" name="Text Box 8"/>
          <p:cNvSpPr txBox="1">
            <a:spLocks noChangeArrowheads="1"/>
          </p:cNvSpPr>
          <p:nvPr/>
        </p:nvSpPr>
        <p:spPr bwMode="auto">
          <a:xfrm>
            <a:off x="1802910" y="2027734"/>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1513" name="Line 9"/>
          <p:cNvSpPr>
            <a:spLocks noChangeShapeType="1"/>
          </p:cNvSpPr>
          <p:nvPr/>
        </p:nvSpPr>
        <p:spPr bwMode="auto">
          <a:xfrm>
            <a:off x="3168173"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14" name="Line 10"/>
          <p:cNvSpPr>
            <a:spLocks noChangeShapeType="1"/>
          </p:cNvSpPr>
          <p:nvPr/>
        </p:nvSpPr>
        <p:spPr bwMode="auto">
          <a:xfrm>
            <a:off x="2871502"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15" name="Line 11"/>
          <p:cNvSpPr>
            <a:spLocks noChangeShapeType="1"/>
          </p:cNvSpPr>
          <p:nvPr/>
        </p:nvSpPr>
        <p:spPr bwMode="auto">
          <a:xfrm>
            <a:off x="3512370" y="2757891"/>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16" name="Line 12"/>
          <p:cNvSpPr>
            <a:spLocks noChangeShapeType="1"/>
          </p:cNvSpPr>
          <p:nvPr/>
        </p:nvSpPr>
        <p:spPr bwMode="auto">
          <a:xfrm>
            <a:off x="3842164"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17" name="Line 13"/>
          <p:cNvSpPr>
            <a:spLocks noChangeShapeType="1"/>
          </p:cNvSpPr>
          <p:nvPr/>
        </p:nvSpPr>
        <p:spPr bwMode="auto">
          <a:xfrm>
            <a:off x="4154677"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18" name="Line 14"/>
          <p:cNvSpPr>
            <a:spLocks noChangeShapeType="1"/>
          </p:cNvSpPr>
          <p:nvPr/>
        </p:nvSpPr>
        <p:spPr bwMode="auto">
          <a:xfrm>
            <a:off x="4483032"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19" name="Line 15"/>
          <p:cNvSpPr>
            <a:spLocks noChangeShapeType="1"/>
          </p:cNvSpPr>
          <p:nvPr/>
        </p:nvSpPr>
        <p:spPr bwMode="auto">
          <a:xfrm>
            <a:off x="4786903"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20" name="Line 16"/>
          <p:cNvSpPr>
            <a:spLocks noChangeShapeType="1"/>
          </p:cNvSpPr>
          <p:nvPr/>
        </p:nvSpPr>
        <p:spPr bwMode="auto">
          <a:xfrm flipV="1">
            <a:off x="288878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21" name="Line 17"/>
          <p:cNvSpPr>
            <a:spLocks noChangeShapeType="1"/>
          </p:cNvSpPr>
          <p:nvPr/>
        </p:nvSpPr>
        <p:spPr bwMode="auto">
          <a:xfrm flipV="1">
            <a:off x="3184015"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22" name="Line 18"/>
          <p:cNvSpPr>
            <a:spLocks noChangeShapeType="1"/>
          </p:cNvSpPr>
          <p:nvPr/>
        </p:nvSpPr>
        <p:spPr bwMode="auto">
          <a:xfrm flipV="1">
            <a:off x="3529652" y="662471"/>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23" name="Line 19"/>
          <p:cNvSpPr>
            <a:spLocks noChangeShapeType="1"/>
          </p:cNvSpPr>
          <p:nvPr/>
        </p:nvSpPr>
        <p:spPr bwMode="auto">
          <a:xfrm flipV="1">
            <a:off x="384216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24" name="Line 20"/>
          <p:cNvSpPr>
            <a:spLocks noChangeShapeType="1"/>
          </p:cNvSpPr>
          <p:nvPr/>
        </p:nvSpPr>
        <p:spPr bwMode="auto">
          <a:xfrm flipV="1">
            <a:off x="4170518"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25" name="Line 21"/>
          <p:cNvSpPr>
            <a:spLocks noChangeShapeType="1"/>
          </p:cNvSpPr>
          <p:nvPr/>
        </p:nvSpPr>
        <p:spPr bwMode="auto">
          <a:xfrm flipV="1">
            <a:off x="4500314"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26" name="Line 22"/>
          <p:cNvSpPr>
            <a:spLocks noChangeShapeType="1"/>
          </p:cNvSpPr>
          <p:nvPr/>
        </p:nvSpPr>
        <p:spPr bwMode="auto">
          <a:xfrm flipV="1">
            <a:off x="479554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27" name="Oval 23"/>
          <p:cNvSpPr>
            <a:spLocks noChangeArrowheads="1"/>
          </p:cNvSpPr>
          <p:nvPr/>
        </p:nvSpPr>
        <p:spPr bwMode="auto">
          <a:xfrm>
            <a:off x="2443778" y="1728182"/>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528" name="Oval 24"/>
          <p:cNvSpPr>
            <a:spLocks noChangeArrowheads="1"/>
          </p:cNvSpPr>
          <p:nvPr/>
        </p:nvSpPr>
        <p:spPr bwMode="auto">
          <a:xfrm>
            <a:off x="2822537" y="124573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529" name="Oval 25"/>
          <p:cNvSpPr>
            <a:spLocks noChangeArrowheads="1"/>
          </p:cNvSpPr>
          <p:nvPr/>
        </p:nvSpPr>
        <p:spPr bwMode="auto">
          <a:xfrm>
            <a:off x="3101927" y="1578407"/>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530" name="Oval 26"/>
          <p:cNvSpPr>
            <a:spLocks noChangeArrowheads="1"/>
          </p:cNvSpPr>
          <p:nvPr/>
        </p:nvSpPr>
        <p:spPr bwMode="auto">
          <a:xfrm>
            <a:off x="3463405" y="1893800"/>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531" name="Oval 27"/>
          <p:cNvSpPr>
            <a:spLocks noChangeArrowheads="1"/>
          </p:cNvSpPr>
          <p:nvPr/>
        </p:nvSpPr>
        <p:spPr bwMode="auto">
          <a:xfrm>
            <a:off x="3775917" y="235896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532" name="Oval 28"/>
          <p:cNvSpPr>
            <a:spLocks noChangeArrowheads="1"/>
          </p:cNvSpPr>
          <p:nvPr/>
        </p:nvSpPr>
        <p:spPr bwMode="auto">
          <a:xfrm>
            <a:off x="4088430" y="2541868"/>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533" name="Oval 29"/>
          <p:cNvSpPr>
            <a:spLocks noChangeArrowheads="1"/>
          </p:cNvSpPr>
          <p:nvPr/>
        </p:nvSpPr>
        <p:spPr bwMode="auto">
          <a:xfrm>
            <a:off x="4400943" y="270748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534" name="Oval 30"/>
          <p:cNvSpPr>
            <a:spLocks noChangeArrowheads="1"/>
          </p:cNvSpPr>
          <p:nvPr/>
        </p:nvSpPr>
        <p:spPr bwMode="auto">
          <a:xfrm>
            <a:off x="4713456" y="2808296"/>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535" name="Text Box 31"/>
          <p:cNvSpPr txBox="1">
            <a:spLocks noChangeArrowheads="1"/>
          </p:cNvSpPr>
          <p:nvPr/>
        </p:nvSpPr>
        <p:spPr bwMode="auto">
          <a:xfrm>
            <a:off x="2443778" y="3182735"/>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1536" name="Text Box 32"/>
          <p:cNvSpPr txBox="1">
            <a:spLocks noChangeArrowheads="1"/>
          </p:cNvSpPr>
          <p:nvPr/>
        </p:nvSpPr>
        <p:spPr bwMode="auto">
          <a:xfrm>
            <a:off x="2766371" y="3182735"/>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1537" name="Text Box 33"/>
          <p:cNvSpPr txBox="1">
            <a:spLocks noChangeArrowheads="1"/>
          </p:cNvSpPr>
          <p:nvPr/>
        </p:nvSpPr>
        <p:spPr bwMode="auto">
          <a:xfrm>
            <a:off x="3119209" y="3215859"/>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1538" name="Text Box 34"/>
          <p:cNvSpPr txBox="1">
            <a:spLocks noChangeArrowheads="1"/>
          </p:cNvSpPr>
          <p:nvPr/>
        </p:nvSpPr>
        <p:spPr bwMode="auto">
          <a:xfrm>
            <a:off x="3463405" y="3215859"/>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1539" name="Text Box 35"/>
          <p:cNvSpPr txBox="1">
            <a:spLocks noChangeArrowheads="1"/>
          </p:cNvSpPr>
          <p:nvPr/>
        </p:nvSpPr>
        <p:spPr bwMode="auto">
          <a:xfrm>
            <a:off x="3793199" y="3182735"/>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1540" name="Text Box 36"/>
          <p:cNvSpPr txBox="1">
            <a:spLocks noChangeArrowheads="1"/>
          </p:cNvSpPr>
          <p:nvPr/>
        </p:nvSpPr>
        <p:spPr bwMode="auto">
          <a:xfrm>
            <a:off x="4112913" y="321585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1541" name="Text Box 37"/>
          <p:cNvSpPr txBox="1">
            <a:spLocks noChangeArrowheads="1"/>
          </p:cNvSpPr>
          <p:nvPr/>
        </p:nvSpPr>
        <p:spPr bwMode="auto">
          <a:xfrm>
            <a:off x="4434066" y="3182735"/>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1542" name="Text Box 38"/>
          <p:cNvSpPr txBox="1">
            <a:spLocks noChangeArrowheads="1"/>
          </p:cNvSpPr>
          <p:nvPr/>
        </p:nvSpPr>
        <p:spPr bwMode="auto">
          <a:xfrm>
            <a:off x="4737938" y="3182735"/>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1543" name="Line 39"/>
          <p:cNvSpPr>
            <a:spLocks noChangeShapeType="1"/>
          </p:cNvSpPr>
          <p:nvPr/>
        </p:nvSpPr>
        <p:spPr bwMode="auto">
          <a:xfrm>
            <a:off x="3234420" y="6100481"/>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44" name="Line 40"/>
          <p:cNvSpPr>
            <a:spLocks noChangeShapeType="1"/>
          </p:cNvSpPr>
          <p:nvPr/>
        </p:nvSpPr>
        <p:spPr bwMode="auto">
          <a:xfrm>
            <a:off x="3215699" y="568427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45" name="Line 41"/>
          <p:cNvSpPr>
            <a:spLocks noChangeShapeType="1"/>
          </p:cNvSpPr>
          <p:nvPr/>
        </p:nvSpPr>
        <p:spPr bwMode="auto">
          <a:xfrm>
            <a:off x="3231540" y="5318480"/>
            <a:ext cx="2668601"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46" name="Line 42"/>
          <p:cNvSpPr>
            <a:spLocks noChangeShapeType="1"/>
          </p:cNvSpPr>
          <p:nvPr/>
        </p:nvSpPr>
        <p:spPr bwMode="auto">
          <a:xfrm>
            <a:off x="3230100" y="49209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47" name="Line 43"/>
          <p:cNvSpPr>
            <a:spLocks noChangeShapeType="1"/>
          </p:cNvSpPr>
          <p:nvPr/>
        </p:nvSpPr>
        <p:spPr bwMode="auto">
          <a:xfrm>
            <a:off x="3230100" y="45407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48" name="Line 44"/>
          <p:cNvSpPr>
            <a:spLocks noChangeShapeType="1"/>
          </p:cNvSpPr>
          <p:nvPr/>
        </p:nvSpPr>
        <p:spPr bwMode="auto">
          <a:xfrm>
            <a:off x="3247382" y="410875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49" name="Text Box 45"/>
          <p:cNvSpPr txBox="1">
            <a:spLocks noChangeArrowheads="1"/>
          </p:cNvSpPr>
          <p:nvPr/>
        </p:nvSpPr>
        <p:spPr bwMode="auto">
          <a:xfrm>
            <a:off x="2754850" y="39575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21550" name="Text Box 46"/>
          <p:cNvSpPr txBox="1">
            <a:spLocks noChangeArrowheads="1"/>
          </p:cNvSpPr>
          <p:nvPr/>
        </p:nvSpPr>
        <p:spPr bwMode="auto">
          <a:xfrm>
            <a:off x="2737569" y="43550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21551" name="Text Box 47"/>
          <p:cNvSpPr txBox="1">
            <a:spLocks noChangeArrowheads="1"/>
          </p:cNvSpPr>
          <p:nvPr/>
        </p:nvSpPr>
        <p:spPr bwMode="auto">
          <a:xfrm>
            <a:off x="2721726" y="47352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21552" name="Text Box 48"/>
          <p:cNvSpPr txBox="1">
            <a:spLocks noChangeArrowheads="1"/>
          </p:cNvSpPr>
          <p:nvPr/>
        </p:nvSpPr>
        <p:spPr bwMode="auto">
          <a:xfrm>
            <a:off x="2739008" y="5461054"/>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21553" name="Text Box 49"/>
          <p:cNvSpPr txBox="1">
            <a:spLocks noChangeArrowheads="1"/>
          </p:cNvSpPr>
          <p:nvPr/>
        </p:nvSpPr>
        <p:spPr bwMode="auto">
          <a:xfrm>
            <a:off x="2737569" y="50981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21554" name="Text Box 50"/>
          <p:cNvSpPr txBox="1">
            <a:spLocks noChangeArrowheads="1"/>
          </p:cNvSpPr>
          <p:nvPr/>
        </p:nvSpPr>
        <p:spPr bwMode="auto">
          <a:xfrm>
            <a:off x="2739008" y="58758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21555" name="Line 51"/>
          <p:cNvSpPr>
            <a:spLocks noChangeShapeType="1"/>
          </p:cNvSpPr>
          <p:nvPr/>
        </p:nvSpPr>
        <p:spPr bwMode="auto">
          <a:xfrm>
            <a:off x="3284826" y="3767436"/>
            <a:ext cx="1440"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56" name="Line 52"/>
          <p:cNvSpPr>
            <a:spLocks noChangeShapeType="1"/>
          </p:cNvSpPr>
          <p:nvPr/>
        </p:nvSpPr>
        <p:spPr bwMode="auto">
          <a:xfrm>
            <a:off x="3626141" y="38178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57" name="Line 53"/>
          <p:cNvSpPr>
            <a:spLocks noChangeShapeType="1"/>
          </p:cNvSpPr>
          <p:nvPr/>
        </p:nvSpPr>
        <p:spPr bwMode="auto">
          <a:xfrm>
            <a:off x="3983298" y="3797680"/>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58" name="Line 54"/>
          <p:cNvSpPr>
            <a:spLocks noChangeShapeType="1"/>
          </p:cNvSpPr>
          <p:nvPr/>
        </p:nvSpPr>
        <p:spPr bwMode="auto">
          <a:xfrm>
            <a:off x="4290052" y="381352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59" name="Line 55"/>
          <p:cNvSpPr>
            <a:spLocks noChangeShapeType="1"/>
          </p:cNvSpPr>
          <p:nvPr/>
        </p:nvSpPr>
        <p:spPr bwMode="auto">
          <a:xfrm>
            <a:off x="4612645" y="381208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60" name="Line 56"/>
          <p:cNvSpPr>
            <a:spLocks noChangeShapeType="1"/>
          </p:cNvSpPr>
          <p:nvPr/>
        </p:nvSpPr>
        <p:spPr bwMode="auto">
          <a:xfrm>
            <a:off x="5620751" y="3827923"/>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61" name="Line 57"/>
          <p:cNvSpPr>
            <a:spLocks noChangeShapeType="1"/>
          </p:cNvSpPr>
          <p:nvPr/>
        </p:nvSpPr>
        <p:spPr bwMode="auto">
          <a:xfrm>
            <a:off x="4987085" y="3842324"/>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62" name="Line 58"/>
          <p:cNvSpPr>
            <a:spLocks noChangeShapeType="1"/>
          </p:cNvSpPr>
          <p:nvPr/>
        </p:nvSpPr>
        <p:spPr bwMode="auto">
          <a:xfrm>
            <a:off x="5293836" y="38250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63" name="Oval 59"/>
          <p:cNvSpPr>
            <a:spLocks noChangeArrowheads="1"/>
          </p:cNvSpPr>
          <p:nvPr/>
        </p:nvSpPr>
        <p:spPr bwMode="auto">
          <a:xfrm>
            <a:off x="3199857" y="566843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1564" name="Oval 60"/>
          <p:cNvSpPr>
            <a:spLocks noChangeArrowheads="1"/>
          </p:cNvSpPr>
          <p:nvPr/>
        </p:nvSpPr>
        <p:spPr bwMode="auto">
          <a:xfrm>
            <a:off x="3508049" y="5132699"/>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1565" name="Oval 61"/>
          <p:cNvSpPr>
            <a:spLocks noChangeArrowheads="1"/>
          </p:cNvSpPr>
          <p:nvPr/>
        </p:nvSpPr>
        <p:spPr bwMode="auto">
          <a:xfrm>
            <a:off x="3883929" y="468337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1566" name="Oval 62"/>
          <p:cNvSpPr>
            <a:spLocks noChangeArrowheads="1"/>
          </p:cNvSpPr>
          <p:nvPr/>
        </p:nvSpPr>
        <p:spPr bwMode="auto">
          <a:xfrm>
            <a:off x="4226685" y="442558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1567" name="Oval 63"/>
          <p:cNvSpPr>
            <a:spLocks noChangeArrowheads="1"/>
          </p:cNvSpPr>
          <p:nvPr/>
        </p:nvSpPr>
        <p:spPr bwMode="auto">
          <a:xfrm>
            <a:off x="4534877" y="4270049"/>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1568" name="Oval 64"/>
          <p:cNvSpPr>
            <a:spLocks noChangeArrowheads="1"/>
          </p:cNvSpPr>
          <p:nvPr/>
        </p:nvSpPr>
        <p:spPr bwMode="auto">
          <a:xfrm>
            <a:off x="4893475" y="413179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1569" name="Oval 65"/>
          <p:cNvSpPr>
            <a:spLocks noChangeArrowheads="1"/>
          </p:cNvSpPr>
          <p:nvPr/>
        </p:nvSpPr>
        <p:spPr bwMode="auto">
          <a:xfrm>
            <a:off x="5234791" y="404538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1570" name="Oval 66"/>
          <p:cNvSpPr>
            <a:spLocks noChangeArrowheads="1"/>
          </p:cNvSpPr>
          <p:nvPr/>
        </p:nvSpPr>
        <p:spPr bwMode="auto">
          <a:xfrm>
            <a:off x="5560265" y="3993540"/>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1571" name="Text Box 67"/>
          <p:cNvSpPr txBox="1">
            <a:spLocks noChangeArrowheads="1"/>
          </p:cNvSpPr>
          <p:nvPr/>
        </p:nvSpPr>
        <p:spPr bwMode="auto">
          <a:xfrm>
            <a:off x="3248822" y="6397153"/>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1572" name="Text Box 68"/>
          <p:cNvSpPr txBox="1">
            <a:spLocks noChangeArrowheads="1"/>
          </p:cNvSpPr>
          <p:nvPr/>
        </p:nvSpPr>
        <p:spPr bwMode="auto">
          <a:xfrm>
            <a:off x="3569976" y="6397153"/>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1573" name="Text Box 69"/>
          <p:cNvSpPr txBox="1">
            <a:spLocks noChangeArrowheads="1"/>
          </p:cNvSpPr>
          <p:nvPr/>
        </p:nvSpPr>
        <p:spPr bwMode="auto">
          <a:xfrm>
            <a:off x="3922813" y="6430276"/>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1574" name="Text Box 70"/>
          <p:cNvSpPr txBox="1">
            <a:spLocks noChangeArrowheads="1"/>
          </p:cNvSpPr>
          <p:nvPr/>
        </p:nvSpPr>
        <p:spPr bwMode="auto">
          <a:xfrm>
            <a:off x="4268449" y="6430276"/>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1575" name="Text Box 71"/>
          <p:cNvSpPr txBox="1">
            <a:spLocks noChangeArrowheads="1"/>
          </p:cNvSpPr>
          <p:nvPr/>
        </p:nvSpPr>
        <p:spPr bwMode="auto">
          <a:xfrm>
            <a:off x="4596804" y="6397153"/>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1576" name="Text Box 72"/>
          <p:cNvSpPr txBox="1">
            <a:spLocks noChangeArrowheads="1"/>
          </p:cNvSpPr>
          <p:nvPr/>
        </p:nvSpPr>
        <p:spPr bwMode="auto">
          <a:xfrm>
            <a:off x="4917957" y="6430276"/>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1577" name="Text Box 73"/>
          <p:cNvSpPr txBox="1">
            <a:spLocks noChangeArrowheads="1"/>
          </p:cNvSpPr>
          <p:nvPr/>
        </p:nvSpPr>
        <p:spPr bwMode="auto">
          <a:xfrm>
            <a:off x="5239110" y="6397153"/>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1578" name="Text Box 74"/>
          <p:cNvSpPr txBox="1">
            <a:spLocks noChangeArrowheads="1"/>
          </p:cNvSpPr>
          <p:nvPr/>
        </p:nvSpPr>
        <p:spPr bwMode="auto">
          <a:xfrm>
            <a:off x="5542983" y="6397153"/>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1579" name="Line 75"/>
          <p:cNvSpPr>
            <a:spLocks noChangeShapeType="1"/>
          </p:cNvSpPr>
          <p:nvPr/>
        </p:nvSpPr>
        <p:spPr bwMode="auto">
          <a:xfrm flipH="1">
            <a:off x="2175910" y="613504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80" name="Line 76"/>
          <p:cNvSpPr>
            <a:spLocks noChangeShapeType="1"/>
          </p:cNvSpPr>
          <p:nvPr/>
        </p:nvSpPr>
        <p:spPr bwMode="auto">
          <a:xfrm flipH="1">
            <a:off x="2175910" y="409435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81" name="Line 77"/>
          <p:cNvSpPr>
            <a:spLocks noChangeShapeType="1"/>
          </p:cNvSpPr>
          <p:nvPr/>
        </p:nvSpPr>
        <p:spPr bwMode="auto">
          <a:xfrm flipH="1">
            <a:off x="2175910" y="552010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82" name="Line 78"/>
          <p:cNvSpPr>
            <a:spLocks noChangeShapeType="1"/>
          </p:cNvSpPr>
          <p:nvPr/>
        </p:nvSpPr>
        <p:spPr bwMode="auto">
          <a:xfrm flipH="1">
            <a:off x="2175910" y="5828293"/>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83" name="Line 79"/>
          <p:cNvSpPr>
            <a:spLocks noChangeShapeType="1"/>
          </p:cNvSpPr>
          <p:nvPr/>
        </p:nvSpPr>
        <p:spPr bwMode="auto">
          <a:xfrm flipH="1">
            <a:off x="2175910" y="4696334"/>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84" name="Line 80"/>
          <p:cNvSpPr>
            <a:spLocks noChangeShapeType="1"/>
          </p:cNvSpPr>
          <p:nvPr/>
        </p:nvSpPr>
        <p:spPr bwMode="auto">
          <a:xfrm flipH="1">
            <a:off x="2175910" y="5256552"/>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85" name="Line 81"/>
          <p:cNvSpPr>
            <a:spLocks noChangeShapeType="1"/>
          </p:cNvSpPr>
          <p:nvPr/>
        </p:nvSpPr>
        <p:spPr bwMode="auto">
          <a:xfrm flipH="1">
            <a:off x="2175910" y="49886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86" name="Line 82"/>
          <p:cNvSpPr>
            <a:spLocks noChangeShapeType="1"/>
          </p:cNvSpPr>
          <p:nvPr/>
        </p:nvSpPr>
        <p:spPr bwMode="auto">
          <a:xfrm flipH="1">
            <a:off x="2175910" y="44183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87" name="Text Box 83"/>
          <p:cNvSpPr txBox="1">
            <a:spLocks noChangeArrowheads="1"/>
          </p:cNvSpPr>
          <p:nvPr/>
        </p:nvSpPr>
        <p:spPr bwMode="auto">
          <a:xfrm>
            <a:off x="1916682" y="5970868"/>
            <a:ext cx="223223"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0</a:t>
            </a:r>
          </a:p>
        </p:txBody>
      </p:sp>
      <p:sp>
        <p:nvSpPr>
          <p:cNvPr id="21588" name="Text Box 84"/>
          <p:cNvSpPr txBox="1">
            <a:spLocks noChangeArrowheads="1"/>
          </p:cNvSpPr>
          <p:nvPr/>
        </p:nvSpPr>
        <p:spPr bwMode="auto">
          <a:xfrm>
            <a:off x="1925323" y="56684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1</a:t>
            </a:r>
          </a:p>
        </p:txBody>
      </p:sp>
      <p:sp>
        <p:nvSpPr>
          <p:cNvPr id="21589" name="Text Box 85"/>
          <p:cNvSpPr txBox="1">
            <a:spLocks noChangeArrowheads="1"/>
          </p:cNvSpPr>
          <p:nvPr/>
        </p:nvSpPr>
        <p:spPr bwMode="auto">
          <a:xfrm>
            <a:off x="1925323" y="5357363"/>
            <a:ext cx="24914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2</a:t>
            </a:r>
          </a:p>
        </p:txBody>
      </p:sp>
      <p:sp>
        <p:nvSpPr>
          <p:cNvPr id="21590" name="Text Box 86"/>
          <p:cNvSpPr txBox="1">
            <a:spLocks noChangeArrowheads="1"/>
          </p:cNvSpPr>
          <p:nvPr/>
        </p:nvSpPr>
        <p:spPr bwMode="auto">
          <a:xfrm>
            <a:off x="1908042" y="5089495"/>
            <a:ext cx="2563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3</a:t>
            </a:r>
          </a:p>
        </p:txBody>
      </p:sp>
      <p:sp>
        <p:nvSpPr>
          <p:cNvPr id="21591" name="Text Box 87"/>
          <p:cNvSpPr txBox="1">
            <a:spLocks noChangeArrowheads="1"/>
          </p:cNvSpPr>
          <p:nvPr/>
        </p:nvSpPr>
        <p:spPr bwMode="auto">
          <a:xfrm>
            <a:off x="1899400" y="4812986"/>
            <a:ext cx="20594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4</a:t>
            </a:r>
          </a:p>
        </p:txBody>
      </p:sp>
      <p:sp>
        <p:nvSpPr>
          <p:cNvPr id="21592" name="Text Box 88"/>
          <p:cNvSpPr txBox="1">
            <a:spLocks noChangeArrowheads="1"/>
          </p:cNvSpPr>
          <p:nvPr/>
        </p:nvSpPr>
        <p:spPr bwMode="auto">
          <a:xfrm>
            <a:off x="1908042" y="4553759"/>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5</a:t>
            </a:r>
          </a:p>
        </p:txBody>
      </p:sp>
      <p:sp>
        <p:nvSpPr>
          <p:cNvPr id="21593" name="Text Box 89"/>
          <p:cNvSpPr txBox="1">
            <a:spLocks noChangeArrowheads="1"/>
          </p:cNvSpPr>
          <p:nvPr/>
        </p:nvSpPr>
        <p:spPr bwMode="auto">
          <a:xfrm>
            <a:off x="1899401" y="4251327"/>
            <a:ext cx="27362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6</a:t>
            </a:r>
          </a:p>
        </p:txBody>
      </p:sp>
      <p:sp>
        <p:nvSpPr>
          <p:cNvPr id="21594" name="Text Box 90"/>
          <p:cNvSpPr txBox="1">
            <a:spLocks noChangeArrowheads="1"/>
          </p:cNvSpPr>
          <p:nvPr/>
        </p:nvSpPr>
        <p:spPr bwMode="auto">
          <a:xfrm>
            <a:off x="1908042" y="3940255"/>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7</a:t>
            </a:r>
          </a:p>
        </p:txBody>
      </p:sp>
      <p:sp>
        <p:nvSpPr>
          <p:cNvPr id="21595" name="Line 91"/>
          <p:cNvSpPr>
            <a:spLocks noChangeShapeType="1"/>
          </p:cNvSpPr>
          <p:nvPr/>
        </p:nvSpPr>
        <p:spPr bwMode="auto">
          <a:xfrm>
            <a:off x="7812661"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96" name="Line 92"/>
          <p:cNvSpPr>
            <a:spLocks noChangeShapeType="1"/>
          </p:cNvSpPr>
          <p:nvPr/>
        </p:nvSpPr>
        <p:spPr bwMode="auto">
          <a:xfrm>
            <a:off x="7598079"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97" name="Line 93"/>
          <p:cNvSpPr>
            <a:spLocks noChangeShapeType="1"/>
          </p:cNvSpPr>
          <p:nvPr/>
        </p:nvSpPr>
        <p:spPr bwMode="auto">
          <a:xfrm>
            <a:off x="7664325"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98" name="Line 94"/>
          <p:cNvSpPr>
            <a:spLocks noChangeShapeType="1"/>
          </p:cNvSpPr>
          <p:nvPr/>
        </p:nvSpPr>
        <p:spPr bwMode="auto">
          <a:xfrm>
            <a:off x="7681607"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599" name="Line 95"/>
          <p:cNvSpPr>
            <a:spLocks noChangeShapeType="1"/>
          </p:cNvSpPr>
          <p:nvPr/>
        </p:nvSpPr>
        <p:spPr bwMode="auto">
          <a:xfrm>
            <a:off x="7681607"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00" name="Text Box 96"/>
          <p:cNvSpPr txBox="1">
            <a:spLocks noChangeArrowheads="1"/>
          </p:cNvSpPr>
          <p:nvPr/>
        </p:nvSpPr>
        <p:spPr bwMode="auto">
          <a:xfrm>
            <a:off x="6957212"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1601" name="Text Box 97"/>
          <p:cNvSpPr txBox="1">
            <a:spLocks noChangeArrowheads="1"/>
          </p:cNvSpPr>
          <p:nvPr/>
        </p:nvSpPr>
        <p:spPr bwMode="auto">
          <a:xfrm>
            <a:off x="6908246"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1602" name="Text Box 98"/>
          <p:cNvSpPr txBox="1">
            <a:spLocks noChangeArrowheads="1"/>
          </p:cNvSpPr>
          <p:nvPr/>
        </p:nvSpPr>
        <p:spPr bwMode="auto">
          <a:xfrm>
            <a:off x="7105547"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1603" name="Line 99"/>
          <p:cNvSpPr>
            <a:spLocks noChangeShapeType="1"/>
          </p:cNvSpPr>
          <p:nvPr/>
        </p:nvSpPr>
        <p:spPr bwMode="auto">
          <a:xfrm>
            <a:off x="8470810"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04" name="Line 100"/>
          <p:cNvSpPr>
            <a:spLocks noChangeShapeType="1"/>
          </p:cNvSpPr>
          <p:nvPr/>
        </p:nvSpPr>
        <p:spPr bwMode="auto">
          <a:xfrm>
            <a:off x="8174138"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05" name="Line 101"/>
          <p:cNvSpPr>
            <a:spLocks noChangeShapeType="1"/>
          </p:cNvSpPr>
          <p:nvPr/>
        </p:nvSpPr>
        <p:spPr bwMode="auto">
          <a:xfrm>
            <a:off x="8815007"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06" name="Line 102"/>
          <p:cNvSpPr>
            <a:spLocks noChangeShapeType="1"/>
          </p:cNvSpPr>
          <p:nvPr/>
        </p:nvSpPr>
        <p:spPr bwMode="auto">
          <a:xfrm>
            <a:off x="914480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07" name="Line 103"/>
          <p:cNvSpPr>
            <a:spLocks noChangeShapeType="1"/>
          </p:cNvSpPr>
          <p:nvPr/>
        </p:nvSpPr>
        <p:spPr bwMode="auto">
          <a:xfrm>
            <a:off x="9457314"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08" name="Line 104"/>
          <p:cNvSpPr>
            <a:spLocks noChangeShapeType="1"/>
          </p:cNvSpPr>
          <p:nvPr/>
        </p:nvSpPr>
        <p:spPr bwMode="auto">
          <a:xfrm>
            <a:off x="9785669"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09" name="Line 105"/>
          <p:cNvSpPr>
            <a:spLocks noChangeShapeType="1"/>
          </p:cNvSpPr>
          <p:nvPr/>
        </p:nvSpPr>
        <p:spPr bwMode="auto">
          <a:xfrm>
            <a:off x="1008954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10" name="Line 106"/>
          <p:cNvSpPr>
            <a:spLocks noChangeShapeType="1"/>
          </p:cNvSpPr>
          <p:nvPr/>
        </p:nvSpPr>
        <p:spPr bwMode="auto">
          <a:xfrm flipV="1">
            <a:off x="819142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11" name="Line 107"/>
          <p:cNvSpPr>
            <a:spLocks noChangeShapeType="1"/>
          </p:cNvSpPr>
          <p:nvPr/>
        </p:nvSpPr>
        <p:spPr bwMode="auto">
          <a:xfrm flipV="1">
            <a:off x="8486652"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12" name="Line 108"/>
          <p:cNvSpPr>
            <a:spLocks noChangeShapeType="1"/>
          </p:cNvSpPr>
          <p:nvPr/>
        </p:nvSpPr>
        <p:spPr bwMode="auto">
          <a:xfrm flipV="1">
            <a:off x="8832288"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13" name="Line 109"/>
          <p:cNvSpPr>
            <a:spLocks noChangeShapeType="1"/>
          </p:cNvSpPr>
          <p:nvPr/>
        </p:nvSpPr>
        <p:spPr bwMode="auto">
          <a:xfrm flipV="1">
            <a:off x="914480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14" name="Line 110"/>
          <p:cNvSpPr>
            <a:spLocks noChangeShapeType="1"/>
          </p:cNvSpPr>
          <p:nvPr/>
        </p:nvSpPr>
        <p:spPr bwMode="auto">
          <a:xfrm flipV="1">
            <a:off x="9473155"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15" name="Line 111"/>
          <p:cNvSpPr>
            <a:spLocks noChangeShapeType="1"/>
          </p:cNvSpPr>
          <p:nvPr/>
        </p:nvSpPr>
        <p:spPr bwMode="auto">
          <a:xfrm flipV="1">
            <a:off x="9801509"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16" name="Line 112"/>
          <p:cNvSpPr>
            <a:spLocks noChangeShapeType="1"/>
          </p:cNvSpPr>
          <p:nvPr/>
        </p:nvSpPr>
        <p:spPr bwMode="auto">
          <a:xfrm flipV="1">
            <a:off x="10098180"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17" name="Text Box 113"/>
          <p:cNvSpPr txBox="1">
            <a:spLocks noChangeArrowheads="1"/>
          </p:cNvSpPr>
          <p:nvPr/>
        </p:nvSpPr>
        <p:spPr bwMode="auto">
          <a:xfrm>
            <a:off x="6238575" y="138255"/>
            <a:ext cx="4429905"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1pPr>
            <a:lvl2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2pPr>
            <a:lvl3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3pPr>
            <a:lvl4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4pPr>
            <a:lvl5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equalized histogram</a:t>
            </a:r>
          </a:p>
        </p:txBody>
      </p:sp>
      <p:sp>
        <p:nvSpPr>
          <p:cNvPr id="21618" name="AutoShape 114"/>
          <p:cNvSpPr>
            <a:spLocks noChangeArrowheads="1"/>
          </p:cNvSpPr>
          <p:nvPr/>
        </p:nvSpPr>
        <p:spPr bwMode="auto">
          <a:xfrm>
            <a:off x="6107522" y="2730528"/>
            <a:ext cx="1350862" cy="3937373"/>
          </a:xfrm>
          <a:prstGeom prst="roundRect">
            <a:avLst>
              <a:gd name="adj" fmla="val 106"/>
            </a:avLst>
          </a:prstGeom>
          <a:noFill/>
          <a:ln w="360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21619" name="Line 115"/>
          <p:cNvSpPr>
            <a:spLocks noChangeShapeType="1"/>
          </p:cNvSpPr>
          <p:nvPr/>
        </p:nvSpPr>
        <p:spPr bwMode="auto">
          <a:xfrm>
            <a:off x="6124804" y="3283545"/>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20" name="Line 116"/>
          <p:cNvSpPr>
            <a:spLocks noChangeShapeType="1"/>
          </p:cNvSpPr>
          <p:nvPr/>
        </p:nvSpPr>
        <p:spPr bwMode="auto">
          <a:xfrm flipH="1">
            <a:off x="6123363" y="3750154"/>
            <a:ext cx="135374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21" name="Line 117"/>
          <p:cNvSpPr>
            <a:spLocks noChangeShapeType="1"/>
          </p:cNvSpPr>
          <p:nvPr/>
        </p:nvSpPr>
        <p:spPr bwMode="auto">
          <a:xfrm>
            <a:off x="6124804" y="4268608"/>
            <a:ext cx="133358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22" name="Line 118"/>
          <p:cNvSpPr>
            <a:spLocks noChangeShapeType="1"/>
          </p:cNvSpPr>
          <p:nvPr/>
        </p:nvSpPr>
        <p:spPr bwMode="auto">
          <a:xfrm flipH="1">
            <a:off x="6106081" y="4717936"/>
            <a:ext cx="137102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23" name="Line 119"/>
          <p:cNvSpPr>
            <a:spLocks noChangeShapeType="1"/>
          </p:cNvSpPr>
          <p:nvPr/>
        </p:nvSpPr>
        <p:spPr bwMode="auto">
          <a:xfrm>
            <a:off x="6124804" y="5219108"/>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24" name="Line 120"/>
          <p:cNvSpPr>
            <a:spLocks noChangeShapeType="1"/>
          </p:cNvSpPr>
          <p:nvPr/>
        </p:nvSpPr>
        <p:spPr bwMode="auto">
          <a:xfrm flipH="1">
            <a:off x="6123363" y="5702999"/>
            <a:ext cx="133646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25" name="Line 121"/>
          <p:cNvSpPr>
            <a:spLocks noChangeShapeType="1"/>
          </p:cNvSpPr>
          <p:nvPr/>
        </p:nvSpPr>
        <p:spPr bwMode="auto">
          <a:xfrm>
            <a:off x="6124804" y="6186890"/>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26" name="Line 122"/>
          <p:cNvSpPr>
            <a:spLocks noChangeShapeType="1"/>
          </p:cNvSpPr>
          <p:nvPr/>
        </p:nvSpPr>
        <p:spPr bwMode="auto">
          <a:xfrm>
            <a:off x="6757030" y="2747809"/>
            <a:ext cx="1441" cy="3974817"/>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27" name="Text Box 123"/>
          <p:cNvSpPr txBox="1">
            <a:spLocks noChangeArrowheads="1"/>
          </p:cNvSpPr>
          <p:nvPr/>
        </p:nvSpPr>
        <p:spPr bwMode="auto">
          <a:xfrm>
            <a:off x="6278899" y="2246637"/>
            <a:ext cx="163506"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r</a:t>
            </a:r>
          </a:p>
        </p:txBody>
      </p:sp>
      <p:sp>
        <p:nvSpPr>
          <p:cNvPr id="21628" name="Text Box 124"/>
          <p:cNvSpPr txBox="1">
            <a:spLocks noChangeArrowheads="1"/>
          </p:cNvSpPr>
          <p:nvPr/>
        </p:nvSpPr>
        <p:spPr bwMode="auto">
          <a:xfrm>
            <a:off x="6859282" y="2263919"/>
            <a:ext cx="308192"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s</a:t>
            </a:r>
          </a:p>
        </p:txBody>
      </p:sp>
      <p:sp>
        <p:nvSpPr>
          <p:cNvPr id="21629" name="Text Box 125"/>
          <p:cNvSpPr txBox="1">
            <a:spLocks noChangeArrowheads="1"/>
          </p:cNvSpPr>
          <p:nvPr/>
        </p:nvSpPr>
        <p:spPr bwMode="auto">
          <a:xfrm>
            <a:off x="6363870" y="328354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1630" name="Text Box 126"/>
          <p:cNvSpPr txBox="1">
            <a:spLocks noChangeArrowheads="1"/>
          </p:cNvSpPr>
          <p:nvPr/>
        </p:nvSpPr>
        <p:spPr bwMode="auto">
          <a:xfrm>
            <a:off x="6996095" y="2765091"/>
            <a:ext cx="27362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1631" name="Line 127"/>
          <p:cNvSpPr>
            <a:spLocks noChangeShapeType="1"/>
          </p:cNvSpPr>
          <p:nvPr/>
        </p:nvSpPr>
        <p:spPr bwMode="auto">
          <a:xfrm>
            <a:off x="2510025"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32" name="Line 128"/>
          <p:cNvSpPr>
            <a:spLocks noChangeShapeType="1"/>
          </p:cNvSpPr>
          <p:nvPr/>
        </p:nvSpPr>
        <p:spPr bwMode="auto">
          <a:xfrm>
            <a:off x="2296882"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33" name="Line 129"/>
          <p:cNvSpPr>
            <a:spLocks noChangeShapeType="1"/>
          </p:cNvSpPr>
          <p:nvPr/>
        </p:nvSpPr>
        <p:spPr bwMode="auto">
          <a:xfrm>
            <a:off x="2363129"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34" name="Line 130"/>
          <p:cNvSpPr>
            <a:spLocks noChangeShapeType="1"/>
          </p:cNvSpPr>
          <p:nvPr/>
        </p:nvSpPr>
        <p:spPr bwMode="auto">
          <a:xfrm>
            <a:off x="2378970"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35" name="Line 131"/>
          <p:cNvSpPr>
            <a:spLocks noChangeShapeType="1"/>
          </p:cNvSpPr>
          <p:nvPr/>
        </p:nvSpPr>
        <p:spPr bwMode="auto">
          <a:xfrm>
            <a:off x="2378971"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36" name="Text Box 132"/>
          <p:cNvSpPr txBox="1">
            <a:spLocks noChangeArrowheads="1"/>
          </p:cNvSpPr>
          <p:nvPr/>
        </p:nvSpPr>
        <p:spPr bwMode="auto">
          <a:xfrm>
            <a:off x="1654575"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1637" name="Text Box 133"/>
          <p:cNvSpPr txBox="1">
            <a:spLocks noChangeArrowheads="1"/>
          </p:cNvSpPr>
          <p:nvPr/>
        </p:nvSpPr>
        <p:spPr bwMode="auto">
          <a:xfrm>
            <a:off x="1605610"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1638" name="Text Box 134"/>
          <p:cNvSpPr txBox="1">
            <a:spLocks noChangeArrowheads="1"/>
          </p:cNvSpPr>
          <p:nvPr/>
        </p:nvSpPr>
        <p:spPr bwMode="auto">
          <a:xfrm>
            <a:off x="1802910"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1639" name="Line 135"/>
          <p:cNvSpPr>
            <a:spLocks noChangeShapeType="1"/>
          </p:cNvSpPr>
          <p:nvPr/>
        </p:nvSpPr>
        <p:spPr bwMode="auto">
          <a:xfrm>
            <a:off x="3168173"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40" name="Line 136"/>
          <p:cNvSpPr>
            <a:spLocks noChangeShapeType="1"/>
          </p:cNvSpPr>
          <p:nvPr/>
        </p:nvSpPr>
        <p:spPr bwMode="auto">
          <a:xfrm>
            <a:off x="2871502"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41" name="Line 137"/>
          <p:cNvSpPr>
            <a:spLocks noChangeShapeType="1"/>
          </p:cNvSpPr>
          <p:nvPr/>
        </p:nvSpPr>
        <p:spPr bwMode="auto">
          <a:xfrm>
            <a:off x="3513809"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42" name="Line 138"/>
          <p:cNvSpPr>
            <a:spLocks noChangeShapeType="1"/>
          </p:cNvSpPr>
          <p:nvPr/>
        </p:nvSpPr>
        <p:spPr bwMode="auto">
          <a:xfrm>
            <a:off x="3842164"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43" name="Line 139"/>
          <p:cNvSpPr>
            <a:spLocks noChangeShapeType="1"/>
          </p:cNvSpPr>
          <p:nvPr/>
        </p:nvSpPr>
        <p:spPr bwMode="auto">
          <a:xfrm>
            <a:off x="4154677"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44" name="Line 140"/>
          <p:cNvSpPr>
            <a:spLocks noChangeShapeType="1"/>
          </p:cNvSpPr>
          <p:nvPr/>
        </p:nvSpPr>
        <p:spPr bwMode="auto">
          <a:xfrm>
            <a:off x="4483032"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45" name="Line 141"/>
          <p:cNvSpPr>
            <a:spLocks noChangeShapeType="1"/>
          </p:cNvSpPr>
          <p:nvPr/>
        </p:nvSpPr>
        <p:spPr bwMode="auto">
          <a:xfrm>
            <a:off x="4788344"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46" name="Line 142"/>
          <p:cNvSpPr>
            <a:spLocks noChangeShapeType="1"/>
          </p:cNvSpPr>
          <p:nvPr/>
        </p:nvSpPr>
        <p:spPr bwMode="auto">
          <a:xfrm flipV="1">
            <a:off x="288878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47" name="Line 143"/>
          <p:cNvSpPr>
            <a:spLocks noChangeShapeType="1"/>
          </p:cNvSpPr>
          <p:nvPr/>
        </p:nvSpPr>
        <p:spPr bwMode="auto">
          <a:xfrm flipV="1">
            <a:off x="3184015"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48" name="Line 144"/>
          <p:cNvSpPr>
            <a:spLocks noChangeShapeType="1"/>
          </p:cNvSpPr>
          <p:nvPr/>
        </p:nvSpPr>
        <p:spPr bwMode="auto">
          <a:xfrm flipV="1">
            <a:off x="3529652"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49" name="Line 145"/>
          <p:cNvSpPr>
            <a:spLocks noChangeShapeType="1"/>
          </p:cNvSpPr>
          <p:nvPr/>
        </p:nvSpPr>
        <p:spPr bwMode="auto">
          <a:xfrm flipV="1">
            <a:off x="384216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50" name="Line 146"/>
          <p:cNvSpPr>
            <a:spLocks noChangeShapeType="1"/>
          </p:cNvSpPr>
          <p:nvPr/>
        </p:nvSpPr>
        <p:spPr bwMode="auto">
          <a:xfrm flipV="1">
            <a:off x="4170518"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51" name="Line 147"/>
          <p:cNvSpPr>
            <a:spLocks noChangeShapeType="1"/>
          </p:cNvSpPr>
          <p:nvPr/>
        </p:nvSpPr>
        <p:spPr bwMode="auto">
          <a:xfrm flipV="1">
            <a:off x="4500314"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52" name="Line 148"/>
          <p:cNvSpPr>
            <a:spLocks noChangeShapeType="1"/>
          </p:cNvSpPr>
          <p:nvPr/>
        </p:nvSpPr>
        <p:spPr bwMode="auto">
          <a:xfrm flipV="1">
            <a:off x="4795544"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53" name="Oval 149"/>
          <p:cNvSpPr>
            <a:spLocks noChangeArrowheads="1"/>
          </p:cNvSpPr>
          <p:nvPr/>
        </p:nvSpPr>
        <p:spPr bwMode="auto">
          <a:xfrm>
            <a:off x="2443778" y="1761306"/>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654" name="Oval 150"/>
          <p:cNvSpPr>
            <a:spLocks noChangeArrowheads="1"/>
          </p:cNvSpPr>
          <p:nvPr/>
        </p:nvSpPr>
        <p:spPr bwMode="auto">
          <a:xfrm>
            <a:off x="2822537" y="127885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655" name="Oval 151"/>
          <p:cNvSpPr>
            <a:spLocks noChangeArrowheads="1"/>
          </p:cNvSpPr>
          <p:nvPr/>
        </p:nvSpPr>
        <p:spPr bwMode="auto">
          <a:xfrm>
            <a:off x="3101927" y="1611530"/>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656" name="Oval 152"/>
          <p:cNvSpPr>
            <a:spLocks noChangeArrowheads="1"/>
          </p:cNvSpPr>
          <p:nvPr/>
        </p:nvSpPr>
        <p:spPr bwMode="auto">
          <a:xfrm>
            <a:off x="3463405" y="1926923"/>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657" name="Oval 153"/>
          <p:cNvSpPr>
            <a:spLocks noChangeArrowheads="1"/>
          </p:cNvSpPr>
          <p:nvPr/>
        </p:nvSpPr>
        <p:spPr bwMode="auto">
          <a:xfrm>
            <a:off x="3775917" y="239209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658" name="Oval 154"/>
          <p:cNvSpPr>
            <a:spLocks noChangeArrowheads="1"/>
          </p:cNvSpPr>
          <p:nvPr/>
        </p:nvSpPr>
        <p:spPr bwMode="auto">
          <a:xfrm>
            <a:off x="4088430" y="2574991"/>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659" name="Oval 155"/>
          <p:cNvSpPr>
            <a:spLocks noChangeArrowheads="1"/>
          </p:cNvSpPr>
          <p:nvPr/>
        </p:nvSpPr>
        <p:spPr bwMode="auto">
          <a:xfrm>
            <a:off x="4400943" y="2740609"/>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660" name="Oval 156"/>
          <p:cNvSpPr>
            <a:spLocks noChangeArrowheads="1"/>
          </p:cNvSpPr>
          <p:nvPr/>
        </p:nvSpPr>
        <p:spPr bwMode="auto">
          <a:xfrm>
            <a:off x="4713456" y="2841419"/>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1661" name="Text Box 157"/>
          <p:cNvSpPr txBox="1">
            <a:spLocks noChangeArrowheads="1"/>
          </p:cNvSpPr>
          <p:nvPr/>
        </p:nvSpPr>
        <p:spPr bwMode="auto">
          <a:xfrm>
            <a:off x="6329305" y="2766532"/>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21662" name="Text Box 158"/>
          <p:cNvSpPr txBox="1">
            <a:spLocks noChangeArrowheads="1"/>
          </p:cNvSpPr>
          <p:nvPr/>
        </p:nvSpPr>
        <p:spPr bwMode="auto">
          <a:xfrm>
            <a:off x="7013377" y="3300828"/>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1663" name="Text Box 159"/>
          <p:cNvSpPr txBox="1">
            <a:spLocks noChangeArrowheads="1"/>
          </p:cNvSpPr>
          <p:nvPr/>
        </p:nvSpPr>
        <p:spPr bwMode="auto">
          <a:xfrm>
            <a:off x="6363870" y="376743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2</a:t>
            </a:r>
          </a:p>
        </p:txBody>
      </p:sp>
      <p:sp>
        <p:nvSpPr>
          <p:cNvPr id="21664" name="Text Box 160"/>
          <p:cNvSpPr txBox="1">
            <a:spLocks noChangeArrowheads="1"/>
          </p:cNvSpPr>
          <p:nvPr/>
        </p:nvSpPr>
        <p:spPr bwMode="auto">
          <a:xfrm>
            <a:off x="6997536" y="3751595"/>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1665" name="Text Box 161"/>
          <p:cNvSpPr txBox="1">
            <a:spLocks noChangeArrowheads="1"/>
          </p:cNvSpPr>
          <p:nvPr/>
        </p:nvSpPr>
        <p:spPr bwMode="auto">
          <a:xfrm>
            <a:off x="631346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1666" name="Text Box 162"/>
          <p:cNvSpPr txBox="1">
            <a:spLocks noChangeArrowheads="1"/>
          </p:cNvSpPr>
          <p:nvPr/>
        </p:nvSpPr>
        <p:spPr bwMode="auto">
          <a:xfrm>
            <a:off x="698025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1667" name="Line 163"/>
          <p:cNvSpPr>
            <a:spLocks noChangeShapeType="1"/>
          </p:cNvSpPr>
          <p:nvPr/>
        </p:nvSpPr>
        <p:spPr bwMode="auto">
          <a:xfrm flipH="1">
            <a:off x="2137025" y="4372299"/>
            <a:ext cx="2500102"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1668" name="Text Box 164"/>
          <p:cNvSpPr txBox="1">
            <a:spLocks noChangeArrowheads="1"/>
          </p:cNvSpPr>
          <p:nvPr/>
        </p:nvSpPr>
        <p:spPr bwMode="auto">
          <a:xfrm>
            <a:off x="6296182" y="475394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4</a:t>
            </a:r>
          </a:p>
        </p:txBody>
      </p:sp>
      <p:sp>
        <p:nvSpPr>
          <p:cNvPr id="21669" name="Text Box 165"/>
          <p:cNvSpPr txBox="1">
            <a:spLocks noChangeArrowheads="1"/>
          </p:cNvSpPr>
          <p:nvPr/>
        </p:nvSpPr>
        <p:spPr bwMode="auto">
          <a:xfrm>
            <a:off x="6929849" y="4771222"/>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Tree>
    <p:extLst>
      <p:ext uri="{BB962C8B-B14F-4D97-AF65-F5344CB8AC3E}">
        <p14:creationId xmlns:p14="http://schemas.microsoft.com/office/powerpoint/2010/main" val="110628883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2529" name="Line 1"/>
          <p:cNvSpPr>
            <a:spLocks noChangeShapeType="1"/>
          </p:cNvSpPr>
          <p:nvPr/>
        </p:nvSpPr>
        <p:spPr bwMode="auto">
          <a:xfrm>
            <a:off x="2510025" y="648069"/>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30" name="Line 2"/>
          <p:cNvSpPr>
            <a:spLocks noChangeShapeType="1"/>
          </p:cNvSpPr>
          <p:nvPr/>
        </p:nvSpPr>
        <p:spPr bwMode="auto">
          <a:xfrm>
            <a:off x="2296882" y="2924948"/>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31" name="Line 3"/>
          <p:cNvSpPr>
            <a:spLocks noChangeShapeType="1"/>
          </p:cNvSpPr>
          <p:nvPr/>
        </p:nvSpPr>
        <p:spPr bwMode="auto">
          <a:xfrm>
            <a:off x="2361689" y="2276880"/>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32" name="Line 4"/>
          <p:cNvSpPr>
            <a:spLocks noChangeShapeType="1"/>
          </p:cNvSpPr>
          <p:nvPr/>
        </p:nvSpPr>
        <p:spPr bwMode="auto">
          <a:xfrm>
            <a:off x="2378970" y="1644653"/>
            <a:ext cx="312513"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33" name="Line 5"/>
          <p:cNvSpPr>
            <a:spLocks noChangeShapeType="1"/>
          </p:cNvSpPr>
          <p:nvPr/>
        </p:nvSpPr>
        <p:spPr bwMode="auto">
          <a:xfrm>
            <a:off x="2378971" y="996585"/>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34" name="Text Box 6"/>
          <p:cNvSpPr txBox="1">
            <a:spLocks noChangeArrowheads="1"/>
          </p:cNvSpPr>
          <p:nvPr/>
        </p:nvSpPr>
        <p:spPr bwMode="auto">
          <a:xfrm>
            <a:off x="1654575" y="747440"/>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2535" name="Text Box 7"/>
          <p:cNvSpPr txBox="1">
            <a:spLocks noChangeArrowheads="1"/>
          </p:cNvSpPr>
          <p:nvPr/>
        </p:nvSpPr>
        <p:spPr bwMode="auto">
          <a:xfrm>
            <a:off x="1605610" y="1362384"/>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2536" name="Text Box 8"/>
          <p:cNvSpPr txBox="1">
            <a:spLocks noChangeArrowheads="1"/>
          </p:cNvSpPr>
          <p:nvPr/>
        </p:nvSpPr>
        <p:spPr bwMode="auto">
          <a:xfrm>
            <a:off x="1802910" y="2027734"/>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2537" name="Line 9"/>
          <p:cNvSpPr>
            <a:spLocks noChangeShapeType="1"/>
          </p:cNvSpPr>
          <p:nvPr/>
        </p:nvSpPr>
        <p:spPr bwMode="auto">
          <a:xfrm>
            <a:off x="3168173"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38" name="Line 10"/>
          <p:cNvSpPr>
            <a:spLocks noChangeShapeType="1"/>
          </p:cNvSpPr>
          <p:nvPr/>
        </p:nvSpPr>
        <p:spPr bwMode="auto">
          <a:xfrm>
            <a:off x="2871502"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39" name="Line 11"/>
          <p:cNvSpPr>
            <a:spLocks noChangeShapeType="1"/>
          </p:cNvSpPr>
          <p:nvPr/>
        </p:nvSpPr>
        <p:spPr bwMode="auto">
          <a:xfrm>
            <a:off x="3512370" y="2757891"/>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40" name="Line 12"/>
          <p:cNvSpPr>
            <a:spLocks noChangeShapeType="1"/>
          </p:cNvSpPr>
          <p:nvPr/>
        </p:nvSpPr>
        <p:spPr bwMode="auto">
          <a:xfrm>
            <a:off x="3842164"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41" name="Line 13"/>
          <p:cNvSpPr>
            <a:spLocks noChangeShapeType="1"/>
          </p:cNvSpPr>
          <p:nvPr/>
        </p:nvSpPr>
        <p:spPr bwMode="auto">
          <a:xfrm>
            <a:off x="4154677"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42" name="Line 14"/>
          <p:cNvSpPr>
            <a:spLocks noChangeShapeType="1"/>
          </p:cNvSpPr>
          <p:nvPr/>
        </p:nvSpPr>
        <p:spPr bwMode="auto">
          <a:xfrm>
            <a:off x="4483032"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43" name="Line 15"/>
          <p:cNvSpPr>
            <a:spLocks noChangeShapeType="1"/>
          </p:cNvSpPr>
          <p:nvPr/>
        </p:nvSpPr>
        <p:spPr bwMode="auto">
          <a:xfrm>
            <a:off x="4786903"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44" name="Line 16"/>
          <p:cNvSpPr>
            <a:spLocks noChangeShapeType="1"/>
          </p:cNvSpPr>
          <p:nvPr/>
        </p:nvSpPr>
        <p:spPr bwMode="auto">
          <a:xfrm flipV="1">
            <a:off x="288878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45" name="Line 17"/>
          <p:cNvSpPr>
            <a:spLocks noChangeShapeType="1"/>
          </p:cNvSpPr>
          <p:nvPr/>
        </p:nvSpPr>
        <p:spPr bwMode="auto">
          <a:xfrm flipV="1">
            <a:off x="3184015"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46" name="Line 18"/>
          <p:cNvSpPr>
            <a:spLocks noChangeShapeType="1"/>
          </p:cNvSpPr>
          <p:nvPr/>
        </p:nvSpPr>
        <p:spPr bwMode="auto">
          <a:xfrm flipV="1">
            <a:off x="3529652" y="662471"/>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47" name="Line 19"/>
          <p:cNvSpPr>
            <a:spLocks noChangeShapeType="1"/>
          </p:cNvSpPr>
          <p:nvPr/>
        </p:nvSpPr>
        <p:spPr bwMode="auto">
          <a:xfrm flipV="1">
            <a:off x="384216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48" name="Line 20"/>
          <p:cNvSpPr>
            <a:spLocks noChangeShapeType="1"/>
          </p:cNvSpPr>
          <p:nvPr/>
        </p:nvSpPr>
        <p:spPr bwMode="auto">
          <a:xfrm flipV="1">
            <a:off x="4170518"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49" name="Line 21"/>
          <p:cNvSpPr>
            <a:spLocks noChangeShapeType="1"/>
          </p:cNvSpPr>
          <p:nvPr/>
        </p:nvSpPr>
        <p:spPr bwMode="auto">
          <a:xfrm flipV="1">
            <a:off x="4500314"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50" name="Line 22"/>
          <p:cNvSpPr>
            <a:spLocks noChangeShapeType="1"/>
          </p:cNvSpPr>
          <p:nvPr/>
        </p:nvSpPr>
        <p:spPr bwMode="auto">
          <a:xfrm flipV="1">
            <a:off x="479554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51" name="Oval 23"/>
          <p:cNvSpPr>
            <a:spLocks noChangeArrowheads="1"/>
          </p:cNvSpPr>
          <p:nvPr/>
        </p:nvSpPr>
        <p:spPr bwMode="auto">
          <a:xfrm>
            <a:off x="2443778" y="1728182"/>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552" name="Oval 24"/>
          <p:cNvSpPr>
            <a:spLocks noChangeArrowheads="1"/>
          </p:cNvSpPr>
          <p:nvPr/>
        </p:nvSpPr>
        <p:spPr bwMode="auto">
          <a:xfrm>
            <a:off x="2822537" y="124573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553" name="Oval 25"/>
          <p:cNvSpPr>
            <a:spLocks noChangeArrowheads="1"/>
          </p:cNvSpPr>
          <p:nvPr/>
        </p:nvSpPr>
        <p:spPr bwMode="auto">
          <a:xfrm>
            <a:off x="3101927" y="1578407"/>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554" name="Oval 26"/>
          <p:cNvSpPr>
            <a:spLocks noChangeArrowheads="1"/>
          </p:cNvSpPr>
          <p:nvPr/>
        </p:nvSpPr>
        <p:spPr bwMode="auto">
          <a:xfrm>
            <a:off x="3463405" y="1893800"/>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555" name="Oval 27"/>
          <p:cNvSpPr>
            <a:spLocks noChangeArrowheads="1"/>
          </p:cNvSpPr>
          <p:nvPr/>
        </p:nvSpPr>
        <p:spPr bwMode="auto">
          <a:xfrm>
            <a:off x="3775917" y="235896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556" name="Oval 28"/>
          <p:cNvSpPr>
            <a:spLocks noChangeArrowheads="1"/>
          </p:cNvSpPr>
          <p:nvPr/>
        </p:nvSpPr>
        <p:spPr bwMode="auto">
          <a:xfrm>
            <a:off x="4088430" y="2541868"/>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557" name="Oval 29"/>
          <p:cNvSpPr>
            <a:spLocks noChangeArrowheads="1"/>
          </p:cNvSpPr>
          <p:nvPr/>
        </p:nvSpPr>
        <p:spPr bwMode="auto">
          <a:xfrm>
            <a:off x="4400943" y="270748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558" name="Oval 30"/>
          <p:cNvSpPr>
            <a:spLocks noChangeArrowheads="1"/>
          </p:cNvSpPr>
          <p:nvPr/>
        </p:nvSpPr>
        <p:spPr bwMode="auto">
          <a:xfrm>
            <a:off x="4713456" y="2808296"/>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559" name="Text Box 31"/>
          <p:cNvSpPr txBox="1">
            <a:spLocks noChangeArrowheads="1"/>
          </p:cNvSpPr>
          <p:nvPr/>
        </p:nvSpPr>
        <p:spPr bwMode="auto">
          <a:xfrm>
            <a:off x="2443778" y="3182735"/>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2560" name="Text Box 32"/>
          <p:cNvSpPr txBox="1">
            <a:spLocks noChangeArrowheads="1"/>
          </p:cNvSpPr>
          <p:nvPr/>
        </p:nvSpPr>
        <p:spPr bwMode="auto">
          <a:xfrm>
            <a:off x="2766371" y="3182735"/>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2561" name="Text Box 33"/>
          <p:cNvSpPr txBox="1">
            <a:spLocks noChangeArrowheads="1"/>
          </p:cNvSpPr>
          <p:nvPr/>
        </p:nvSpPr>
        <p:spPr bwMode="auto">
          <a:xfrm>
            <a:off x="3119209" y="3215859"/>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2562" name="Text Box 34"/>
          <p:cNvSpPr txBox="1">
            <a:spLocks noChangeArrowheads="1"/>
          </p:cNvSpPr>
          <p:nvPr/>
        </p:nvSpPr>
        <p:spPr bwMode="auto">
          <a:xfrm>
            <a:off x="3463405" y="3215859"/>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2563" name="Text Box 35"/>
          <p:cNvSpPr txBox="1">
            <a:spLocks noChangeArrowheads="1"/>
          </p:cNvSpPr>
          <p:nvPr/>
        </p:nvSpPr>
        <p:spPr bwMode="auto">
          <a:xfrm>
            <a:off x="3793199" y="3182735"/>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2564" name="Text Box 36"/>
          <p:cNvSpPr txBox="1">
            <a:spLocks noChangeArrowheads="1"/>
          </p:cNvSpPr>
          <p:nvPr/>
        </p:nvSpPr>
        <p:spPr bwMode="auto">
          <a:xfrm>
            <a:off x="4112913" y="321585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2565" name="Text Box 37"/>
          <p:cNvSpPr txBox="1">
            <a:spLocks noChangeArrowheads="1"/>
          </p:cNvSpPr>
          <p:nvPr/>
        </p:nvSpPr>
        <p:spPr bwMode="auto">
          <a:xfrm>
            <a:off x="4434066" y="3182735"/>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2566" name="Text Box 38"/>
          <p:cNvSpPr txBox="1">
            <a:spLocks noChangeArrowheads="1"/>
          </p:cNvSpPr>
          <p:nvPr/>
        </p:nvSpPr>
        <p:spPr bwMode="auto">
          <a:xfrm>
            <a:off x="4737938" y="3182735"/>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2567" name="Line 39"/>
          <p:cNvSpPr>
            <a:spLocks noChangeShapeType="1"/>
          </p:cNvSpPr>
          <p:nvPr/>
        </p:nvSpPr>
        <p:spPr bwMode="auto">
          <a:xfrm>
            <a:off x="3234420" y="6100481"/>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68" name="Line 40"/>
          <p:cNvSpPr>
            <a:spLocks noChangeShapeType="1"/>
          </p:cNvSpPr>
          <p:nvPr/>
        </p:nvSpPr>
        <p:spPr bwMode="auto">
          <a:xfrm>
            <a:off x="3215699" y="568427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69" name="Line 41"/>
          <p:cNvSpPr>
            <a:spLocks noChangeShapeType="1"/>
          </p:cNvSpPr>
          <p:nvPr/>
        </p:nvSpPr>
        <p:spPr bwMode="auto">
          <a:xfrm>
            <a:off x="3231540" y="5318480"/>
            <a:ext cx="2668601"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70" name="Line 42"/>
          <p:cNvSpPr>
            <a:spLocks noChangeShapeType="1"/>
          </p:cNvSpPr>
          <p:nvPr/>
        </p:nvSpPr>
        <p:spPr bwMode="auto">
          <a:xfrm>
            <a:off x="3230100" y="49209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71" name="Line 43"/>
          <p:cNvSpPr>
            <a:spLocks noChangeShapeType="1"/>
          </p:cNvSpPr>
          <p:nvPr/>
        </p:nvSpPr>
        <p:spPr bwMode="auto">
          <a:xfrm>
            <a:off x="3230100" y="45407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72" name="Line 44"/>
          <p:cNvSpPr>
            <a:spLocks noChangeShapeType="1"/>
          </p:cNvSpPr>
          <p:nvPr/>
        </p:nvSpPr>
        <p:spPr bwMode="auto">
          <a:xfrm>
            <a:off x="3247382" y="410875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73" name="Text Box 45"/>
          <p:cNvSpPr txBox="1">
            <a:spLocks noChangeArrowheads="1"/>
          </p:cNvSpPr>
          <p:nvPr/>
        </p:nvSpPr>
        <p:spPr bwMode="auto">
          <a:xfrm>
            <a:off x="2754850" y="39575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22574" name="Text Box 46"/>
          <p:cNvSpPr txBox="1">
            <a:spLocks noChangeArrowheads="1"/>
          </p:cNvSpPr>
          <p:nvPr/>
        </p:nvSpPr>
        <p:spPr bwMode="auto">
          <a:xfrm>
            <a:off x="2737569" y="43550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22575" name="Text Box 47"/>
          <p:cNvSpPr txBox="1">
            <a:spLocks noChangeArrowheads="1"/>
          </p:cNvSpPr>
          <p:nvPr/>
        </p:nvSpPr>
        <p:spPr bwMode="auto">
          <a:xfrm>
            <a:off x="2721726" y="47352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22576" name="Text Box 48"/>
          <p:cNvSpPr txBox="1">
            <a:spLocks noChangeArrowheads="1"/>
          </p:cNvSpPr>
          <p:nvPr/>
        </p:nvSpPr>
        <p:spPr bwMode="auto">
          <a:xfrm>
            <a:off x="2739008" y="5461054"/>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22577" name="Text Box 49"/>
          <p:cNvSpPr txBox="1">
            <a:spLocks noChangeArrowheads="1"/>
          </p:cNvSpPr>
          <p:nvPr/>
        </p:nvSpPr>
        <p:spPr bwMode="auto">
          <a:xfrm>
            <a:off x="2737569" y="50981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22578" name="Text Box 50"/>
          <p:cNvSpPr txBox="1">
            <a:spLocks noChangeArrowheads="1"/>
          </p:cNvSpPr>
          <p:nvPr/>
        </p:nvSpPr>
        <p:spPr bwMode="auto">
          <a:xfrm>
            <a:off x="2739008" y="58758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22579" name="Line 51"/>
          <p:cNvSpPr>
            <a:spLocks noChangeShapeType="1"/>
          </p:cNvSpPr>
          <p:nvPr/>
        </p:nvSpPr>
        <p:spPr bwMode="auto">
          <a:xfrm>
            <a:off x="3284826" y="3767436"/>
            <a:ext cx="1440"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80" name="Line 52"/>
          <p:cNvSpPr>
            <a:spLocks noChangeShapeType="1"/>
          </p:cNvSpPr>
          <p:nvPr/>
        </p:nvSpPr>
        <p:spPr bwMode="auto">
          <a:xfrm>
            <a:off x="3626141" y="38178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81" name="Line 53"/>
          <p:cNvSpPr>
            <a:spLocks noChangeShapeType="1"/>
          </p:cNvSpPr>
          <p:nvPr/>
        </p:nvSpPr>
        <p:spPr bwMode="auto">
          <a:xfrm>
            <a:off x="3983298" y="3797680"/>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82" name="Line 54"/>
          <p:cNvSpPr>
            <a:spLocks noChangeShapeType="1"/>
          </p:cNvSpPr>
          <p:nvPr/>
        </p:nvSpPr>
        <p:spPr bwMode="auto">
          <a:xfrm>
            <a:off x="4290052" y="381352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83" name="Line 55"/>
          <p:cNvSpPr>
            <a:spLocks noChangeShapeType="1"/>
          </p:cNvSpPr>
          <p:nvPr/>
        </p:nvSpPr>
        <p:spPr bwMode="auto">
          <a:xfrm>
            <a:off x="4612645" y="381208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84" name="Line 56"/>
          <p:cNvSpPr>
            <a:spLocks noChangeShapeType="1"/>
          </p:cNvSpPr>
          <p:nvPr/>
        </p:nvSpPr>
        <p:spPr bwMode="auto">
          <a:xfrm>
            <a:off x="5620751" y="3827923"/>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85" name="Line 57"/>
          <p:cNvSpPr>
            <a:spLocks noChangeShapeType="1"/>
          </p:cNvSpPr>
          <p:nvPr/>
        </p:nvSpPr>
        <p:spPr bwMode="auto">
          <a:xfrm>
            <a:off x="4987085" y="3842324"/>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86" name="Line 58"/>
          <p:cNvSpPr>
            <a:spLocks noChangeShapeType="1"/>
          </p:cNvSpPr>
          <p:nvPr/>
        </p:nvSpPr>
        <p:spPr bwMode="auto">
          <a:xfrm>
            <a:off x="5293836" y="38250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587" name="Oval 59"/>
          <p:cNvSpPr>
            <a:spLocks noChangeArrowheads="1"/>
          </p:cNvSpPr>
          <p:nvPr/>
        </p:nvSpPr>
        <p:spPr bwMode="auto">
          <a:xfrm>
            <a:off x="3199857" y="566843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2588" name="Oval 60"/>
          <p:cNvSpPr>
            <a:spLocks noChangeArrowheads="1"/>
          </p:cNvSpPr>
          <p:nvPr/>
        </p:nvSpPr>
        <p:spPr bwMode="auto">
          <a:xfrm>
            <a:off x="3508049" y="5132699"/>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2589" name="Oval 61"/>
          <p:cNvSpPr>
            <a:spLocks noChangeArrowheads="1"/>
          </p:cNvSpPr>
          <p:nvPr/>
        </p:nvSpPr>
        <p:spPr bwMode="auto">
          <a:xfrm>
            <a:off x="3883929" y="468337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2590" name="Oval 62"/>
          <p:cNvSpPr>
            <a:spLocks noChangeArrowheads="1"/>
          </p:cNvSpPr>
          <p:nvPr/>
        </p:nvSpPr>
        <p:spPr bwMode="auto">
          <a:xfrm>
            <a:off x="4226685" y="442558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2591" name="Oval 63"/>
          <p:cNvSpPr>
            <a:spLocks noChangeArrowheads="1"/>
          </p:cNvSpPr>
          <p:nvPr/>
        </p:nvSpPr>
        <p:spPr bwMode="auto">
          <a:xfrm>
            <a:off x="4534877" y="4270049"/>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2592" name="Oval 64"/>
          <p:cNvSpPr>
            <a:spLocks noChangeArrowheads="1"/>
          </p:cNvSpPr>
          <p:nvPr/>
        </p:nvSpPr>
        <p:spPr bwMode="auto">
          <a:xfrm>
            <a:off x="4893475" y="413179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2593" name="Oval 65"/>
          <p:cNvSpPr>
            <a:spLocks noChangeArrowheads="1"/>
          </p:cNvSpPr>
          <p:nvPr/>
        </p:nvSpPr>
        <p:spPr bwMode="auto">
          <a:xfrm>
            <a:off x="5234791" y="404538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2594" name="Oval 66"/>
          <p:cNvSpPr>
            <a:spLocks noChangeArrowheads="1"/>
          </p:cNvSpPr>
          <p:nvPr/>
        </p:nvSpPr>
        <p:spPr bwMode="auto">
          <a:xfrm>
            <a:off x="5560265" y="3993540"/>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2595" name="Text Box 67"/>
          <p:cNvSpPr txBox="1">
            <a:spLocks noChangeArrowheads="1"/>
          </p:cNvSpPr>
          <p:nvPr/>
        </p:nvSpPr>
        <p:spPr bwMode="auto">
          <a:xfrm>
            <a:off x="3248822" y="6397153"/>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2596" name="Text Box 68"/>
          <p:cNvSpPr txBox="1">
            <a:spLocks noChangeArrowheads="1"/>
          </p:cNvSpPr>
          <p:nvPr/>
        </p:nvSpPr>
        <p:spPr bwMode="auto">
          <a:xfrm>
            <a:off x="3569976" y="6397153"/>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2597" name="Text Box 69"/>
          <p:cNvSpPr txBox="1">
            <a:spLocks noChangeArrowheads="1"/>
          </p:cNvSpPr>
          <p:nvPr/>
        </p:nvSpPr>
        <p:spPr bwMode="auto">
          <a:xfrm>
            <a:off x="3922813" y="6430276"/>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2598" name="Text Box 70"/>
          <p:cNvSpPr txBox="1">
            <a:spLocks noChangeArrowheads="1"/>
          </p:cNvSpPr>
          <p:nvPr/>
        </p:nvSpPr>
        <p:spPr bwMode="auto">
          <a:xfrm>
            <a:off x="4268449" y="6430276"/>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2599" name="Text Box 71"/>
          <p:cNvSpPr txBox="1">
            <a:spLocks noChangeArrowheads="1"/>
          </p:cNvSpPr>
          <p:nvPr/>
        </p:nvSpPr>
        <p:spPr bwMode="auto">
          <a:xfrm>
            <a:off x="4596804" y="6397153"/>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2600" name="Text Box 72"/>
          <p:cNvSpPr txBox="1">
            <a:spLocks noChangeArrowheads="1"/>
          </p:cNvSpPr>
          <p:nvPr/>
        </p:nvSpPr>
        <p:spPr bwMode="auto">
          <a:xfrm>
            <a:off x="4917957" y="6430276"/>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2601" name="Text Box 73"/>
          <p:cNvSpPr txBox="1">
            <a:spLocks noChangeArrowheads="1"/>
          </p:cNvSpPr>
          <p:nvPr/>
        </p:nvSpPr>
        <p:spPr bwMode="auto">
          <a:xfrm>
            <a:off x="5239110" y="6397153"/>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2602" name="Text Box 74"/>
          <p:cNvSpPr txBox="1">
            <a:spLocks noChangeArrowheads="1"/>
          </p:cNvSpPr>
          <p:nvPr/>
        </p:nvSpPr>
        <p:spPr bwMode="auto">
          <a:xfrm>
            <a:off x="5542983" y="6397153"/>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2603" name="Line 75"/>
          <p:cNvSpPr>
            <a:spLocks noChangeShapeType="1"/>
          </p:cNvSpPr>
          <p:nvPr/>
        </p:nvSpPr>
        <p:spPr bwMode="auto">
          <a:xfrm flipH="1">
            <a:off x="2175910" y="613504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04" name="Line 76"/>
          <p:cNvSpPr>
            <a:spLocks noChangeShapeType="1"/>
          </p:cNvSpPr>
          <p:nvPr/>
        </p:nvSpPr>
        <p:spPr bwMode="auto">
          <a:xfrm flipH="1">
            <a:off x="2175910" y="409435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05" name="Line 77"/>
          <p:cNvSpPr>
            <a:spLocks noChangeShapeType="1"/>
          </p:cNvSpPr>
          <p:nvPr/>
        </p:nvSpPr>
        <p:spPr bwMode="auto">
          <a:xfrm flipH="1">
            <a:off x="2175910" y="552010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06" name="Line 78"/>
          <p:cNvSpPr>
            <a:spLocks noChangeShapeType="1"/>
          </p:cNvSpPr>
          <p:nvPr/>
        </p:nvSpPr>
        <p:spPr bwMode="auto">
          <a:xfrm flipH="1">
            <a:off x="2175910" y="5828293"/>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07" name="Line 79"/>
          <p:cNvSpPr>
            <a:spLocks noChangeShapeType="1"/>
          </p:cNvSpPr>
          <p:nvPr/>
        </p:nvSpPr>
        <p:spPr bwMode="auto">
          <a:xfrm flipH="1">
            <a:off x="2175910" y="4696334"/>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08" name="Line 80"/>
          <p:cNvSpPr>
            <a:spLocks noChangeShapeType="1"/>
          </p:cNvSpPr>
          <p:nvPr/>
        </p:nvSpPr>
        <p:spPr bwMode="auto">
          <a:xfrm flipH="1">
            <a:off x="2175910" y="5256552"/>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09" name="Line 81"/>
          <p:cNvSpPr>
            <a:spLocks noChangeShapeType="1"/>
          </p:cNvSpPr>
          <p:nvPr/>
        </p:nvSpPr>
        <p:spPr bwMode="auto">
          <a:xfrm flipH="1">
            <a:off x="2175910" y="49886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10" name="Line 82"/>
          <p:cNvSpPr>
            <a:spLocks noChangeShapeType="1"/>
          </p:cNvSpPr>
          <p:nvPr/>
        </p:nvSpPr>
        <p:spPr bwMode="auto">
          <a:xfrm flipH="1">
            <a:off x="2175910" y="44183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11" name="Text Box 83"/>
          <p:cNvSpPr txBox="1">
            <a:spLocks noChangeArrowheads="1"/>
          </p:cNvSpPr>
          <p:nvPr/>
        </p:nvSpPr>
        <p:spPr bwMode="auto">
          <a:xfrm>
            <a:off x="1916682" y="5970868"/>
            <a:ext cx="223223"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0</a:t>
            </a:r>
          </a:p>
        </p:txBody>
      </p:sp>
      <p:sp>
        <p:nvSpPr>
          <p:cNvPr id="22612" name="Text Box 84"/>
          <p:cNvSpPr txBox="1">
            <a:spLocks noChangeArrowheads="1"/>
          </p:cNvSpPr>
          <p:nvPr/>
        </p:nvSpPr>
        <p:spPr bwMode="auto">
          <a:xfrm>
            <a:off x="1925323" y="56684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1</a:t>
            </a:r>
          </a:p>
        </p:txBody>
      </p:sp>
      <p:sp>
        <p:nvSpPr>
          <p:cNvPr id="22613" name="Text Box 85"/>
          <p:cNvSpPr txBox="1">
            <a:spLocks noChangeArrowheads="1"/>
          </p:cNvSpPr>
          <p:nvPr/>
        </p:nvSpPr>
        <p:spPr bwMode="auto">
          <a:xfrm>
            <a:off x="1925323" y="5357363"/>
            <a:ext cx="24914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2</a:t>
            </a:r>
          </a:p>
        </p:txBody>
      </p:sp>
      <p:sp>
        <p:nvSpPr>
          <p:cNvPr id="22614" name="Text Box 86"/>
          <p:cNvSpPr txBox="1">
            <a:spLocks noChangeArrowheads="1"/>
          </p:cNvSpPr>
          <p:nvPr/>
        </p:nvSpPr>
        <p:spPr bwMode="auto">
          <a:xfrm>
            <a:off x="1908042" y="5089495"/>
            <a:ext cx="2563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3</a:t>
            </a:r>
          </a:p>
        </p:txBody>
      </p:sp>
      <p:sp>
        <p:nvSpPr>
          <p:cNvPr id="22615" name="Text Box 87"/>
          <p:cNvSpPr txBox="1">
            <a:spLocks noChangeArrowheads="1"/>
          </p:cNvSpPr>
          <p:nvPr/>
        </p:nvSpPr>
        <p:spPr bwMode="auto">
          <a:xfrm>
            <a:off x="1899400" y="4812986"/>
            <a:ext cx="20594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4</a:t>
            </a:r>
          </a:p>
        </p:txBody>
      </p:sp>
      <p:sp>
        <p:nvSpPr>
          <p:cNvPr id="22616" name="Text Box 88"/>
          <p:cNvSpPr txBox="1">
            <a:spLocks noChangeArrowheads="1"/>
          </p:cNvSpPr>
          <p:nvPr/>
        </p:nvSpPr>
        <p:spPr bwMode="auto">
          <a:xfrm>
            <a:off x="1908042" y="4553759"/>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5</a:t>
            </a:r>
          </a:p>
        </p:txBody>
      </p:sp>
      <p:sp>
        <p:nvSpPr>
          <p:cNvPr id="22617" name="Text Box 89"/>
          <p:cNvSpPr txBox="1">
            <a:spLocks noChangeArrowheads="1"/>
          </p:cNvSpPr>
          <p:nvPr/>
        </p:nvSpPr>
        <p:spPr bwMode="auto">
          <a:xfrm>
            <a:off x="1899401" y="4251327"/>
            <a:ext cx="27362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6</a:t>
            </a:r>
          </a:p>
        </p:txBody>
      </p:sp>
      <p:sp>
        <p:nvSpPr>
          <p:cNvPr id="22618" name="Text Box 90"/>
          <p:cNvSpPr txBox="1">
            <a:spLocks noChangeArrowheads="1"/>
          </p:cNvSpPr>
          <p:nvPr/>
        </p:nvSpPr>
        <p:spPr bwMode="auto">
          <a:xfrm>
            <a:off x="1908042" y="3940255"/>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7</a:t>
            </a:r>
          </a:p>
        </p:txBody>
      </p:sp>
      <p:sp>
        <p:nvSpPr>
          <p:cNvPr id="22619" name="Line 91"/>
          <p:cNvSpPr>
            <a:spLocks noChangeShapeType="1"/>
          </p:cNvSpPr>
          <p:nvPr/>
        </p:nvSpPr>
        <p:spPr bwMode="auto">
          <a:xfrm>
            <a:off x="7812661"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20" name="Line 92"/>
          <p:cNvSpPr>
            <a:spLocks noChangeShapeType="1"/>
          </p:cNvSpPr>
          <p:nvPr/>
        </p:nvSpPr>
        <p:spPr bwMode="auto">
          <a:xfrm>
            <a:off x="7598079"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21" name="Line 93"/>
          <p:cNvSpPr>
            <a:spLocks noChangeShapeType="1"/>
          </p:cNvSpPr>
          <p:nvPr/>
        </p:nvSpPr>
        <p:spPr bwMode="auto">
          <a:xfrm>
            <a:off x="7664325"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22" name="Line 94"/>
          <p:cNvSpPr>
            <a:spLocks noChangeShapeType="1"/>
          </p:cNvSpPr>
          <p:nvPr/>
        </p:nvSpPr>
        <p:spPr bwMode="auto">
          <a:xfrm>
            <a:off x="7681607"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23" name="Line 95"/>
          <p:cNvSpPr>
            <a:spLocks noChangeShapeType="1"/>
          </p:cNvSpPr>
          <p:nvPr/>
        </p:nvSpPr>
        <p:spPr bwMode="auto">
          <a:xfrm>
            <a:off x="7681607"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24" name="Text Box 96"/>
          <p:cNvSpPr txBox="1">
            <a:spLocks noChangeArrowheads="1"/>
          </p:cNvSpPr>
          <p:nvPr/>
        </p:nvSpPr>
        <p:spPr bwMode="auto">
          <a:xfrm>
            <a:off x="6957212"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2625" name="Text Box 97"/>
          <p:cNvSpPr txBox="1">
            <a:spLocks noChangeArrowheads="1"/>
          </p:cNvSpPr>
          <p:nvPr/>
        </p:nvSpPr>
        <p:spPr bwMode="auto">
          <a:xfrm>
            <a:off x="6908246"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2626" name="Text Box 98"/>
          <p:cNvSpPr txBox="1">
            <a:spLocks noChangeArrowheads="1"/>
          </p:cNvSpPr>
          <p:nvPr/>
        </p:nvSpPr>
        <p:spPr bwMode="auto">
          <a:xfrm>
            <a:off x="7105547"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2627" name="Line 99"/>
          <p:cNvSpPr>
            <a:spLocks noChangeShapeType="1"/>
          </p:cNvSpPr>
          <p:nvPr/>
        </p:nvSpPr>
        <p:spPr bwMode="auto">
          <a:xfrm>
            <a:off x="8470810"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28" name="Line 100"/>
          <p:cNvSpPr>
            <a:spLocks noChangeShapeType="1"/>
          </p:cNvSpPr>
          <p:nvPr/>
        </p:nvSpPr>
        <p:spPr bwMode="auto">
          <a:xfrm>
            <a:off x="8174138"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29" name="Line 101"/>
          <p:cNvSpPr>
            <a:spLocks noChangeShapeType="1"/>
          </p:cNvSpPr>
          <p:nvPr/>
        </p:nvSpPr>
        <p:spPr bwMode="auto">
          <a:xfrm>
            <a:off x="8815007"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30" name="Line 102"/>
          <p:cNvSpPr>
            <a:spLocks noChangeShapeType="1"/>
          </p:cNvSpPr>
          <p:nvPr/>
        </p:nvSpPr>
        <p:spPr bwMode="auto">
          <a:xfrm>
            <a:off x="914480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31" name="Line 103"/>
          <p:cNvSpPr>
            <a:spLocks noChangeShapeType="1"/>
          </p:cNvSpPr>
          <p:nvPr/>
        </p:nvSpPr>
        <p:spPr bwMode="auto">
          <a:xfrm>
            <a:off x="9457314"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32" name="Line 104"/>
          <p:cNvSpPr>
            <a:spLocks noChangeShapeType="1"/>
          </p:cNvSpPr>
          <p:nvPr/>
        </p:nvSpPr>
        <p:spPr bwMode="auto">
          <a:xfrm>
            <a:off x="9785669"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33" name="Line 105"/>
          <p:cNvSpPr>
            <a:spLocks noChangeShapeType="1"/>
          </p:cNvSpPr>
          <p:nvPr/>
        </p:nvSpPr>
        <p:spPr bwMode="auto">
          <a:xfrm>
            <a:off x="1008954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34" name="Line 106"/>
          <p:cNvSpPr>
            <a:spLocks noChangeShapeType="1"/>
          </p:cNvSpPr>
          <p:nvPr/>
        </p:nvSpPr>
        <p:spPr bwMode="auto">
          <a:xfrm flipV="1">
            <a:off x="819142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35" name="Line 107"/>
          <p:cNvSpPr>
            <a:spLocks noChangeShapeType="1"/>
          </p:cNvSpPr>
          <p:nvPr/>
        </p:nvSpPr>
        <p:spPr bwMode="auto">
          <a:xfrm flipV="1">
            <a:off x="8486652"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36" name="Line 108"/>
          <p:cNvSpPr>
            <a:spLocks noChangeShapeType="1"/>
          </p:cNvSpPr>
          <p:nvPr/>
        </p:nvSpPr>
        <p:spPr bwMode="auto">
          <a:xfrm flipV="1">
            <a:off x="8832288"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37" name="Line 109"/>
          <p:cNvSpPr>
            <a:spLocks noChangeShapeType="1"/>
          </p:cNvSpPr>
          <p:nvPr/>
        </p:nvSpPr>
        <p:spPr bwMode="auto">
          <a:xfrm flipV="1">
            <a:off x="914480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38" name="Line 110"/>
          <p:cNvSpPr>
            <a:spLocks noChangeShapeType="1"/>
          </p:cNvSpPr>
          <p:nvPr/>
        </p:nvSpPr>
        <p:spPr bwMode="auto">
          <a:xfrm flipV="1">
            <a:off x="9473155"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39" name="Line 111"/>
          <p:cNvSpPr>
            <a:spLocks noChangeShapeType="1"/>
          </p:cNvSpPr>
          <p:nvPr/>
        </p:nvSpPr>
        <p:spPr bwMode="auto">
          <a:xfrm flipV="1">
            <a:off x="9801509"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40" name="Line 112"/>
          <p:cNvSpPr>
            <a:spLocks noChangeShapeType="1"/>
          </p:cNvSpPr>
          <p:nvPr/>
        </p:nvSpPr>
        <p:spPr bwMode="auto">
          <a:xfrm flipV="1">
            <a:off x="10098180"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41" name="Text Box 113"/>
          <p:cNvSpPr txBox="1">
            <a:spLocks noChangeArrowheads="1"/>
          </p:cNvSpPr>
          <p:nvPr/>
        </p:nvSpPr>
        <p:spPr bwMode="auto">
          <a:xfrm>
            <a:off x="6238575" y="138255"/>
            <a:ext cx="4429905"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1pPr>
            <a:lvl2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2pPr>
            <a:lvl3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3pPr>
            <a:lvl4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4pPr>
            <a:lvl5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equalized histogram</a:t>
            </a:r>
          </a:p>
        </p:txBody>
      </p:sp>
      <p:sp>
        <p:nvSpPr>
          <p:cNvPr id="22642" name="AutoShape 114"/>
          <p:cNvSpPr>
            <a:spLocks noChangeArrowheads="1"/>
          </p:cNvSpPr>
          <p:nvPr/>
        </p:nvSpPr>
        <p:spPr bwMode="auto">
          <a:xfrm>
            <a:off x="6107522" y="2730528"/>
            <a:ext cx="1350862" cy="3937373"/>
          </a:xfrm>
          <a:prstGeom prst="roundRect">
            <a:avLst>
              <a:gd name="adj" fmla="val 106"/>
            </a:avLst>
          </a:prstGeom>
          <a:noFill/>
          <a:ln w="360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22643" name="Line 115"/>
          <p:cNvSpPr>
            <a:spLocks noChangeShapeType="1"/>
          </p:cNvSpPr>
          <p:nvPr/>
        </p:nvSpPr>
        <p:spPr bwMode="auto">
          <a:xfrm>
            <a:off x="6124804" y="3283545"/>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44" name="Line 116"/>
          <p:cNvSpPr>
            <a:spLocks noChangeShapeType="1"/>
          </p:cNvSpPr>
          <p:nvPr/>
        </p:nvSpPr>
        <p:spPr bwMode="auto">
          <a:xfrm flipH="1">
            <a:off x="6123363" y="3750154"/>
            <a:ext cx="135374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45" name="Line 117"/>
          <p:cNvSpPr>
            <a:spLocks noChangeShapeType="1"/>
          </p:cNvSpPr>
          <p:nvPr/>
        </p:nvSpPr>
        <p:spPr bwMode="auto">
          <a:xfrm>
            <a:off x="6124804" y="4268608"/>
            <a:ext cx="133358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46" name="Line 118"/>
          <p:cNvSpPr>
            <a:spLocks noChangeShapeType="1"/>
          </p:cNvSpPr>
          <p:nvPr/>
        </p:nvSpPr>
        <p:spPr bwMode="auto">
          <a:xfrm flipH="1">
            <a:off x="6106081" y="4717936"/>
            <a:ext cx="137102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47" name="Line 119"/>
          <p:cNvSpPr>
            <a:spLocks noChangeShapeType="1"/>
          </p:cNvSpPr>
          <p:nvPr/>
        </p:nvSpPr>
        <p:spPr bwMode="auto">
          <a:xfrm>
            <a:off x="6124804" y="5219108"/>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48" name="Line 120"/>
          <p:cNvSpPr>
            <a:spLocks noChangeShapeType="1"/>
          </p:cNvSpPr>
          <p:nvPr/>
        </p:nvSpPr>
        <p:spPr bwMode="auto">
          <a:xfrm flipH="1">
            <a:off x="6123363" y="5702999"/>
            <a:ext cx="133646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49" name="Line 121"/>
          <p:cNvSpPr>
            <a:spLocks noChangeShapeType="1"/>
          </p:cNvSpPr>
          <p:nvPr/>
        </p:nvSpPr>
        <p:spPr bwMode="auto">
          <a:xfrm>
            <a:off x="6124804" y="6186890"/>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50" name="Line 122"/>
          <p:cNvSpPr>
            <a:spLocks noChangeShapeType="1"/>
          </p:cNvSpPr>
          <p:nvPr/>
        </p:nvSpPr>
        <p:spPr bwMode="auto">
          <a:xfrm>
            <a:off x="6757030" y="2747809"/>
            <a:ext cx="1441" cy="3974817"/>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51" name="Text Box 123"/>
          <p:cNvSpPr txBox="1">
            <a:spLocks noChangeArrowheads="1"/>
          </p:cNvSpPr>
          <p:nvPr/>
        </p:nvSpPr>
        <p:spPr bwMode="auto">
          <a:xfrm>
            <a:off x="6278899" y="2246637"/>
            <a:ext cx="163506"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r</a:t>
            </a:r>
          </a:p>
        </p:txBody>
      </p:sp>
      <p:sp>
        <p:nvSpPr>
          <p:cNvPr id="22652" name="Text Box 124"/>
          <p:cNvSpPr txBox="1">
            <a:spLocks noChangeArrowheads="1"/>
          </p:cNvSpPr>
          <p:nvPr/>
        </p:nvSpPr>
        <p:spPr bwMode="auto">
          <a:xfrm>
            <a:off x="6859282" y="2263919"/>
            <a:ext cx="308192"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s</a:t>
            </a:r>
          </a:p>
        </p:txBody>
      </p:sp>
      <p:sp>
        <p:nvSpPr>
          <p:cNvPr id="22653" name="Text Box 125"/>
          <p:cNvSpPr txBox="1">
            <a:spLocks noChangeArrowheads="1"/>
          </p:cNvSpPr>
          <p:nvPr/>
        </p:nvSpPr>
        <p:spPr bwMode="auto">
          <a:xfrm>
            <a:off x="6363870" y="328354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2654" name="Text Box 126"/>
          <p:cNvSpPr txBox="1">
            <a:spLocks noChangeArrowheads="1"/>
          </p:cNvSpPr>
          <p:nvPr/>
        </p:nvSpPr>
        <p:spPr bwMode="auto">
          <a:xfrm>
            <a:off x="6996095" y="2765091"/>
            <a:ext cx="27362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2655" name="Line 127"/>
          <p:cNvSpPr>
            <a:spLocks noChangeShapeType="1"/>
          </p:cNvSpPr>
          <p:nvPr/>
        </p:nvSpPr>
        <p:spPr bwMode="auto">
          <a:xfrm>
            <a:off x="2510025"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56" name="Line 128"/>
          <p:cNvSpPr>
            <a:spLocks noChangeShapeType="1"/>
          </p:cNvSpPr>
          <p:nvPr/>
        </p:nvSpPr>
        <p:spPr bwMode="auto">
          <a:xfrm>
            <a:off x="2296882"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57" name="Line 129"/>
          <p:cNvSpPr>
            <a:spLocks noChangeShapeType="1"/>
          </p:cNvSpPr>
          <p:nvPr/>
        </p:nvSpPr>
        <p:spPr bwMode="auto">
          <a:xfrm>
            <a:off x="2363129"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58" name="Line 130"/>
          <p:cNvSpPr>
            <a:spLocks noChangeShapeType="1"/>
          </p:cNvSpPr>
          <p:nvPr/>
        </p:nvSpPr>
        <p:spPr bwMode="auto">
          <a:xfrm>
            <a:off x="2378970"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59" name="Line 131"/>
          <p:cNvSpPr>
            <a:spLocks noChangeShapeType="1"/>
          </p:cNvSpPr>
          <p:nvPr/>
        </p:nvSpPr>
        <p:spPr bwMode="auto">
          <a:xfrm>
            <a:off x="2378971"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60" name="Text Box 132"/>
          <p:cNvSpPr txBox="1">
            <a:spLocks noChangeArrowheads="1"/>
          </p:cNvSpPr>
          <p:nvPr/>
        </p:nvSpPr>
        <p:spPr bwMode="auto">
          <a:xfrm>
            <a:off x="1654575"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2661" name="Text Box 133"/>
          <p:cNvSpPr txBox="1">
            <a:spLocks noChangeArrowheads="1"/>
          </p:cNvSpPr>
          <p:nvPr/>
        </p:nvSpPr>
        <p:spPr bwMode="auto">
          <a:xfrm>
            <a:off x="1605610"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2662" name="Text Box 134"/>
          <p:cNvSpPr txBox="1">
            <a:spLocks noChangeArrowheads="1"/>
          </p:cNvSpPr>
          <p:nvPr/>
        </p:nvSpPr>
        <p:spPr bwMode="auto">
          <a:xfrm>
            <a:off x="1802910"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2663" name="Line 135"/>
          <p:cNvSpPr>
            <a:spLocks noChangeShapeType="1"/>
          </p:cNvSpPr>
          <p:nvPr/>
        </p:nvSpPr>
        <p:spPr bwMode="auto">
          <a:xfrm>
            <a:off x="3168173"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64" name="Line 136"/>
          <p:cNvSpPr>
            <a:spLocks noChangeShapeType="1"/>
          </p:cNvSpPr>
          <p:nvPr/>
        </p:nvSpPr>
        <p:spPr bwMode="auto">
          <a:xfrm>
            <a:off x="2871502"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65" name="Line 137"/>
          <p:cNvSpPr>
            <a:spLocks noChangeShapeType="1"/>
          </p:cNvSpPr>
          <p:nvPr/>
        </p:nvSpPr>
        <p:spPr bwMode="auto">
          <a:xfrm>
            <a:off x="3513809"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66" name="Line 138"/>
          <p:cNvSpPr>
            <a:spLocks noChangeShapeType="1"/>
          </p:cNvSpPr>
          <p:nvPr/>
        </p:nvSpPr>
        <p:spPr bwMode="auto">
          <a:xfrm>
            <a:off x="3842164"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67" name="Line 139"/>
          <p:cNvSpPr>
            <a:spLocks noChangeShapeType="1"/>
          </p:cNvSpPr>
          <p:nvPr/>
        </p:nvSpPr>
        <p:spPr bwMode="auto">
          <a:xfrm>
            <a:off x="4154677"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68" name="Line 140"/>
          <p:cNvSpPr>
            <a:spLocks noChangeShapeType="1"/>
          </p:cNvSpPr>
          <p:nvPr/>
        </p:nvSpPr>
        <p:spPr bwMode="auto">
          <a:xfrm>
            <a:off x="4483032"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69" name="Line 141"/>
          <p:cNvSpPr>
            <a:spLocks noChangeShapeType="1"/>
          </p:cNvSpPr>
          <p:nvPr/>
        </p:nvSpPr>
        <p:spPr bwMode="auto">
          <a:xfrm>
            <a:off x="4788344"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70" name="Line 142"/>
          <p:cNvSpPr>
            <a:spLocks noChangeShapeType="1"/>
          </p:cNvSpPr>
          <p:nvPr/>
        </p:nvSpPr>
        <p:spPr bwMode="auto">
          <a:xfrm flipV="1">
            <a:off x="288878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71" name="Line 143"/>
          <p:cNvSpPr>
            <a:spLocks noChangeShapeType="1"/>
          </p:cNvSpPr>
          <p:nvPr/>
        </p:nvSpPr>
        <p:spPr bwMode="auto">
          <a:xfrm flipV="1">
            <a:off x="3184015"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72" name="Line 144"/>
          <p:cNvSpPr>
            <a:spLocks noChangeShapeType="1"/>
          </p:cNvSpPr>
          <p:nvPr/>
        </p:nvSpPr>
        <p:spPr bwMode="auto">
          <a:xfrm flipV="1">
            <a:off x="3529652"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73" name="Line 145"/>
          <p:cNvSpPr>
            <a:spLocks noChangeShapeType="1"/>
          </p:cNvSpPr>
          <p:nvPr/>
        </p:nvSpPr>
        <p:spPr bwMode="auto">
          <a:xfrm flipV="1">
            <a:off x="384216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74" name="Line 146"/>
          <p:cNvSpPr>
            <a:spLocks noChangeShapeType="1"/>
          </p:cNvSpPr>
          <p:nvPr/>
        </p:nvSpPr>
        <p:spPr bwMode="auto">
          <a:xfrm flipV="1">
            <a:off x="4170518"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75" name="Line 147"/>
          <p:cNvSpPr>
            <a:spLocks noChangeShapeType="1"/>
          </p:cNvSpPr>
          <p:nvPr/>
        </p:nvSpPr>
        <p:spPr bwMode="auto">
          <a:xfrm flipV="1">
            <a:off x="4500314"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76" name="Line 148"/>
          <p:cNvSpPr>
            <a:spLocks noChangeShapeType="1"/>
          </p:cNvSpPr>
          <p:nvPr/>
        </p:nvSpPr>
        <p:spPr bwMode="auto">
          <a:xfrm flipV="1">
            <a:off x="4795544"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77" name="Oval 149"/>
          <p:cNvSpPr>
            <a:spLocks noChangeArrowheads="1"/>
          </p:cNvSpPr>
          <p:nvPr/>
        </p:nvSpPr>
        <p:spPr bwMode="auto">
          <a:xfrm>
            <a:off x="2443778" y="1761306"/>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678" name="Oval 150"/>
          <p:cNvSpPr>
            <a:spLocks noChangeArrowheads="1"/>
          </p:cNvSpPr>
          <p:nvPr/>
        </p:nvSpPr>
        <p:spPr bwMode="auto">
          <a:xfrm>
            <a:off x="2822537" y="127885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679" name="Oval 151"/>
          <p:cNvSpPr>
            <a:spLocks noChangeArrowheads="1"/>
          </p:cNvSpPr>
          <p:nvPr/>
        </p:nvSpPr>
        <p:spPr bwMode="auto">
          <a:xfrm>
            <a:off x="3101927" y="1611530"/>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680" name="Oval 152"/>
          <p:cNvSpPr>
            <a:spLocks noChangeArrowheads="1"/>
          </p:cNvSpPr>
          <p:nvPr/>
        </p:nvSpPr>
        <p:spPr bwMode="auto">
          <a:xfrm>
            <a:off x="3463405" y="1926923"/>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681" name="Oval 153"/>
          <p:cNvSpPr>
            <a:spLocks noChangeArrowheads="1"/>
          </p:cNvSpPr>
          <p:nvPr/>
        </p:nvSpPr>
        <p:spPr bwMode="auto">
          <a:xfrm>
            <a:off x="3775917" y="239209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682" name="Oval 154"/>
          <p:cNvSpPr>
            <a:spLocks noChangeArrowheads="1"/>
          </p:cNvSpPr>
          <p:nvPr/>
        </p:nvSpPr>
        <p:spPr bwMode="auto">
          <a:xfrm>
            <a:off x="4088430" y="2574991"/>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683" name="Oval 155"/>
          <p:cNvSpPr>
            <a:spLocks noChangeArrowheads="1"/>
          </p:cNvSpPr>
          <p:nvPr/>
        </p:nvSpPr>
        <p:spPr bwMode="auto">
          <a:xfrm>
            <a:off x="4400943" y="2740609"/>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684" name="Oval 156"/>
          <p:cNvSpPr>
            <a:spLocks noChangeArrowheads="1"/>
          </p:cNvSpPr>
          <p:nvPr/>
        </p:nvSpPr>
        <p:spPr bwMode="auto">
          <a:xfrm>
            <a:off x="4713456" y="2841419"/>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2685" name="Text Box 157"/>
          <p:cNvSpPr txBox="1">
            <a:spLocks noChangeArrowheads="1"/>
          </p:cNvSpPr>
          <p:nvPr/>
        </p:nvSpPr>
        <p:spPr bwMode="auto">
          <a:xfrm>
            <a:off x="6329305" y="2766532"/>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22686" name="Text Box 158"/>
          <p:cNvSpPr txBox="1">
            <a:spLocks noChangeArrowheads="1"/>
          </p:cNvSpPr>
          <p:nvPr/>
        </p:nvSpPr>
        <p:spPr bwMode="auto">
          <a:xfrm>
            <a:off x="7013377" y="3300828"/>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2687" name="Text Box 159"/>
          <p:cNvSpPr txBox="1">
            <a:spLocks noChangeArrowheads="1"/>
          </p:cNvSpPr>
          <p:nvPr/>
        </p:nvSpPr>
        <p:spPr bwMode="auto">
          <a:xfrm>
            <a:off x="6363870" y="376743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2</a:t>
            </a:r>
          </a:p>
        </p:txBody>
      </p:sp>
      <p:sp>
        <p:nvSpPr>
          <p:cNvPr id="22688" name="Text Box 160"/>
          <p:cNvSpPr txBox="1">
            <a:spLocks noChangeArrowheads="1"/>
          </p:cNvSpPr>
          <p:nvPr/>
        </p:nvSpPr>
        <p:spPr bwMode="auto">
          <a:xfrm>
            <a:off x="6997536" y="3751595"/>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2689" name="Text Box 161"/>
          <p:cNvSpPr txBox="1">
            <a:spLocks noChangeArrowheads="1"/>
          </p:cNvSpPr>
          <p:nvPr/>
        </p:nvSpPr>
        <p:spPr bwMode="auto">
          <a:xfrm>
            <a:off x="631346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2690" name="Text Box 162"/>
          <p:cNvSpPr txBox="1">
            <a:spLocks noChangeArrowheads="1"/>
          </p:cNvSpPr>
          <p:nvPr/>
        </p:nvSpPr>
        <p:spPr bwMode="auto">
          <a:xfrm>
            <a:off x="698025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2691" name="Text Box 163"/>
          <p:cNvSpPr txBox="1">
            <a:spLocks noChangeArrowheads="1"/>
          </p:cNvSpPr>
          <p:nvPr/>
        </p:nvSpPr>
        <p:spPr bwMode="auto">
          <a:xfrm>
            <a:off x="6296182" y="475394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4</a:t>
            </a:r>
          </a:p>
        </p:txBody>
      </p:sp>
      <p:sp>
        <p:nvSpPr>
          <p:cNvPr id="22692" name="Text Box 164"/>
          <p:cNvSpPr txBox="1">
            <a:spLocks noChangeArrowheads="1"/>
          </p:cNvSpPr>
          <p:nvPr/>
        </p:nvSpPr>
        <p:spPr bwMode="auto">
          <a:xfrm>
            <a:off x="6929849" y="4771222"/>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2693" name="Line 165"/>
          <p:cNvSpPr>
            <a:spLocks noChangeShapeType="1"/>
          </p:cNvSpPr>
          <p:nvPr/>
        </p:nvSpPr>
        <p:spPr bwMode="auto">
          <a:xfrm flipH="1">
            <a:off x="2155748" y="4216763"/>
            <a:ext cx="2841418"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2694" name="Text Box 166"/>
          <p:cNvSpPr txBox="1">
            <a:spLocks noChangeArrowheads="1"/>
          </p:cNvSpPr>
          <p:nvPr/>
        </p:nvSpPr>
        <p:spPr bwMode="auto">
          <a:xfrm>
            <a:off x="6296182" y="5220550"/>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2695" name="Text Box 167"/>
          <p:cNvSpPr txBox="1">
            <a:spLocks noChangeArrowheads="1"/>
          </p:cNvSpPr>
          <p:nvPr/>
        </p:nvSpPr>
        <p:spPr bwMode="auto">
          <a:xfrm>
            <a:off x="6964412" y="523783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Tree>
    <p:extLst>
      <p:ext uri="{BB962C8B-B14F-4D97-AF65-F5344CB8AC3E}">
        <p14:creationId xmlns:p14="http://schemas.microsoft.com/office/powerpoint/2010/main" val="11456628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3553" name="Line 1"/>
          <p:cNvSpPr>
            <a:spLocks noChangeShapeType="1"/>
          </p:cNvSpPr>
          <p:nvPr/>
        </p:nvSpPr>
        <p:spPr bwMode="auto">
          <a:xfrm>
            <a:off x="2510025" y="648069"/>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54" name="Line 2"/>
          <p:cNvSpPr>
            <a:spLocks noChangeShapeType="1"/>
          </p:cNvSpPr>
          <p:nvPr/>
        </p:nvSpPr>
        <p:spPr bwMode="auto">
          <a:xfrm>
            <a:off x="2296882" y="2924948"/>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55" name="Line 3"/>
          <p:cNvSpPr>
            <a:spLocks noChangeShapeType="1"/>
          </p:cNvSpPr>
          <p:nvPr/>
        </p:nvSpPr>
        <p:spPr bwMode="auto">
          <a:xfrm>
            <a:off x="2361689" y="2276880"/>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56" name="Line 4"/>
          <p:cNvSpPr>
            <a:spLocks noChangeShapeType="1"/>
          </p:cNvSpPr>
          <p:nvPr/>
        </p:nvSpPr>
        <p:spPr bwMode="auto">
          <a:xfrm>
            <a:off x="2378970" y="1644653"/>
            <a:ext cx="312513"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57" name="Line 5"/>
          <p:cNvSpPr>
            <a:spLocks noChangeShapeType="1"/>
          </p:cNvSpPr>
          <p:nvPr/>
        </p:nvSpPr>
        <p:spPr bwMode="auto">
          <a:xfrm>
            <a:off x="2378971" y="996585"/>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58" name="Text Box 6"/>
          <p:cNvSpPr txBox="1">
            <a:spLocks noChangeArrowheads="1"/>
          </p:cNvSpPr>
          <p:nvPr/>
        </p:nvSpPr>
        <p:spPr bwMode="auto">
          <a:xfrm>
            <a:off x="1654575" y="747440"/>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3559" name="Text Box 7"/>
          <p:cNvSpPr txBox="1">
            <a:spLocks noChangeArrowheads="1"/>
          </p:cNvSpPr>
          <p:nvPr/>
        </p:nvSpPr>
        <p:spPr bwMode="auto">
          <a:xfrm>
            <a:off x="1605610" y="1362384"/>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3560" name="Text Box 8"/>
          <p:cNvSpPr txBox="1">
            <a:spLocks noChangeArrowheads="1"/>
          </p:cNvSpPr>
          <p:nvPr/>
        </p:nvSpPr>
        <p:spPr bwMode="auto">
          <a:xfrm>
            <a:off x="1802910" y="2027734"/>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3561" name="Line 9"/>
          <p:cNvSpPr>
            <a:spLocks noChangeShapeType="1"/>
          </p:cNvSpPr>
          <p:nvPr/>
        </p:nvSpPr>
        <p:spPr bwMode="auto">
          <a:xfrm>
            <a:off x="3168173"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62" name="Line 10"/>
          <p:cNvSpPr>
            <a:spLocks noChangeShapeType="1"/>
          </p:cNvSpPr>
          <p:nvPr/>
        </p:nvSpPr>
        <p:spPr bwMode="auto">
          <a:xfrm>
            <a:off x="2871502"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63" name="Line 11"/>
          <p:cNvSpPr>
            <a:spLocks noChangeShapeType="1"/>
          </p:cNvSpPr>
          <p:nvPr/>
        </p:nvSpPr>
        <p:spPr bwMode="auto">
          <a:xfrm>
            <a:off x="3512370" y="2757891"/>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64" name="Line 12"/>
          <p:cNvSpPr>
            <a:spLocks noChangeShapeType="1"/>
          </p:cNvSpPr>
          <p:nvPr/>
        </p:nvSpPr>
        <p:spPr bwMode="auto">
          <a:xfrm>
            <a:off x="3842164"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65" name="Line 13"/>
          <p:cNvSpPr>
            <a:spLocks noChangeShapeType="1"/>
          </p:cNvSpPr>
          <p:nvPr/>
        </p:nvSpPr>
        <p:spPr bwMode="auto">
          <a:xfrm>
            <a:off x="4154677"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66" name="Line 14"/>
          <p:cNvSpPr>
            <a:spLocks noChangeShapeType="1"/>
          </p:cNvSpPr>
          <p:nvPr/>
        </p:nvSpPr>
        <p:spPr bwMode="auto">
          <a:xfrm>
            <a:off x="4483032"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67" name="Line 15"/>
          <p:cNvSpPr>
            <a:spLocks noChangeShapeType="1"/>
          </p:cNvSpPr>
          <p:nvPr/>
        </p:nvSpPr>
        <p:spPr bwMode="auto">
          <a:xfrm>
            <a:off x="4786903"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68" name="Line 16"/>
          <p:cNvSpPr>
            <a:spLocks noChangeShapeType="1"/>
          </p:cNvSpPr>
          <p:nvPr/>
        </p:nvSpPr>
        <p:spPr bwMode="auto">
          <a:xfrm flipV="1">
            <a:off x="288878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69" name="Line 17"/>
          <p:cNvSpPr>
            <a:spLocks noChangeShapeType="1"/>
          </p:cNvSpPr>
          <p:nvPr/>
        </p:nvSpPr>
        <p:spPr bwMode="auto">
          <a:xfrm flipV="1">
            <a:off x="3184015"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70" name="Line 18"/>
          <p:cNvSpPr>
            <a:spLocks noChangeShapeType="1"/>
          </p:cNvSpPr>
          <p:nvPr/>
        </p:nvSpPr>
        <p:spPr bwMode="auto">
          <a:xfrm flipV="1">
            <a:off x="3529652" y="662471"/>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71" name="Line 19"/>
          <p:cNvSpPr>
            <a:spLocks noChangeShapeType="1"/>
          </p:cNvSpPr>
          <p:nvPr/>
        </p:nvSpPr>
        <p:spPr bwMode="auto">
          <a:xfrm flipV="1">
            <a:off x="384216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72" name="Line 20"/>
          <p:cNvSpPr>
            <a:spLocks noChangeShapeType="1"/>
          </p:cNvSpPr>
          <p:nvPr/>
        </p:nvSpPr>
        <p:spPr bwMode="auto">
          <a:xfrm flipV="1">
            <a:off x="4170518"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73" name="Line 21"/>
          <p:cNvSpPr>
            <a:spLocks noChangeShapeType="1"/>
          </p:cNvSpPr>
          <p:nvPr/>
        </p:nvSpPr>
        <p:spPr bwMode="auto">
          <a:xfrm flipV="1">
            <a:off x="4500314"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74" name="Line 22"/>
          <p:cNvSpPr>
            <a:spLocks noChangeShapeType="1"/>
          </p:cNvSpPr>
          <p:nvPr/>
        </p:nvSpPr>
        <p:spPr bwMode="auto">
          <a:xfrm flipV="1">
            <a:off x="479554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75" name="Oval 23"/>
          <p:cNvSpPr>
            <a:spLocks noChangeArrowheads="1"/>
          </p:cNvSpPr>
          <p:nvPr/>
        </p:nvSpPr>
        <p:spPr bwMode="auto">
          <a:xfrm>
            <a:off x="2443778" y="1728182"/>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576" name="Oval 24"/>
          <p:cNvSpPr>
            <a:spLocks noChangeArrowheads="1"/>
          </p:cNvSpPr>
          <p:nvPr/>
        </p:nvSpPr>
        <p:spPr bwMode="auto">
          <a:xfrm>
            <a:off x="2822537" y="124573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577" name="Oval 25"/>
          <p:cNvSpPr>
            <a:spLocks noChangeArrowheads="1"/>
          </p:cNvSpPr>
          <p:nvPr/>
        </p:nvSpPr>
        <p:spPr bwMode="auto">
          <a:xfrm>
            <a:off x="3101927" y="1578407"/>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578" name="Oval 26"/>
          <p:cNvSpPr>
            <a:spLocks noChangeArrowheads="1"/>
          </p:cNvSpPr>
          <p:nvPr/>
        </p:nvSpPr>
        <p:spPr bwMode="auto">
          <a:xfrm>
            <a:off x="3463405" y="1893800"/>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579" name="Oval 27"/>
          <p:cNvSpPr>
            <a:spLocks noChangeArrowheads="1"/>
          </p:cNvSpPr>
          <p:nvPr/>
        </p:nvSpPr>
        <p:spPr bwMode="auto">
          <a:xfrm>
            <a:off x="3775917" y="235896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580" name="Oval 28"/>
          <p:cNvSpPr>
            <a:spLocks noChangeArrowheads="1"/>
          </p:cNvSpPr>
          <p:nvPr/>
        </p:nvSpPr>
        <p:spPr bwMode="auto">
          <a:xfrm>
            <a:off x="4088430" y="2541868"/>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581" name="Oval 29"/>
          <p:cNvSpPr>
            <a:spLocks noChangeArrowheads="1"/>
          </p:cNvSpPr>
          <p:nvPr/>
        </p:nvSpPr>
        <p:spPr bwMode="auto">
          <a:xfrm>
            <a:off x="4400943" y="270748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582" name="Oval 30"/>
          <p:cNvSpPr>
            <a:spLocks noChangeArrowheads="1"/>
          </p:cNvSpPr>
          <p:nvPr/>
        </p:nvSpPr>
        <p:spPr bwMode="auto">
          <a:xfrm>
            <a:off x="4713456" y="2808296"/>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583" name="Text Box 31"/>
          <p:cNvSpPr txBox="1">
            <a:spLocks noChangeArrowheads="1"/>
          </p:cNvSpPr>
          <p:nvPr/>
        </p:nvSpPr>
        <p:spPr bwMode="auto">
          <a:xfrm>
            <a:off x="2443778" y="3182735"/>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3584" name="Text Box 32"/>
          <p:cNvSpPr txBox="1">
            <a:spLocks noChangeArrowheads="1"/>
          </p:cNvSpPr>
          <p:nvPr/>
        </p:nvSpPr>
        <p:spPr bwMode="auto">
          <a:xfrm>
            <a:off x="2766371" y="3182735"/>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3585" name="Text Box 33"/>
          <p:cNvSpPr txBox="1">
            <a:spLocks noChangeArrowheads="1"/>
          </p:cNvSpPr>
          <p:nvPr/>
        </p:nvSpPr>
        <p:spPr bwMode="auto">
          <a:xfrm>
            <a:off x="3119209" y="3215859"/>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3586" name="Text Box 34"/>
          <p:cNvSpPr txBox="1">
            <a:spLocks noChangeArrowheads="1"/>
          </p:cNvSpPr>
          <p:nvPr/>
        </p:nvSpPr>
        <p:spPr bwMode="auto">
          <a:xfrm>
            <a:off x="3463405" y="3215859"/>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3587" name="Text Box 35"/>
          <p:cNvSpPr txBox="1">
            <a:spLocks noChangeArrowheads="1"/>
          </p:cNvSpPr>
          <p:nvPr/>
        </p:nvSpPr>
        <p:spPr bwMode="auto">
          <a:xfrm>
            <a:off x="3793199" y="3182735"/>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3588" name="Text Box 36"/>
          <p:cNvSpPr txBox="1">
            <a:spLocks noChangeArrowheads="1"/>
          </p:cNvSpPr>
          <p:nvPr/>
        </p:nvSpPr>
        <p:spPr bwMode="auto">
          <a:xfrm>
            <a:off x="4112913" y="321585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3589" name="Text Box 37"/>
          <p:cNvSpPr txBox="1">
            <a:spLocks noChangeArrowheads="1"/>
          </p:cNvSpPr>
          <p:nvPr/>
        </p:nvSpPr>
        <p:spPr bwMode="auto">
          <a:xfrm>
            <a:off x="4434066" y="3182735"/>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3590" name="Text Box 38"/>
          <p:cNvSpPr txBox="1">
            <a:spLocks noChangeArrowheads="1"/>
          </p:cNvSpPr>
          <p:nvPr/>
        </p:nvSpPr>
        <p:spPr bwMode="auto">
          <a:xfrm>
            <a:off x="4737938" y="3182735"/>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3591" name="Line 39"/>
          <p:cNvSpPr>
            <a:spLocks noChangeShapeType="1"/>
          </p:cNvSpPr>
          <p:nvPr/>
        </p:nvSpPr>
        <p:spPr bwMode="auto">
          <a:xfrm>
            <a:off x="3234420" y="6100481"/>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92" name="Line 40"/>
          <p:cNvSpPr>
            <a:spLocks noChangeShapeType="1"/>
          </p:cNvSpPr>
          <p:nvPr/>
        </p:nvSpPr>
        <p:spPr bwMode="auto">
          <a:xfrm>
            <a:off x="3215699" y="568427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93" name="Line 41"/>
          <p:cNvSpPr>
            <a:spLocks noChangeShapeType="1"/>
          </p:cNvSpPr>
          <p:nvPr/>
        </p:nvSpPr>
        <p:spPr bwMode="auto">
          <a:xfrm>
            <a:off x="3231540" y="5318480"/>
            <a:ext cx="2668601"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94" name="Line 42"/>
          <p:cNvSpPr>
            <a:spLocks noChangeShapeType="1"/>
          </p:cNvSpPr>
          <p:nvPr/>
        </p:nvSpPr>
        <p:spPr bwMode="auto">
          <a:xfrm>
            <a:off x="3230100" y="49209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95" name="Line 43"/>
          <p:cNvSpPr>
            <a:spLocks noChangeShapeType="1"/>
          </p:cNvSpPr>
          <p:nvPr/>
        </p:nvSpPr>
        <p:spPr bwMode="auto">
          <a:xfrm>
            <a:off x="3230100" y="45407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96" name="Line 44"/>
          <p:cNvSpPr>
            <a:spLocks noChangeShapeType="1"/>
          </p:cNvSpPr>
          <p:nvPr/>
        </p:nvSpPr>
        <p:spPr bwMode="auto">
          <a:xfrm>
            <a:off x="3247382" y="410875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597" name="Text Box 45"/>
          <p:cNvSpPr txBox="1">
            <a:spLocks noChangeArrowheads="1"/>
          </p:cNvSpPr>
          <p:nvPr/>
        </p:nvSpPr>
        <p:spPr bwMode="auto">
          <a:xfrm>
            <a:off x="2754850" y="39575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23598" name="Text Box 46"/>
          <p:cNvSpPr txBox="1">
            <a:spLocks noChangeArrowheads="1"/>
          </p:cNvSpPr>
          <p:nvPr/>
        </p:nvSpPr>
        <p:spPr bwMode="auto">
          <a:xfrm>
            <a:off x="2737569" y="43550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23599" name="Text Box 47"/>
          <p:cNvSpPr txBox="1">
            <a:spLocks noChangeArrowheads="1"/>
          </p:cNvSpPr>
          <p:nvPr/>
        </p:nvSpPr>
        <p:spPr bwMode="auto">
          <a:xfrm>
            <a:off x="2721726" y="47352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23600" name="Text Box 48"/>
          <p:cNvSpPr txBox="1">
            <a:spLocks noChangeArrowheads="1"/>
          </p:cNvSpPr>
          <p:nvPr/>
        </p:nvSpPr>
        <p:spPr bwMode="auto">
          <a:xfrm>
            <a:off x="2739008" y="5461054"/>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23601" name="Text Box 49"/>
          <p:cNvSpPr txBox="1">
            <a:spLocks noChangeArrowheads="1"/>
          </p:cNvSpPr>
          <p:nvPr/>
        </p:nvSpPr>
        <p:spPr bwMode="auto">
          <a:xfrm>
            <a:off x="2737569" y="50981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23602" name="Text Box 50"/>
          <p:cNvSpPr txBox="1">
            <a:spLocks noChangeArrowheads="1"/>
          </p:cNvSpPr>
          <p:nvPr/>
        </p:nvSpPr>
        <p:spPr bwMode="auto">
          <a:xfrm>
            <a:off x="2739008" y="58758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23603" name="Line 51"/>
          <p:cNvSpPr>
            <a:spLocks noChangeShapeType="1"/>
          </p:cNvSpPr>
          <p:nvPr/>
        </p:nvSpPr>
        <p:spPr bwMode="auto">
          <a:xfrm>
            <a:off x="3284826" y="3767436"/>
            <a:ext cx="1440"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04" name="Line 52"/>
          <p:cNvSpPr>
            <a:spLocks noChangeShapeType="1"/>
          </p:cNvSpPr>
          <p:nvPr/>
        </p:nvSpPr>
        <p:spPr bwMode="auto">
          <a:xfrm>
            <a:off x="3626141" y="38178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05" name="Line 53"/>
          <p:cNvSpPr>
            <a:spLocks noChangeShapeType="1"/>
          </p:cNvSpPr>
          <p:nvPr/>
        </p:nvSpPr>
        <p:spPr bwMode="auto">
          <a:xfrm>
            <a:off x="3983298" y="3797680"/>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06" name="Line 54"/>
          <p:cNvSpPr>
            <a:spLocks noChangeShapeType="1"/>
          </p:cNvSpPr>
          <p:nvPr/>
        </p:nvSpPr>
        <p:spPr bwMode="auto">
          <a:xfrm>
            <a:off x="4290052" y="381352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07" name="Line 55"/>
          <p:cNvSpPr>
            <a:spLocks noChangeShapeType="1"/>
          </p:cNvSpPr>
          <p:nvPr/>
        </p:nvSpPr>
        <p:spPr bwMode="auto">
          <a:xfrm>
            <a:off x="4612645" y="381208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08" name="Line 56"/>
          <p:cNvSpPr>
            <a:spLocks noChangeShapeType="1"/>
          </p:cNvSpPr>
          <p:nvPr/>
        </p:nvSpPr>
        <p:spPr bwMode="auto">
          <a:xfrm>
            <a:off x="5620751" y="3827923"/>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09" name="Line 57"/>
          <p:cNvSpPr>
            <a:spLocks noChangeShapeType="1"/>
          </p:cNvSpPr>
          <p:nvPr/>
        </p:nvSpPr>
        <p:spPr bwMode="auto">
          <a:xfrm>
            <a:off x="4987085" y="3842324"/>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10" name="Line 58"/>
          <p:cNvSpPr>
            <a:spLocks noChangeShapeType="1"/>
          </p:cNvSpPr>
          <p:nvPr/>
        </p:nvSpPr>
        <p:spPr bwMode="auto">
          <a:xfrm>
            <a:off x="5293836" y="38250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11" name="Oval 59"/>
          <p:cNvSpPr>
            <a:spLocks noChangeArrowheads="1"/>
          </p:cNvSpPr>
          <p:nvPr/>
        </p:nvSpPr>
        <p:spPr bwMode="auto">
          <a:xfrm>
            <a:off x="3199857" y="566843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3612" name="Oval 60"/>
          <p:cNvSpPr>
            <a:spLocks noChangeArrowheads="1"/>
          </p:cNvSpPr>
          <p:nvPr/>
        </p:nvSpPr>
        <p:spPr bwMode="auto">
          <a:xfrm>
            <a:off x="3508049" y="5132699"/>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3613" name="Oval 61"/>
          <p:cNvSpPr>
            <a:spLocks noChangeArrowheads="1"/>
          </p:cNvSpPr>
          <p:nvPr/>
        </p:nvSpPr>
        <p:spPr bwMode="auto">
          <a:xfrm>
            <a:off x="3883929" y="468337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3614" name="Oval 62"/>
          <p:cNvSpPr>
            <a:spLocks noChangeArrowheads="1"/>
          </p:cNvSpPr>
          <p:nvPr/>
        </p:nvSpPr>
        <p:spPr bwMode="auto">
          <a:xfrm>
            <a:off x="4226685" y="442558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3615" name="Oval 63"/>
          <p:cNvSpPr>
            <a:spLocks noChangeArrowheads="1"/>
          </p:cNvSpPr>
          <p:nvPr/>
        </p:nvSpPr>
        <p:spPr bwMode="auto">
          <a:xfrm>
            <a:off x="4534877" y="4270049"/>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3616" name="Oval 64"/>
          <p:cNvSpPr>
            <a:spLocks noChangeArrowheads="1"/>
          </p:cNvSpPr>
          <p:nvPr/>
        </p:nvSpPr>
        <p:spPr bwMode="auto">
          <a:xfrm>
            <a:off x="4893475" y="413179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3617" name="Oval 65"/>
          <p:cNvSpPr>
            <a:spLocks noChangeArrowheads="1"/>
          </p:cNvSpPr>
          <p:nvPr/>
        </p:nvSpPr>
        <p:spPr bwMode="auto">
          <a:xfrm>
            <a:off x="5234791" y="404538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3618" name="Oval 66"/>
          <p:cNvSpPr>
            <a:spLocks noChangeArrowheads="1"/>
          </p:cNvSpPr>
          <p:nvPr/>
        </p:nvSpPr>
        <p:spPr bwMode="auto">
          <a:xfrm>
            <a:off x="5560265" y="3993540"/>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3619" name="Text Box 67"/>
          <p:cNvSpPr txBox="1">
            <a:spLocks noChangeArrowheads="1"/>
          </p:cNvSpPr>
          <p:nvPr/>
        </p:nvSpPr>
        <p:spPr bwMode="auto">
          <a:xfrm>
            <a:off x="3248822" y="6397153"/>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3620" name="Text Box 68"/>
          <p:cNvSpPr txBox="1">
            <a:spLocks noChangeArrowheads="1"/>
          </p:cNvSpPr>
          <p:nvPr/>
        </p:nvSpPr>
        <p:spPr bwMode="auto">
          <a:xfrm>
            <a:off x="3569976" y="6397153"/>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3621" name="Text Box 69"/>
          <p:cNvSpPr txBox="1">
            <a:spLocks noChangeArrowheads="1"/>
          </p:cNvSpPr>
          <p:nvPr/>
        </p:nvSpPr>
        <p:spPr bwMode="auto">
          <a:xfrm>
            <a:off x="3922813" y="6430276"/>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3622" name="Text Box 70"/>
          <p:cNvSpPr txBox="1">
            <a:spLocks noChangeArrowheads="1"/>
          </p:cNvSpPr>
          <p:nvPr/>
        </p:nvSpPr>
        <p:spPr bwMode="auto">
          <a:xfrm>
            <a:off x="4268449" y="6430276"/>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3623" name="Text Box 71"/>
          <p:cNvSpPr txBox="1">
            <a:spLocks noChangeArrowheads="1"/>
          </p:cNvSpPr>
          <p:nvPr/>
        </p:nvSpPr>
        <p:spPr bwMode="auto">
          <a:xfrm>
            <a:off x="4596804" y="6397153"/>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3624" name="Text Box 72"/>
          <p:cNvSpPr txBox="1">
            <a:spLocks noChangeArrowheads="1"/>
          </p:cNvSpPr>
          <p:nvPr/>
        </p:nvSpPr>
        <p:spPr bwMode="auto">
          <a:xfrm>
            <a:off x="4917957" y="6430276"/>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3625" name="Text Box 73"/>
          <p:cNvSpPr txBox="1">
            <a:spLocks noChangeArrowheads="1"/>
          </p:cNvSpPr>
          <p:nvPr/>
        </p:nvSpPr>
        <p:spPr bwMode="auto">
          <a:xfrm>
            <a:off x="5239110" y="6397153"/>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3626" name="Text Box 74"/>
          <p:cNvSpPr txBox="1">
            <a:spLocks noChangeArrowheads="1"/>
          </p:cNvSpPr>
          <p:nvPr/>
        </p:nvSpPr>
        <p:spPr bwMode="auto">
          <a:xfrm>
            <a:off x="5542983" y="6397153"/>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3627" name="Line 75"/>
          <p:cNvSpPr>
            <a:spLocks noChangeShapeType="1"/>
          </p:cNvSpPr>
          <p:nvPr/>
        </p:nvSpPr>
        <p:spPr bwMode="auto">
          <a:xfrm flipH="1">
            <a:off x="2175910" y="613504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28" name="Line 76"/>
          <p:cNvSpPr>
            <a:spLocks noChangeShapeType="1"/>
          </p:cNvSpPr>
          <p:nvPr/>
        </p:nvSpPr>
        <p:spPr bwMode="auto">
          <a:xfrm flipH="1">
            <a:off x="2175910" y="409435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29" name="Line 77"/>
          <p:cNvSpPr>
            <a:spLocks noChangeShapeType="1"/>
          </p:cNvSpPr>
          <p:nvPr/>
        </p:nvSpPr>
        <p:spPr bwMode="auto">
          <a:xfrm flipH="1">
            <a:off x="2175910" y="552010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30" name="Line 78"/>
          <p:cNvSpPr>
            <a:spLocks noChangeShapeType="1"/>
          </p:cNvSpPr>
          <p:nvPr/>
        </p:nvSpPr>
        <p:spPr bwMode="auto">
          <a:xfrm flipH="1">
            <a:off x="2175910" y="5828293"/>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31" name="Line 79"/>
          <p:cNvSpPr>
            <a:spLocks noChangeShapeType="1"/>
          </p:cNvSpPr>
          <p:nvPr/>
        </p:nvSpPr>
        <p:spPr bwMode="auto">
          <a:xfrm flipH="1">
            <a:off x="2175910" y="4696334"/>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32" name="Line 80"/>
          <p:cNvSpPr>
            <a:spLocks noChangeShapeType="1"/>
          </p:cNvSpPr>
          <p:nvPr/>
        </p:nvSpPr>
        <p:spPr bwMode="auto">
          <a:xfrm flipH="1">
            <a:off x="2175910" y="5256552"/>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33" name="Line 81"/>
          <p:cNvSpPr>
            <a:spLocks noChangeShapeType="1"/>
          </p:cNvSpPr>
          <p:nvPr/>
        </p:nvSpPr>
        <p:spPr bwMode="auto">
          <a:xfrm flipH="1">
            <a:off x="2175910" y="49886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34" name="Line 82"/>
          <p:cNvSpPr>
            <a:spLocks noChangeShapeType="1"/>
          </p:cNvSpPr>
          <p:nvPr/>
        </p:nvSpPr>
        <p:spPr bwMode="auto">
          <a:xfrm flipH="1">
            <a:off x="2175910" y="44183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35" name="Text Box 83"/>
          <p:cNvSpPr txBox="1">
            <a:spLocks noChangeArrowheads="1"/>
          </p:cNvSpPr>
          <p:nvPr/>
        </p:nvSpPr>
        <p:spPr bwMode="auto">
          <a:xfrm>
            <a:off x="1916682" y="5970868"/>
            <a:ext cx="223223"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0</a:t>
            </a:r>
          </a:p>
        </p:txBody>
      </p:sp>
      <p:sp>
        <p:nvSpPr>
          <p:cNvPr id="23636" name="Text Box 84"/>
          <p:cNvSpPr txBox="1">
            <a:spLocks noChangeArrowheads="1"/>
          </p:cNvSpPr>
          <p:nvPr/>
        </p:nvSpPr>
        <p:spPr bwMode="auto">
          <a:xfrm>
            <a:off x="1925323" y="56684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1</a:t>
            </a:r>
          </a:p>
        </p:txBody>
      </p:sp>
      <p:sp>
        <p:nvSpPr>
          <p:cNvPr id="23637" name="Text Box 85"/>
          <p:cNvSpPr txBox="1">
            <a:spLocks noChangeArrowheads="1"/>
          </p:cNvSpPr>
          <p:nvPr/>
        </p:nvSpPr>
        <p:spPr bwMode="auto">
          <a:xfrm>
            <a:off x="1925323" y="5357363"/>
            <a:ext cx="24914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2</a:t>
            </a:r>
          </a:p>
        </p:txBody>
      </p:sp>
      <p:sp>
        <p:nvSpPr>
          <p:cNvPr id="23638" name="Text Box 86"/>
          <p:cNvSpPr txBox="1">
            <a:spLocks noChangeArrowheads="1"/>
          </p:cNvSpPr>
          <p:nvPr/>
        </p:nvSpPr>
        <p:spPr bwMode="auto">
          <a:xfrm>
            <a:off x="1908042" y="5089495"/>
            <a:ext cx="2563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3</a:t>
            </a:r>
          </a:p>
        </p:txBody>
      </p:sp>
      <p:sp>
        <p:nvSpPr>
          <p:cNvPr id="23639" name="Text Box 87"/>
          <p:cNvSpPr txBox="1">
            <a:spLocks noChangeArrowheads="1"/>
          </p:cNvSpPr>
          <p:nvPr/>
        </p:nvSpPr>
        <p:spPr bwMode="auto">
          <a:xfrm>
            <a:off x="1899400" y="4812986"/>
            <a:ext cx="20594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4</a:t>
            </a:r>
          </a:p>
        </p:txBody>
      </p:sp>
      <p:sp>
        <p:nvSpPr>
          <p:cNvPr id="23640" name="Text Box 88"/>
          <p:cNvSpPr txBox="1">
            <a:spLocks noChangeArrowheads="1"/>
          </p:cNvSpPr>
          <p:nvPr/>
        </p:nvSpPr>
        <p:spPr bwMode="auto">
          <a:xfrm>
            <a:off x="1908042" y="4553759"/>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5</a:t>
            </a:r>
          </a:p>
        </p:txBody>
      </p:sp>
      <p:sp>
        <p:nvSpPr>
          <p:cNvPr id="23641" name="Text Box 89"/>
          <p:cNvSpPr txBox="1">
            <a:spLocks noChangeArrowheads="1"/>
          </p:cNvSpPr>
          <p:nvPr/>
        </p:nvSpPr>
        <p:spPr bwMode="auto">
          <a:xfrm>
            <a:off x="1899401" y="4251327"/>
            <a:ext cx="27362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6</a:t>
            </a:r>
          </a:p>
        </p:txBody>
      </p:sp>
      <p:sp>
        <p:nvSpPr>
          <p:cNvPr id="23642" name="Text Box 90"/>
          <p:cNvSpPr txBox="1">
            <a:spLocks noChangeArrowheads="1"/>
          </p:cNvSpPr>
          <p:nvPr/>
        </p:nvSpPr>
        <p:spPr bwMode="auto">
          <a:xfrm>
            <a:off x="1908042" y="3940255"/>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7</a:t>
            </a:r>
          </a:p>
        </p:txBody>
      </p:sp>
      <p:sp>
        <p:nvSpPr>
          <p:cNvPr id="23643" name="Line 91"/>
          <p:cNvSpPr>
            <a:spLocks noChangeShapeType="1"/>
          </p:cNvSpPr>
          <p:nvPr/>
        </p:nvSpPr>
        <p:spPr bwMode="auto">
          <a:xfrm>
            <a:off x="7812661"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44" name="Line 92"/>
          <p:cNvSpPr>
            <a:spLocks noChangeShapeType="1"/>
          </p:cNvSpPr>
          <p:nvPr/>
        </p:nvSpPr>
        <p:spPr bwMode="auto">
          <a:xfrm>
            <a:off x="7598079"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45" name="Line 93"/>
          <p:cNvSpPr>
            <a:spLocks noChangeShapeType="1"/>
          </p:cNvSpPr>
          <p:nvPr/>
        </p:nvSpPr>
        <p:spPr bwMode="auto">
          <a:xfrm>
            <a:off x="7664325"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46" name="Line 94"/>
          <p:cNvSpPr>
            <a:spLocks noChangeShapeType="1"/>
          </p:cNvSpPr>
          <p:nvPr/>
        </p:nvSpPr>
        <p:spPr bwMode="auto">
          <a:xfrm>
            <a:off x="7681607"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47" name="Line 95"/>
          <p:cNvSpPr>
            <a:spLocks noChangeShapeType="1"/>
          </p:cNvSpPr>
          <p:nvPr/>
        </p:nvSpPr>
        <p:spPr bwMode="auto">
          <a:xfrm>
            <a:off x="7681607"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48" name="Text Box 96"/>
          <p:cNvSpPr txBox="1">
            <a:spLocks noChangeArrowheads="1"/>
          </p:cNvSpPr>
          <p:nvPr/>
        </p:nvSpPr>
        <p:spPr bwMode="auto">
          <a:xfrm>
            <a:off x="6957212"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3649" name="Text Box 97"/>
          <p:cNvSpPr txBox="1">
            <a:spLocks noChangeArrowheads="1"/>
          </p:cNvSpPr>
          <p:nvPr/>
        </p:nvSpPr>
        <p:spPr bwMode="auto">
          <a:xfrm>
            <a:off x="6908246"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3650" name="Text Box 98"/>
          <p:cNvSpPr txBox="1">
            <a:spLocks noChangeArrowheads="1"/>
          </p:cNvSpPr>
          <p:nvPr/>
        </p:nvSpPr>
        <p:spPr bwMode="auto">
          <a:xfrm>
            <a:off x="7105547"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3651" name="Line 99"/>
          <p:cNvSpPr>
            <a:spLocks noChangeShapeType="1"/>
          </p:cNvSpPr>
          <p:nvPr/>
        </p:nvSpPr>
        <p:spPr bwMode="auto">
          <a:xfrm>
            <a:off x="8470810"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52" name="Line 100"/>
          <p:cNvSpPr>
            <a:spLocks noChangeShapeType="1"/>
          </p:cNvSpPr>
          <p:nvPr/>
        </p:nvSpPr>
        <p:spPr bwMode="auto">
          <a:xfrm>
            <a:off x="8174138"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53" name="Line 101"/>
          <p:cNvSpPr>
            <a:spLocks noChangeShapeType="1"/>
          </p:cNvSpPr>
          <p:nvPr/>
        </p:nvSpPr>
        <p:spPr bwMode="auto">
          <a:xfrm>
            <a:off x="8815007"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54" name="Line 102"/>
          <p:cNvSpPr>
            <a:spLocks noChangeShapeType="1"/>
          </p:cNvSpPr>
          <p:nvPr/>
        </p:nvSpPr>
        <p:spPr bwMode="auto">
          <a:xfrm>
            <a:off x="914480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55" name="Line 103"/>
          <p:cNvSpPr>
            <a:spLocks noChangeShapeType="1"/>
          </p:cNvSpPr>
          <p:nvPr/>
        </p:nvSpPr>
        <p:spPr bwMode="auto">
          <a:xfrm>
            <a:off x="9457314"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56" name="Line 104"/>
          <p:cNvSpPr>
            <a:spLocks noChangeShapeType="1"/>
          </p:cNvSpPr>
          <p:nvPr/>
        </p:nvSpPr>
        <p:spPr bwMode="auto">
          <a:xfrm>
            <a:off x="9785669"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57" name="Line 105"/>
          <p:cNvSpPr>
            <a:spLocks noChangeShapeType="1"/>
          </p:cNvSpPr>
          <p:nvPr/>
        </p:nvSpPr>
        <p:spPr bwMode="auto">
          <a:xfrm>
            <a:off x="1008954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58" name="Line 106"/>
          <p:cNvSpPr>
            <a:spLocks noChangeShapeType="1"/>
          </p:cNvSpPr>
          <p:nvPr/>
        </p:nvSpPr>
        <p:spPr bwMode="auto">
          <a:xfrm flipV="1">
            <a:off x="819142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59" name="Line 107"/>
          <p:cNvSpPr>
            <a:spLocks noChangeShapeType="1"/>
          </p:cNvSpPr>
          <p:nvPr/>
        </p:nvSpPr>
        <p:spPr bwMode="auto">
          <a:xfrm flipV="1">
            <a:off x="8486652"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60" name="Line 108"/>
          <p:cNvSpPr>
            <a:spLocks noChangeShapeType="1"/>
          </p:cNvSpPr>
          <p:nvPr/>
        </p:nvSpPr>
        <p:spPr bwMode="auto">
          <a:xfrm flipV="1">
            <a:off x="8832288"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61" name="Line 109"/>
          <p:cNvSpPr>
            <a:spLocks noChangeShapeType="1"/>
          </p:cNvSpPr>
          <p:nvPr/>
        </p:nvSpPr>
        <p:spPr bwMode="auto">
          <a:xfrm flipV="1">
            <a:off x="914480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62" name="Line 110"/>
          <p:cNvSpPr>
            <a:spLocks noChangeShapeType="1"/>
          </p:cNvSpPr>
          <p:nvPr/>
        </p:nvSpPr>
        <p:spPr bwMode="auto">
          <a:xfrm flipV="1">
            <a:off x="9473155"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63" name="Line 111"/>
          <p:cNvSpPr>
            <a:spLocks noChangeShapeType="1"/>
          </p:cNvSpPr>
          <p:nvPr/>
        </p:nvSpPr>
        <p:spPr bwMode="auto">
          <a:xfrm flipV="1">
            <a:off x="9801509"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64" name="Line 112"/>
          <p:cNvSpPr>
            <a:spLocks noChangeShapeType="1"/>
          </p:cNvSpPr>
          <p:nvPr/>
        </p:nvSpPr>
        <p:spPr bwMode="auto">
          <a:xfrm flipV="1">
            <a:off x="10098180"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65" name="Text Box 113"/>
          <p:cNvSpPr txBox="1">
            <a:spLocks noChangeArrowheads="1"/>
          </p:cNvSpPr>
          <p:nvPr/>
        </p:nvSpPr>
        <p:spPr bwMode="auto">
          <a:xfrm>
            <a:off x="6238575" y="138255"/>
            <a:ext cx="4429905"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1pPr>
            <a:lvl2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2pPr>
            <a:lvl3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3pPr>
            <a:lvl4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4pPr>
            <a:lvl5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equalized histogram</a:t>
            </a:r>
          </a:p>
        </p:txBody>
      </p:sp>
      <p:sp>
        <p:nvSpPr>
          <p:cNvPr id="23666" name="AutoShape 114"/>
          <p:cNvSpPr>
            <a:spLocks noChangeArrowheads="1"/>
          </p:cNvSpPr>
          <p:nvPr/>
        </p:nvSpPr>
        <p:spPr bwMode="auto">
          <a:xfrm>
            <a:off x="6107522" y="2730528"/>
            <a:ext cx="1350862" cy="3937373"/>
          </a:xfrm>
          <a:prstGeom prst="roundRect">
            <a:avLst>
              <a:gd name="adj" fmla="val 106"/>
            </a:avLst>
          </a:prstGeom>
          <a:noFill/>
          <a:ln w="360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23667" name="Line 115"/>
          <p:cNvSpPr>
            <a:spLocks noChangeShapeType="1"/>
          </p:cNvSpPr>
          <p:nvPr/>
        </p:nvSpPr>
        <p:spPr bwMode="auto">
          <a:xfrm>
            <a:off x="6124804" y="3283545"/>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68" name="Line 116"/>
          <p:cNvSpPr>
            <a:spLocks noChangeShapeType="1"/>
          </p:cNvSpPr>
          <p:nvPr/>
        </p:nvSpPr>
        <p:spPr bwMode="auto">
          <a:xfrm flipH="1">
            <a:off x="6123363" y="3750154"/>
            <a:ext cx="135374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69" name="Line 117"/>
          <p:cNvSpPr>
            <a:spLocks noChangeShapeType="1"/>
          </p:cNvSpPr>
          <p:nvPr/>
        </p:nvSpPr>
        <p:spPr bwMode="auto">
          <a:xfrm>
            <a:off x="6124804" y="4268608"/>
            <a:ext cx="133358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70" name="Line 118"/>
          <p:cNvSpPr>
            <a:spLocks noChangeShapeType="1"/>
          </p:cNvSpPr>
          <p:nvPr/>
        </p:nvSpPr>
        <p:spPr bwMode="auto">
          <a:xfrm flipH="1">
            <a:off x="6106081" y="4717936"/>
            <a:ext cx="137102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71" name="Line 119"/>
          <p:cNvSpPr>
            <a:spLocks noChangeShapeType="1"/>
          </p:cNvSpPr>
          <p:nvPr/>
        </p:nvSpPr>
        <p:spPr bwMode="auto">
          <a:xfrm>
            <a:off x="6124804" y="5219108"/>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72" name="Line 120"/>
          <p:cNvSpPr>
            <a:spLocks noChangeShapeType="1"/>
          </p:cNvSpPr>
          <p:nvPr/>
        </p:nvSpPr>
        <p:spPr bwMode="auto">
          <a:xfrm flipH="1">
            <a:off x="6123363" y="5702999"/>
            <a:ext cx="133646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73" name="Line 121"/>
          <p:cNvSpPr>
            <a:spLocks noChangeShapeType="1"/>
          </p:cNvSpPr>
          <p:nvPr/>
        </p:nvSpPr>
        <p:spPr bwMode="auto">
          <a:xfrm>
            <a:off x="6124804" y="6186890"/>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74" name="Line 122"/>
          <p:cNvSpPr>
            <a:spLocks noChangeShapeType="1"/>
          </p:cNvSpPr>
          <p:nvPr/>
        </p:nvSpPr>
        <p:spPr bwMode="auto">
          <a:xfrm>
            <a:off x="6757030" y="2747809"/>
            <a:ext cx="1441" cy="3974817"/>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75" name="Text Box 123"/>
          <p:cNvSpPr txBox="1">
            <a:spLocks noChangeArrowheads="1"/>
          </p:cNvSpPr>
          <p:nvPr/>
        </p:nvSpPr>
        <p:spPr bwMode="auto">
          <a:xfrm>
            <a:off x="6278899" y="2246637"/>
            <a:ext cx="163506"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r</a:t>
            </a:r>
          </a:p>
        </p:txBody>
      </p:sp>
      <p:sp>
        <p:nvSpPr>
          <p:cNvPr id="23676" name="Text Box 124"/>
          <p:cNvSpPr txBox="1">
            <a:spLocks noChangeArrowheads="1"/>
          </p:cNvSpPr>
          <p:nvPr/>
        </p:nvSpPr>
        <p:spPr bwMode="auto">
          <a:xfrm>
            <a:off x="6859282" y="2263919"/>
            <a:ext cx="308192"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s</a:t>
            </a:r>
          </a:p>
        </p:txBody>
      </p:sp>
      <p:sp>
        <p:nvSpPr>
          <p:cNvPr id="23677" name="Text Box 125"/>
          <p:cNvSpPr txBox="1">
            <a:spLocks noChangeArrowheads="1"/>
          </p:cNvSpPr>
          <p:nvPr/>
        </p:nvSpPr>
        <p:spPr bwMode="auto">
          <a:xfrm>
            <a:off x="6363870" y="328354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3678" name="Text Box 126"/>
          <p:cNvSpPr txBox="1">
            <a:spLocks noChangeArrowheads="1"/>
          </p:cNvSpPr>
          <p:nvPr/>
        </p:nvSpPr>
        <p:spPr bwMode="auto">
          <a:xfrm>
            <a:off x="6996095" y="2765091"/>
            <a:ext cx="27362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3679" name="Line 127"/>
          <p:cNvSpPr>
            <a:spLocks noChangeShapeType="1"/>
          </p:cNvSpPr>
          <p:nvPr/>
        </p:nvSpPr>
        <p:spPr bwMode="auto">
          <a:xfrm>
            <a:off x="2510025"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80" name="Line 128"/>
          <p:cNvSpPr>
            <a:spLocks noChangeShapeType="1"/>
          </p:cNvSpPr>
          <p:nvPr/>
        </p:nvSpPr>
        <p:spPr bwMode="auto">
          <a:xfrm>
            <a:off x="2296882"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81" name="Line 129"/>
          <p:cNvSpPr>
            <a:spLocks noChangeShapeType="1"/>
          </p:cNvSpPr>
          <p:nvPr/>
        </p:nvSpPr>
        <p:spPr bwMode="auto">
          <a:xfrm>
            <a:off x="2363129"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82" name="Line 130"/>
          <p:cNvSpPr>
            <a:spLocks noChangeShapeType="1"/>
          </p:cNvSpPr>
          <p:nvPr/>
        </p:nvSpPr>
        <p:spPr bwMode="auto">
          <a:xfrm>
            <a:off x="2378970"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83" name="Line 131"/>
          <p:cNvSpPr>
            <a:spLocks noChangeShapeType="1"/>
          </p:cNvSpPr>
          <p:nvPr/>
        </p:nvSpPr>
        <p:spPr bwMode="auto">
          <a:xfrm>
            <a:off x="2378971"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84" name="Text Box 132"/>
          <p:cNvSpPr txBox="1">
            <a:spLocks noChangeArrowheads="1"/>
          </p:cNvSpPr>
          <p:nvPr/>
        </p:nvSpPr>
        <p:spPr bwMode="auto">
          <a:xfrm>
            <a:off x="1654575"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3685" name="Text Box 133"/>
          <p:cNvSpPr txBox="1">
            <a:spLocks noChangeArrowheads="1"/>
          </p:cNvSpPr>
          <p:nvPr/>
        </p:nvSpPr>
        <p:spPr bwMode="auto">
          <a:xfrm>
            <a:off x="1605610"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3686" name="Text Box 134"/>
          <p:cNvSpPr txBox="1">
            <a:spLocks noChangeArrowheads="1"/>
          </p:cNvSpPr>
          <p:nvPr/>
        </p:nvSpPr>
        <p:spPr bwMode="auto">
          <a:xfrm>
            <a:off x="1802910"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3687" name="Line 135"/>
          <p:cNvSpPr>
            <a:spLocks noChangeShapeType="1"/>
          </p:cNvSpPr>
          <p:nvPr/>
        </p:nvSpPr>
        <p:spPr bwMode="auto">
          <a:xfrm>
            <a:off x="3168173"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88" name="Line 136"/>
          <p:cNvSpPr>
            <a:spLocks noChangeShapeType="1"/>
          </p:cNvSpPr>
          <p:nvPr/>
        </p:nvSpPr>
        <p:spPr bwMode="auto">
          <a:xfrm>
            <a:off x="2871502"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89" name="Line 137"/>
          <p:cNvSpPr>
            <a:spLocks noChangeShapeType="1"/>
          </p:cNvSpPr>
          <p:nvPr/>
        </p:nvSpPr>
        <p:spPr bwMode="auto">
          <a:xfrm>
            <a:off x="3513809"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90" name="Line 138"/>
          <p:cNvSpPr>
            <a:spLocks noChangeShapeType="1"/>
          </p:cNvSpPr>
          <p:nvPr/>
        </p:nvSpPr>
        <p:spPr bwMode="auto">
          <a:xfrm>
            <a:off x="3842164"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91" name="Line 139"/>
          <p:cNvSpPr>
            <a:spLocks noChangeShapeType="1"/>
          </p:cNvSpPr>
          <p:nvPr/>
        </p:nvSpPr>
        <p:spPr bwMode="auto">
          <a:xfrm>
            <a:off x="4154677"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92" name="Line 140"/>
          <p:cNvSpPr>
            <a:spLocks noChangeShapeType="1"/>
          </p:cNvSpPr>
          <p:nvPr/>
        </p:nvSpPr>
        <p:spPr bwMode="auto">
          <a:xfrm>
            <a:off x="4483032"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93" name="Line 141"/>
          <p:cNvSpPr>
            <a:spLocks noChangeShapeType="1"/>
          </p:cNvSpPr>
          <p:nvPr/>
        </p:nvSpPr>
        <p:spPr bwMode="auto">
          <a:xfrm>
            <a:off x="4788344"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94" name="Line 142"/>
          <p:cNvSpPr>
            <a:spLocks noChangeShapeType="1"/>
          </p:cNvSpPr>
          <p:nvPr/>
        </p:nvSpPr>
        <p:spPr bwMode="auto">
          <a:xfrm flipV="1">
            <a:off x="288878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95" name="Line 143"/>
          <p:cNvSpPr>
            <a:spLocks noChangeShapeType="1"/>
          </p:cNvSpPr>
          <p:nvPr/>
        </p:nvSpPr>
        <p:spPr bwMode="auto">
          <a:xfrm flipV="1">
            <a:off x="3184015"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96" name="Line 144"/>
          <p:cNvSpPr>
            <a:spLocks noChangeShapeType="1"/>
          </p:cNvSpPr>
          <p:nvPr/>
        </p:nvSpPr>
        <p:spPr bwMode="auto">
          <a:xfrm flipV="1">
            <a:off x="3529652"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97" name="Line 145"/>
          <p:cNvSpPr>
            <a:spLocks noChangeShapeType="1"/>
          </p:cNvSpPr>
          <p:nvPr/>
        </p:nvSpPr>
        <p:spPr bwMode="auto">
          <a:xfrm flipV="1">
            <a:off x="384216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98" name="Line 146"/>
          <p:cNvSpPr>
            <a:spLocks noChangeShapeType="1"/>
          </p:cNvSpPr>
          <p:nvPr/>
        </p:nvSpPr>
        <p:spPr bwMode="auto">
          <a:xfrm flipV="1">
            <a:off x="4170518"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699" name="Line 147"/>
          <p:cNvSpPr>
            <a:spLocks noChangeShapeType="1"/>
          </p:cNvSpPr>
          <p:nvPr/>
        </p:nvSpPr>
        <p:spPr bwMode="auto">
          <a:xfrm flipV="1">
            <a:off x="4500314"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700" name="Line 148"/>
          <p:cNvSpPr>
            <a:spLocks noChangeShapeType="1"/>
          </p:cNvSpPr>
          <p:nvPr/>
        </p:nvSpPr>
        <p:spPr bwMode="auto">
          <a:xfrm flipV="1">
            <a:off x="4795544"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701" name="Oval 149"/>
          <p:cNvSpPr>
            <a:spLocks noChangeArrowheads="1"/>
          </p:cNvSpPr>
          <p:nvPr/>
        </p:nvSpPr>
        <p:spPr bwMode="auto">
          <a:xfrm>
            <a:off x="2443778" y="1761306"/>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702" name="Oval 150"/>
          <p:cNvSpPr>
            <a:spLocks noChangeArrowheads="1"/>
          </p:cNvSpPr>
          <p:nvPr/>
        </p:nvSpPr>
        <p:spPr bwMode="auto">
          <a:xfrm>
            <a:off x="2822537" y="127885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703" name="Oval 151"/>
          <p:cNvSpPr>
            <a:spLocks noChangeArrowheads="1"/>
          </p:cNvSpPr>
          <p:nvPr/>
        </p:nvSpPr>
        <p:spPr bwMode="auto">
          <a:xfrm>
            <a:off x="3101927" y="1611530"/>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704" name="Oval 152"/>
          <p:cNvSpPr>
            <a:spLocks noChangeArrowheads="1"/>
          </p:cNvSpPr>
          <p:nvPr/>
        </p:nvSpPr>
        <p:spPr bwMode="auto">
          <a:xfrm>
            <a:off x="3463405" y="1926923"/>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705" name="Oval 153"/>
          <p:cNvSpPr>
            <a:spLocks noChangeArrowheads="1"/>
          </p:cNvSpPr>
          <p:nvPr/>
        </p:nvSpPr>
        <p:spPr bwMode="auto">
          <a:xfrm>
            <a:off x="3775917" y="239209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706" name="Oval 154"/>
          <p:cNvSpPr>
            <a:spLocks noChangeArrowheads="1"/>
          </p:cNvSpPr>
          <p:nvPr/>
        </p:nvSpPr>
        <p:spPr bwMode="auto">
          <a:xfrm>
            <a:off x="4088430" y="2574991"/>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707" name="Oval 155"/>
          <p:cNvSpPr>
            <a:spLocks noChangeArrowheads="1"/>
          </p:cNvSpPr>
          <p:nvPr/>
        </p:nvSpPr>
        <p:spPr bwMode="auto">
          <a:xfrm>
            <a:off x="4400943" y="2740609"/>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708" name="Oval 156"/>
          <p:cNvSpPr>
            <a:spLocks noChangeArrowheads="1"/>
          </p:cNvSpPr>
          <p:nvPr/>
        </p:nvSpPr>
        <p:spPr bwMode="auto">
          <a:xfrm>
            <a:off x="4713456" y="2841419"/>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3709" name="Text Box 157"/>
          <p:cNvSpPr txBox="1">
            <a:spLocks noChangeArrowheads="1"/>
          </p:cNvSpPr>
          <p:nvPr/>
        </p:nvSpPr>
        <p:spPr bwMode="auto">
          <a:xfrm>
            <a:off x="6329305" y="2766532"/>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23710" name="Text Box 158"/>
          <p:cNvSpPr txBox="1">
            <a:spLocks noChangeArrowheads="1"/>
          </p:cNvSpPr>
          <p:nvPr/>
        </p:nvSpPr>
        <p:spPr bwMode="auto">
          <a:xfrm>
            <a:off x="7013377" y="3300828"/>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3711" name="Text Box 159"/>
          <p:cNvSpPr txBox="1">
            <a:spLocks noChangeArrowheads="1"/>
          </p:cNvSpPr>
          <p:nvPr/>
        </p:nvSpPr>
        <p:spPr bwMode="auto">
          <a:xfrm>
            <a:off x="6363870" y="376743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2</a:t>
            </a:r>
          </a:p>
        </p:txBody>
      </p:sp>
      <p:sp>
        <p:nvSpPr>
          <p:cNvPr id="23712" name="Text Box 160"/>
          <p:cNvSpPr txBox="1">
            <a:spLocks noChangeArrowheads="1"/>
          </p:cNvSpPr>
          <p:nvPr/>
        </p:nvSpPr>
        <p:spPr bwMode="auto">
          <a:xfrm>
            <a:off x="6997536" y="3751595"/>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3713" name="Text Box 161"/>
          <p:cNvSpPr txBox="1">
            <a:spLocks noChangeArrowheads="1"/>
          </p:cNvSpPr>
          <p:nvPr/>
        </p:nvSpPr>
        <p:spPr bwMode="auto">
          <a:xfrm>
            <a:off x="631346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3714" name="Text Box 162"/>
          <p:cNvSpPr txBox="1">
            <a:spLocks noChangeArrowheads="1"/>
          </p:cNvSpPr>
          <p:nvPr/>
        </p:nvSpPr>
        <p:spPr bwMode="auto">
          <a:xfrm>
            <a:off x="698025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3715" name="Text Box 163"/>
          <p:cNvSpPr txBox="1">
            <a:spLocks noChangeArrowheads="1"/>
          </p:cNvSpPr>
          <p:nvPr/>
        </p:nvSpPr>
        <p:spPr bwMode="auto">
          <a:xfrm>
            <a:off x="6296182" y="475394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4</a:t>
            </a:r>
          </a:p>
        </p:txBody>
      </p:sp>
      <p:sp>
        <p:nvSpPr>
          <p:cNvPr id="23716" name="Text Box 164"/>
          <p:cNvSpPr txBox="1">
            <a:spLocks noChangeArrowheads="1"/>
          </p:cNvSpPr>
          <p:nvPr/>
        </p:nvSpPr>
        <p:spPr bwMode="auto">
          <a:xfrm>
            <a:off x="6929849" y="4771222"/>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3717" name="Text Box 165"/>
          <p:cNvSpPr txBox="1">
            <a:spLocks noChangeArrowheads="1"/>
          </p:cNvSpPr>
          <p:nvPr/>
        </p:nvSpPr>
        <p:spPr bwMode="auto">
          <a:xfrm>
            <a:off x="6296182" y="5220550"/>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3718" name="Text Box 166"/>
          <p:cNvSpPr txBox="1">
            <a:spLocks noChangeArrowheads="1"/>
          </p:cNvSpPr>
          <p:nvPr/>
        </p:nvSpPr>
        <p:spPr bwMode="auto">
          <a:xfrm>
            <a:off x="6964412" y="523783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3719" name="Line 167"/>
          <p:cNvSpPr>
            <a:spLocks noChangeShapeType="1"/>
          </p:cNvSpPr>
          <p:nvPr/>
        </p:nvSpPr>
        <p:spPr bwMode="auto">
          <a:xfrm flipH="1">
            <a:off x="2137025" y="4147636"/>
            <a:ext cx="3201457"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3720" name="Text Box 168"/>
          <p:cNvSpPr txBox="1">
            <a:spLocks noChangeArrowheads="1"/>
          </p:cNvSpPr>
          <p:nvPr/>
        </p:nvSpPr>
        <p:spPr bwMode="auto">
          <a:xfrm>
            <a:off x="6297623" y="5721722"/>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3721" name="Text Box 169"/>
          <p:cNvSpPr txBox="1">
            <a:spLocks noChangeArrowheads="1"/>
          </p:cNvSpPr>
          <p:nvPr/>
        </p:nvSpPr>
        <p:spPr bwMode="auto">
          <a:xfrm>
            <a:off x="6929849" y="568715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Tree>
    <p:extLst>
      <p:ext uri="{BB962C8B-B14F-4D97-AF65-F5344CB8AC3E}">
        <p14:creationId xmlns:p14="http://schemas.microsoft.com/office/powerpoint/2010/main" val="272855129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4577" name="Line 1"/>
          <p:cNvSpPr>
            <a:spLocks noChangeShapeType="1"/>
          </p:cNvSpPr>
          <p:nvPr/>
        </p:nvSpPr>
        <p:spPr bwMode="auto">
          <a:xfrm>
            <a:off x="2510025" y="648069"/>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78" name="Line 2"/>
          <p:cNvSpPr>
            <a:spLocks noChangeShapeType="1"/>
          </p:cNvSpPr>
          <p:nvPr/>
        </p:nvSpPr>
        <p:spPr bwMode="auto">
          <a:xfrm>
            <a:off x="2296882" y="2924948"/>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79" name="Line 3"/>
          <p:cNvSpPr>
            <a:spLocks noChangeShapeType="1"/>
          </p:cNvSpPr>
          <p:nvPr/>
        </p:nvSpPr>
        <p:spPr bwMode="auto">
          <a:xfrm>
            <a:off x="2361689" y="2276880"/>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80" name="Line 4"/>
          <p:cNvSpPr>
            <a:spLocks noChangeShapeType="1"/>
          </p:cNvSpPr>
          <p:nvPr/>
        </p:nvSpPr>
        <p:spPr bwMode="auto">
          <a:xfrm>
            <a:off x="2378970" y="1644653"/>
            <a:ext cx="312513"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81" name="Line 5"/>
          <p:cNvSpPr>
            <a:spLocks noChangeShapeType="1"/>
          </p:cNvSpPr>
          <p:nvPr/>
        </p:nvSpPr>
        <p:spPr bwMode="auto">
          <a:xfrm>
            <a:off x="2378971" y="996585"/>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82" name="Text Box 6"/>
          <p:cNvSpPr txBox="1">
            <a:spLocks noChangeArrowheads="1"/>
          </p:cNvSpPr>
          <p:nvPr/>
        </p:nvSpPr>
        <p:spPr bwMode="auto">
          <a:xfrm>
            <a:off x="1654575" y="747440"/>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4583" name="Text Box 7"/>
          <p:cNvSpPr txBox="1">
            <a:spLocks noChangeArrowheads="1"/>
          </p:cNvSpPr>
          <p:nvPr/>
        </p:nvSpPr>
        <p:spPr bwMode="auto">
          <a:xfrm>
            <a:off x="1605610" y="1362384"/>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4584" name="Text Box 8"/>
          <p:cNvSpPr txBox="1">
            <a:spLocks noChangeArrowheads="1"/>
          </p:cNvSpPr>
          <p:nvPr/>
        </p:nvSpPr>
        <p:spPr bwMode="auto">
          <a:xfrm>
            <a:off x="1802910" y="2027734"/>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4585" name="Line 9"/>
          <p:cNvSpPr>
            <a:spLocks noChangeShapeType="1"/>
          </p:cNvSpPr>
          <p:nvPr/>
        </p:nvSpPr>
        <p:spPr bwMode="auto">
          <a:xfrm>
            <a:off x="3168173"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86" name="Line 10"/>
          <p:cNvSpPr>
            <a:spLocks noChangeShapeType="1"/>
          </p:cNvSpPr>
          <p:nvPr/>
        </p:nvSpPr>
        <p:spPr bwMode="auto">
          <a:xfrm>
            <a:off x="2871502"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87" name="Line 11"/>
          <p:cNvSpPr>
            <a:spLocks noChangeShapeType="1"/>
          </p:cNvSpPr>
          <p:nvPr/>
        </p:nvSpPr>
        <p:spPr bwMode="auto">
          <a:xfrm>
            <a:off x="3512370" y="2757891"/>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88" name="Line 12"/>
          <p:cNvSpPr>
            <a:spLocks noChangeShapeType="1"/>
          </p:cNvSpPr>
          <p:nvPr/>
        </p:nvSpPr>
        <p:spPr bwMode="auto">
          <a:xfrm>
            <a:off x="3842164"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89" name="Line 13"/>
          <p:cNvSpPr>
            <a:spLocks noChangeShapeType="1"/>
          </p:cNvSpPr>
          <p:nvPr/>
        </p:nvSpPr>
        <p:spPr bwMode="auto">
          <a:xfrm>
            <a:off x="4154677"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90" name="Line 14"/>
          <p:cNvSpPr>
            <a:spLocks noChangeShapeType="1"/>
          </p:cNvSpPr>
          <p:nvPr/>
        </p:nvSpPr>
        <p:spPr bwMode="auto">
          <a:xfrm>
            <a:off x="4483032"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91" name="Line 15"/>
          <p:cNvSpPr>
            <a:spLocks noChangeShapeType="1"/>
          </p:cNvSpPr>
          <p:nvPr/>
        </p:nvSpPr>
        <p:spPr bwMode="auto">
          <a:xfrm>
            <a:off x="4786903"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92" name="Line 16"/>
          <p:cNvSpPr>
            <a:spLocks noChangeShapeType="1"/>
          </p:cNvSpPr>
          <p:nvPr/>
        </p:nvSpPr>
        <p:spPr bwMode="auto">
          <a:xfrm flipV="1">
            <a:off x="288878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93" name="Line 17"/>
          <p:cNvSpPr>
            <a:spLocks noChangeShapeType="1"/>
          </p:cNvSpPr>
          <p:nvPr/>
        </p:nvSpPr>
        <p:spPr bwMode="auto">
          <a:xfrm flipV="1">
            <a:off x="3184015"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94" name="Line 18"/>
          <p:cNvSpPr>
            <a:spLocks noChangeShapeType="1"/>
          </p:cNvSpPr>
          <p:nvPr/>
        </p:nvSpPr>
        <p:spPr bwMode="auto">
          <a:xfrm flipV="1">
            <a:off x="3529652" y="662471"/>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95" name="Line 19"/>
          <p:cNvSpPr>
            <a:spLocks noChangeShapeType="1"/>
          </p:cNvSpPr>
          <p:nvPr/>
        </p:nvSpPr>
        <p:spPr bwMode="auto">
          <a:xfrm flipV="1">
            <a:off x="384216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96" name="Line 20"/>
          <p:cNvSpPr>
            <a:spLocks noChangeShapeType="1"/>
          </p:cNvSpPr>
          <p:nvPr/>
        </p:nvSpPr>
        <p:spPr bwMode="auto">
          <a:xfrm flipV="1">
            <a:off x="4170518"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97" name="Line 21"/>
          <p:cNvSpPr>
            <a:spLocks noChangeShapeType="1"/>
          </p:cNvSpPr>
          <p:nvPr/>
        </p:nvSpPr>
        <p:spPr bwMode="auto">
          <a:xfrm flipV="1">
            <a:off x="4500314"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98" name="Line 22"/>
          <p:cNvSpPr>
            <a:spLocks noChangeShapeType="1"/>
          </p:cNvSpPr>
          <p:nvPr/>
        </p:nvSpPr>
        <p:spPr bwMode="auto">
          <a:xfrm flipV="1">
            <a:off x="479554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599" name="Oval 23"/>
          <p:cNvSpPr>
            <a:spLocks noChangeArrowheads="1"/>
          </p:cNvSpPr>
          <p:nvPr/>
        </p:nvSpPr>
        <p:spPr bwMode="auto">
          <a:xfrm>
            <a:off x="2443778" y="1728182"/>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600" name="Oval 24"/>
          <p:cNvSpPr>
            <a:spLocks noChangeArrowheads="1"/>
          </p:cNvSpPr>
          <p:nvPr/>
        </p:nvSpPr>
        <p:spPr bwMode="auto">
          <a:xfrm>
            <a:off x="2822537" y="124573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601" name="Oval 25"/>
          <p:cNvSpPr>
            <a:spLocks noChangeArrowheads="1"/>
          </p:cNvSpPr>
          <p:nvPr/>
        </p:nvSpPr>
        <p:spPr bwMode="auto">
          <a:xfrm>
            <a:off x="3101927" y="1578407"/>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602" name="Oval 26"/>
          <p:cNvSpPr>
            <a:spLocks noChangeArrowheads="1"/>
          </p:cNvSpPr>
          <p:nvPr/>
        </p:nvSpPr>
        <p:spPr bwMode="auto">
          <a:xfrm>
            <a:off x="3463405" y="1893800"/>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603" name="Oval 27"/>
          <p:cNvSpPr>
            <a:spLocks noChangeArrowheads="1"/>
          </p:cNvSpPr>
          <p:nvPr/>
        </p:nvSpPr>
        <p:spPr bwMode="auto">
          <a:xfrm>
            <a:off x="3775917" y="235896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604" name="Oval 28"/>
          <p:cNvSpPr>
            <a:spLocks noChangeArrowheads="1"/>
          </p:cNvSpPr>
          <p:nvPr/>
        </p:nvSpPr>
        <p:spPr bwMode="auto">
          <a:xfrm>
            <a:off x="4088430" y="2541868"/>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605" name="Oval 29"/>
          <p:cNvSpPr>
            <a:spLocks noChangeArrowheads="1"/>
          </p:cNvSpPr>
          <p:nvPr/>
        </p:nvSpPr>
        <p:spPr bwMode="auto">
          <a:xfrm>
            <a:off x="4400943" y="270748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606" name="Oval 30"/>
          <p:cNvSpPr>
            <a:spLocks noChangeArrowheads="1"/>
          </p:cNvSpPr>
          <p:nvPr/>
        </p:nvSpPr>
        <p:spPr bwMode="auto">
          <a:xfrm>
            <a:off x="4713456" y="2808296"/>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607" name="Text Box 31"/>
          <p:cNvSpPr txBox="1">
            <a:spLocks noChangeArrowheads="1"/>
          </p:cNvSpPr>
          <p:nvPr/>
        </p:nvSpPr>
        <p:spPr bwMode="auto">
          <a:xfrm>
            <a:off x="2443778" y="3182735"/>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4608" name="Text Box 32"/>
          <p:cNvSpPr txBox="1">
            <a:spLocks noChangeArrowheads="1"/>
          </p:cNvSpPr>
          <p:nvPr/>
        </p:nvSpPr>
        <p:spPr bwMode="auto">
          <a:xfrm>
            <a:off x="2766371" y="3182735"/>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4609" name="Text Box 33"/>
          <p:cNvSpPr txBox="1">
            <a:spLocks noChangeArrowheads="1"/>
          </p:cNvSpPr>
          <p:nvPr/>
        </p:nvSpPr>
        <p:spPr bwMode="auto">
          <a:xfrm>
            <a:off x="3119209" y="3215859"/>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4610" name="Text Box 34"/>
          <p:cNvSpPr txBox="1">
            <a:spLocks noChangeArrowheads="1"/>
          </p:cNvSpPr>
          <p:nvPr/>
        </p:nvSpPr>
        <p:spPr bwMode="auto">
          <a:xfrm>
            <a:off x="3463405" y="3215859"/>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4611" name="Text Box 35"/>
          <p:cNvSpPr txBox="1">
            <a:spLocks noChangeArrowheads="1"/>
          </p:cNvSpPr>
          <p:nvPr/>
        </p:nvSpPr>
        <p:spPr bwMode="auto">
          <a:xfrm>
            <a:off x="3793199" y="3182735"/>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4612" name="Text Box 36"/>
          <p:cNvSpPr txBox="1">
            <a:spLocks noChangeArrowheads="1"/>
          </p:cNvSpPr>
          <p:nvPr/>
        </p:nvSpPr>
        <p:spPr bwMode="auto">
          <a:xfrm>
            <a:off x="4112913" y="321585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4613" name="Text Box 37"/>
          <p:cNvSpPr txBox="1">
            <a:spLocks noChangeArrowheads="1"/>
          </p:cNvSpPr>
          <p:nvPr/>
        </p:nvSpPr>
        <p:spPr bwMode="auto">
          <a:xfrm>
            <a:off x="4434066" y="3182735"/>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4614" name="Text Box 38"/>
          <p:cNvSpPr txBox="1">
            <a:spLocks noChangeArrowheads="1"/>
          </p:cNvSpPr>
          <p:nvPr/>
        </p:nvSpPr>
        <p:spPr bwMode="auto">
          <a:xfrm>
            <a:off x="4737938" y="3182735"/>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4615" name="Line 39"/>
          <p:cNvSpPr>
            <a:spLocks noChangeShapeType="1"/>
          </p:cNvSpPr>
          <p:nvPr/>
        </p:nvSpPr>
        <p:spPr bwMode="auto">
          <a:xfrm>
            <a:off x="3234420" y="6100481"/>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16" name="Line 40"/>
          <p:cNvSpPr>
            <a:spLocks noChangeShapeType="1"/>
          </p:cNvSpPr>
          <p:nvPr/>
        </p:nvSpPr>
        <p:spPr bwMode="auto">
          <a:xfrm>
            <a:off x="3215699" y="568427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17" name="Line 41"/>
          <p:cNvSpPr>
            <a:spLocks noChangeShapeType="1"/>
          </p:cNvSpPr>
          <p:nvPr/>
        </p:nvSpPr>
        <p:spPr bwMode="auto">
          <a:xfrm>
            <a:off x="3231540" y="5318480"/>
            <a:ext cx="2668601"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18" name="Line 42"/>
          <p:cNvSpPr>
            <a:spLocks noChangeShapeType="1"/>
          </p:cNvSpPr>
          <p:nvPr/>
        </p:nvSpPr>
        <p:spPr bwMode="auto">
          <a:xfrm>
            <a:off x="3230100" y="49209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19" name="Line 43"/>
          <p:cNvSpPr>
            <a:spLocks noChangeShapeType="1"/>
          </p:cNvSpPr>
          <p:nvPr/>
        </p:nvSpPr>
        <p:spPr bwMode="auto">
          <a:xfrm>
            <a:off x="3230100" y="45407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20" name="Line 44"/>
          <p:cNvSpPr>
            <a:spLocks noChangeShapeType="1"/>
          </p:cNvSpPr>
          <p:nvPr/>
        </p:nvSpPr>
        <p:spPr bwMode="auto">
          <a:xfrm>
            <a:off x="3247382" y="410875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21" name="Text Box 45"/>
          <p:cNvSpPr txBox="1">
            <a:spLocks noChangeArrowheads="1"/>
          </p:cNvSpPr>
          <p:nvPr/>
        </p:nvSpPr>
        <p:spPr bwMode="auto">
          <a:xfrm>
            <a:off x="2754850" y="39575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24622" name="Text Box 46"/>
          <p:cNvSpPr txBox="1">
            <a:spLocks noChangeArrowheads="1"/>
          </p:cNvSpPr>
          <p:nvPr/>
        </p:nvSpPr>
        <p:spPr bwMode="auto">
          <a:xfrm>
            <a:off x="2737569" y="43550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24623" name="Text Box 47"/>
          <p:cNvSpPr txBox="1">
            <a:spLocks noChangeArrowheads="1"/>
          </p:cNvSpPr>
          <p:nvPr/>
        </p:nvSpPr>
        <p:spPr bwMode="auto">
          <a:xfrm>
            <a:off x="2721726" y="47352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24624" name="Text Box 48"/>
          <p:cNvSpPr txBox="1">
            <a:spLocks noChangeArrowheads="1"/>
          </p:cNvSpPr>
          <p:nvPr/>
        </p:nvSpPr>
        <p:spPr bwMode="auto">
          <a:xfrm>
            <a:off x="2739008" y="5461054"/>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24625" name="Text Box 49"/>
          <p:cNvSpPr txBox="1">
            <a:spLocks noChangeArrowheads="1"/>
          </p:cNvSpPr>
          <p:nvPr/>
        </p:nvSpPr>
        <p:spPr bwMode="auto">
          <a:xfrm>
            <a:off x="2737569" y="50981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24626" name="Text Box 50"/>
          <p:cNvSpPr txBox="1">
            <a:spLocks noChangeArrowheads="1"/>
          </p:cNvSpPr>
          <p:nvPr/>
        </p:nvSpPr>
        <p:spPr bwMode="auto">
          <a:xfrm>
            <a:off x="2739008" y="58758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24627" name="Line 51"/>
          <p:cNvSpPr>
            <a:spLocks noChangeShapeType="1"/>
          </p:cNvSpPr>
          <p:nvPr/>
        </p:nvSpPr>
        <p:spPr bwMode="auto">
          <a:xfrm>
            <a:off x="3284826" y="3767436"/>
            <a:ext cx="1440"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28" name="Line 52"/>
          <p:cNvSpPr>
            <a:spLocks noChangeShapeType="1"/>
          </p:cNvSpPr>
          <p:nvPr/>
        </p:nvSpPr>
        <p:spPr bwMode="auto">
          <a:xfrm>
            <a:off x="3626141" y="38178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29" name="Line 53"/>
          <p:cNvSpPr>
            <a:spLocks noChangeShapeType="1"/>
          </p:cNvSpPr>
          <p:nvPr/>
        </p:nvSpPr>
        <p:spPr bwMode="auto">
          <a:xfrm>
            <a:off x="3983298" y="3797680"/>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30" name="Line 54"/>
          <p:cNvSpPr>
            <a:spLocks noChangeShapeType="1"/>
          </p:cNvSpPr>
          <p:nvPr/>
        </p:nvSpPr>
        <p:spPr bwMode="auto">
          <a:xfrm>
            <a:off x="4290052" y="381352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31" name="Line 55"/>
          <p:cNvSpPr>
            <a:spLocks noChangeShapeType="1"/>
          </p:cNvSpPr>
          <p:nvPr/>
        </p:nvSpPr>
        <p:spPr bwMode="auto">
          <a:xfrm>
            <a:off x="4612645" y="381208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32" name="Line 56"/>
          <p:cNvSpPr>
            <a:spLocks noChangeShapeType="1"/>
          </p:cNvSpPr>
          <p:nvPr/>
        </p:nvSpPr>
        <p:spPr bwMode="auto">
          <a:xfrm>
            <a:off x="5620751" y="3827923"/>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33" name="Line 57"/>
          <p:cNvSpPr>
            <a:spLocks noChangeShapeType="1"/>
          </p:cNvSpPr>
          <p:nvPr/>
        </p:nvSpPr>
        <p:spPr bwMode="auto">
          <a:xfrm>
            <a:off x="4987085" y="3842324"/>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34" name="Line 58"/>
          <p:cNvSpPr>
            <a:spLocks noChangeShapeType="1"/>
          </p:cNvSpPr>
          <p:nvPr/>
        </p:nvSpPr>
        <p:spPr bwMode="auto">
          <a:xfrm>
            <a:off x="5293836" y="38250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35" name="Oval 59"/>
          <p:cNvSpPr>
            <a:spLocks noChangeArrowheads="1"/>
          </p:cNvSpPr>
          <p:nvPr/>
        </p:nvSpPr>
        <p:spPr bwMode="auto">
          <a:xfrm>
            <a:off x="3199857" y="566843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4636" name="Oval 60"/>
          <p:cNvSpPr>
            <a:spLocks noChangeArrowheads="1"/>
          </p:cNvSpPr>
          <p:nvPr/>
        </p:nvSpPr>
        <p:spPr bwMode="auto">
          <a:xfrm>
            <a:off x="3508049" y="5132699"/>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4637" name="Oval 61"/>
          <p:cNvSpPr>
            <a:spLocks noChangeArrowheads="1"/>
          </p:cNvSpPr>
          <p:nvPr/>
        </p:nvSpPr>
        <p:spPr bwMode="auto">
          <a:xfrm>
            <a:off x="3883929" y="468337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4638" name="Oval 62"/>
          <p:cNvSpPr>
            <a:spLocks noChangeArrowheads="1"/>
          </p:cNvSpPr>
          <p:nvPr/>
        </p:nvSpPr>
        <p:spPr bwMode="auto">
          <a:xfrm>
            <a:off x="4226685" y="442558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4639" name="Oval 63"/>
          <p:cNvSpPr>
            <a:spLocks noChangeArrowheads="1"/>
          </p:cNvSpPr>
          <p:nvPr/>
        </p:nvSpPr>
        <p:spPr bwMode="auto">
          <a:xfrm>
            <a:off x="4534877" y="4270049"/>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4640" name="Oval 64"/>
          <p:cNvSpPr>
            <a:spLocks noChangeArrowheads="1"/>
          </p:cNvSpPr>
          <p:nvPr/>
        </p:nvSpPr>
        <p:spPr bwMode="auto">
          <a:xfrm>
            <a:off x="4893475" y="413179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4641" name="Oval 65"/>
          <p:cNvSpPr>
            <a:spLocks noChangeArrowheads="1"/>
          </p:cNvSpPr>
          <p:nvPr/>
        </p:nvSpPr>
        <p:spPr bwMode="auto">
          <a:xfrm>
            <a:off x="5234791" y="404538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4642" name="Oval 66"/>
          <p:cNvSpPr>
            <a:spLocks noChangeArrowheads="1"/>
          </p:cNvSpPr>
          <p:nvPr/>
        </p:nvSpPr>
        <p:spPr bwMode="auto">
          <a:xfrm>
            <a:off x="5560265" y="3993540"/>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4643" name="Text Box 67"/>
          <p:cNvSpPr txBox="1">
            <a:spLocks noChangeArrowheads="1"/>
          </p:cNvSpPr>
          <p:nvPr/>
        </p:nvSpPr>
        <p:spPr bwMode="auto">
          <a:xfrm>
            <a:off x="3248822" y="6397153"/>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4644" name="Text Box 68"/>
          <p:cNvSpPr txBox="1">
            <a:spLocks noChangeArrowheads="1"/>
          </p:cNvSpPr>
          <p:nvPr/>
        </p:nvSpPr>
        <p:spPr bwMode="auto">
          <a:xfrm>
            <a:off x="3569976" y="6397153"/>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4645" name="Text Box 69"/>
          <p:cNvSpPr txBox="1">
            <a:spLocks noChangeArrowheads="1"/>
          </p:cNvSpPr>
          <p:nvPr/>
        </p:nvSpPr>
        <p:spPr bwMode="auto">
          <a:xfrm>
            <a:off x="3922813" y="6430276"/>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4646" name="Text Box 70"/>
          <p:cNvSpPr txBox="1">
            <a:spLocks noChangeArrowheads="1"/>
          </p:cNvSpPr>
          <p:nvPr/>
        </p:nvSpPr>
        <p:spPr bwMode="auto">
          <a:xfrm>
            <a:off x="4268449" y="6430276"/>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4647" name="Text Box 71"/>
          <p:cNvSpPr txBox="1">
            <a:spLocks noChangeArrowheads="1"/>
          </p:cNvSpPr>
          <p:nvPr/>
        </p:nvSpPr>
        <p:spPr bwMode="auto">
          <a:xfrm>
            <a:off x="4596804" y="6397153"/>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4648" name="Text Box 72"/>
          <p:cNvSpPr txBox="1">
            <a:spLocks noChangeArrowheads="1"/>
          </p:cNvSpPr>
          <p:nvPr/>
        </p:nvSpPr>
        <p:spPr bwMode="auto">
          <a:xfrm>
            <a:off x="4917957" y="6430276"/>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4649" name="Text Box 73"/>
          <p:cNvSpPr txBox="1">
            <a:spLocks noChangeArrowheads="1"/>
          </p:cNvSpPr>
          <p:nvPr/>
        </p:nvSpPr>
        <p:spPr bwMode="auto">
          <a:xfrm>
            <a:off x="5239110" y="6397153"/>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4650" name="Text Box 74"/>
          <p:cNvSpPr txBox="1">
            <a:spLocks noChangeArrowheads="1"/>
          </p:cNvSpPr>
          <p:nvPr/>
        </p:nvSpPr>
        <p:spPr bwMode="auto">
          <a:xfrm>
            <a:off x="5542983" y="6397153"/>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4651" name="Line 75"/>
          <p:cNvSpPr>
            <a:spLocks noChangeShapeType="1"/>
          </p:cNvSpPr>
          <p:nvPr/>
        </p:nvSpPr>
        <p:spPr bwMode="auto">
          <a:xfrm flipH="1">
            <a:off x="2175910" y="613504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52" name="Line 76"/>
          <p:cNvSpPr>
            <a:spLocks noChangeShapeType="1"/>
          </p:cNvSpPr>
          <p:nvPr/>
        </p:nvSpPr>
        <p:spPr bwMode="auto">
          <a:xfrm flipH="1">
            <a:off x="2175910" y="409435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53" name="Line 77"/>
          <p:cNvSpPr>
            <a:spLocks noChangeShapeType="1"/>
          </p:cNvSpPr>
          <p:nvPr/>
        </p:nvSpPr>
        <p:spPr bwMode="auto">
          <a:xfrm flipH="1">
            <a:off x="2175910" y="552010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54" name="Line 78"/>
          <p:cNvSpPr>
            <a:spLocks noChangeShapeType="1"/>
          </p:cNvSpPr>
          <p:nvPr/>
        </p:nvSpPr>
        <p:spPr bwMode="auto">
          <a:xfrm flipH="1">
            <a:off x="2175910" y="5828293"/>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55" name="Line 79"/>
          <p:cNvSpPr>
            <a:spLocks noChangeShapeType="1"/>
          </p:cNvSpPr>
          <p:nvPr/>
        </p:nvSpPr>
        <p:spPr bwMode="auto">
          <a:xfrm flipH="1">
            <a:off x="2175910" y="4696334"/>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56" name="Line 80"/>
          <p:cNvSpPr>
            <a:spLocks noChangeShapeType="1"/>
          </p:cNvSpPr>
          <p:nvPr/>
        </p:nvSpPr>
        <p:spPr bwMode="auto">
          <a:xfrm flipH="1">
            <a:off x="2175910" y="5256552"/>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57" name="Line 81"/>
          <p:cNvSpPr>
            <a:spLocks noChangeShapeType="1"/>
          </p:cNvSpPr>
          <p:nvPr/>
        </p:nvSpPr>
        <p:spPr bwMode="auto">
          <a:xfrm flipH="1">
            <a:off x="2175910" y="49886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58" name="Line 82"/>
          <p:cNvSpPr>
            <a:spLocks noChangeShapeType="1"/>
          </p:cNvSpPr>
          <p:nvPr/>
        </p:nvSpPr>
        <p:spPr bwMode="auto">
          <a:xfrm flipH="1">
            <a:off x="2175910" y="44183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59" name="Text Box 83"/>
          <p:cNvSpPr txBox="1">
            <a:spLocks noChangeArrowheads="1"/>
          </p:cNvSpPr>
          <p:nvPr/>
        </p:nvSpPr>
        <p:spPr bwMode="auto">
          <a:xfrm>
            <a:off x="1916682" y="5970868"/>
            <a:ext cx="223223"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0</a:t>
            </a:r>
          </a:p>
        </p:txBody>
      </p:sp>
      <p:sp>
        <p:nvSpPr>
          <p:cNvPr id="24660" name="Text Box 84"/>
          <p:cNvSpPr txBox="1">
            <a:spLocks noChangeArrowheads="1"/>
          </p:cNvSpPr>
          <p:nvPr/>
        </p:nvSpPr>
        <p:spPr bwMode="auto">
          <a:xfrm>
            <a:off x="1925323" y="56684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1</a:t>
            </a:r>
          </a:p>
        </p:txBody>
      </p:sp>
      <p:sp>
        <p:nvSpPr>
          <p:cNvPr id="24661" name="Text Box 85"/>
          <p:cNvSpPr txBox="1">
            <a:spLocks noChangeArrowheads="1"/>
          </p:cNvSpPr>
          <p:nvPr/>
        </p:nvSpPr>
        <p:spPr bwMode="auto">
          <a:xfrm>
            <a:off x="1925323" y="5357363"/>
            <a:ext cx="24914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2</a:t>
            </a:r>
          </a:p>
        </p:txBody>
      </p:sp>
      <p:sp>
        <p:nvSpPr>
          <p:cNvPr id="24662" name="Text Box 86"/>
          <p:cNvSpPr txBox="1">
            <a:spLocks noChangeArrowheads="1"/>
          </p:cNvSpPr>
          <p:nvPr/>
        </p:nvSpPr>
        <p:spPr bwMode="auto">
          <a:xfrm>
            <a:off x="1908042" y="5089495"/>
            <a:ext cx="2563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3</a:t>
            </a:r>
          </a:p>
        </p:txBody>
      </p:sp>
      <p:sp>
        <p:nvSpPr>
          <p:cNvPr id="24663" name="Text Box 87"/>
          <p:cNvSpPr txBox="1">
            <a:spLocks noChangeArrowheads="1"/>
          </p:cNvSpPr>
          <p:nvPr/>
        </p:nvSpPr>
        <p:spPr bwMode="auto">
          <a:xfrm>
            <a:off x="1899400" y="4812986"/>
            <a:ext cx="20594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4</a:t>
            </a:r>
          </a:p>
        </p:txBody>
      </p:sp>
      <p:sp>
        <p:nvSpPr>
          <p:cNvPr id="24664" name="Text Box 88"/>
          <p:cNvSpPr txBox="1">
            <a:spLocks noChangeArrowheads="1"/>
          </p:cNvSpPr>
          <p:nvPr/>
        </p:nvSpPr>
        <p:spPr bwMode="auto">
          <a:xfrm>
            <a:off x="1908042" y="4553759"/>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5</a:t>
            </a:r>
          </a:p>
        </p:txBody>
      </p:sp>
      <p:sp>
        <p:nvSpPr>
          <p:cNvPr id="24665" name="Text Box 89"/>
          <p:cNvSpPr txBox="1">
            <a:spLocks noChangeArrowheads="1"/>
          </p:cNvSpPr>
          <p:nvPr/>
        </p:nvSpPr>
        <p:spPr bwMode="auto">
          <a:xfrm>
            <a:off x="1899401" y="4251327"/>
            <a:ext cx="27362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6</a:t>
            </a:r>
          </a:p>
        </p:txBody>
      </p:sp>
      <p:sp>
        <p:nvSpPr>
          <p:cNvPr id="24666" name="Text Box 90"/>
          <p:cNvSpPr txBox="1">
            <a:spLocks noChangeArrowheads="1"/>
          </p:cNvSpPr>
          <p:nvPr/>
        </p:nvSpPr>
        <p:spPr bwMode="auto">
          <a:xfrm>
            <a:off x="1908042" y="3940255"/>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7</a:t>
            </a:r>
          </a:p>
        </p:txBody>
      </p:sp>
      <p:sp>
        <p:nvSpPr>
          <p:cNvPr id="24667" name="Line 91"/>
          <p:cNvSpPr>
            <a:spLocks noChangeShapeType="1"/>
          </p:cNvSpPr>
          <p:nvPr/>
        </p:nvSpPr>
        <p:spPr bwMode="auto">
          <a:xfrm>
            <a:off x="7812661"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68" name="Line 92"/>
          <p:cNvSpPr>
            <a:spLocks noChangeShapeType="1"/>
          </p:cNvSpPr>
          <p:nvPr/>
        </p:nvSpPr>
        <p:spPr bwMode="auto">
          <a:xfrm>
            <a:off x="7598079"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69" name="Line 93"/>
          <p:cNvSpPr>
            <a:spLocks noChangeShapeType="1"/>
          </p:cNvSpPr>
          <p:nvPr/>
        </p:nvSpPr>
        <p:spPr bwMode="auto">
          <a:xfrm>
            <a:off x="7664325"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70" name="Line 94"/>
          <p:cNvSpPr>
            <a:spLocks noChangeShapeType="1"/>
          </p:cNvSpPr>
          <p:nvPr/>
        </p:nvSpPr>
        <p:spPr bwMode="auto">
          <a:xfrm>
            <a:off x="7681607"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71" name="Line 95"/>
          <p:cNvSpPr>
            <a:spLocks noChangeShapeType="1"/>
          </p:cNvSpPr>
          <p:nvPr/>
        </p:nvSpPr>
        <p:spPr bwMode="auto">
          <a:xfrm>
            <a:off x="7681607"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72" name="Text Box 96"/>
          <p:cNvSpPr txBox="1">
            <a:spLocks noChangeArrowheads="1"/>
          </p:cNvSpPr>
          <p:nvPr/>
        </p:nvSpPr>
        <p:spPr bwMode="auto">
          <a:xfrm>
            <a:off x="6957212"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4673" name="Text Box 97"/>
          <p:cNvSpPr txBox="1">
            <a:spLocks noChangeArrowheads="1"/>
          </p:cNvSpPr>
          <p:nvPr/>
        </p:nvSpPr>
        <p:spPr bwMode="auto">
          <a:xfrm>
            <a:off x="6908246"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4674" name="Text Box 98"/>
          <p:cNvSpPr txBox="1">
            <a:spLocks noChangeArrowheads="1"/>
          </p:cNvSpPr>
          <p:nvPr/>
        </p:nvSpPr>
        <p:spPr bwMode="auto">
          <a:xfrm>
            <a:off x="7105547"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4675" name="Line 99"/>
          <p:cNvSpPr>
            <a:spLocks noChangeShapeType="1"/>
          </p:cNvSpPr>
          <p:nvPr/>
        </p:nvSpPr>
        <p:spPr bwMode="auto">
          <a:xfrm>
            <a:off x="8470810"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76" name="Line 100"/>
          <p:cNvSpPr>
            <a:spLocks noChangeShapeType="1"/>
          </p:cNvSpPr>
          <p:nvPr/>
        </p:nvSpPr>
        <p:spPr bwMode="auto">
          <a:xfrm>
            <a:off x="8174138"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77" name="Line 101"/>
          <p:cNvSpPr>
            <a:spLocks noChangeShapeType="1"/>
          </p:cNvSpPr>
          <p:nvPr/>
        </p:nvSpPr>
        <p:spPr bwMode="auto">
          <a:xfrm>
            <a:off x="8815007"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78" name="Line 102"/>
          <p:cNvSpPr>
            <a:spLocks noChangeShapeType="1"/>
          </p:cNvSpPr>
          <p:nvPr/>
        </p:nvSpPr>
        <p:spPr bwMode="auto">
          <a:xfrm>
            <a:off x="914480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79" name="Line 103"/>
          <p:cNvSpPr>
            <a:spLocks noChangeShapeType="1"/>
          </p:cNvSpPr>
          <p:nvPr/>
        </p:nvSpPr>
        <p:spPr bwMode="auto">
          <a:xfrm>
            <a:off x="9457314"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80" name="Line 104"/>
          <p:cNvSpPr>
            <a:spLocks noChangeShapeType="1"/>
          </p:cNvSpPr>
          <p:nvPr/>
        </p:nvSpPr>
        <p:spPr bwMode="auto">
          <a:xfrm>
            <a:off x="9785669"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81" name="Line 105"/>
          <p:cNvSpPr>
            <a:spLocks noChangeShapeType="1"/>
          </p:cNvSpPr>
          <p:nvPr/>
        </p:nvSpPr>
        <p:spPr bwMode="auto">
          <a:xfrm>
            <a:off x="1008954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82" name="Line 106"/>
          <p:cNvSpPr>
            <a:spLocks noChangeShapeType="1"/>
          </p:cNvSpPr>
          <p:nvPr/>
        </p:nvSpPr>
        <p:spPr bwMode="auto">
          <a:xfrm flipV="1">
            <a:off x="819142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83" name="Line 107"/>
          <p:cNvSpPr>
            <a:spLocks noChangeShapeType="1"/>
          </p:cNvSpPr>
          <p:nvPr/>
        </p:nvSpPr>
        <p:spPr bwMode="auto">
          <a:xfrm flipV="1">
            <a:off x="8486652"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84" name="Line 108"/>
          <p:cNvSpPr>
            <a:spLocks noChangeShapeType="1"/>
          </p:cNvSpPr>
          <p:nvPr/>
        </p:nvSpPr>
        <p:spPr bwMode="auto">
          <a:xfrm flipV="1">
            <a:off x="8832288"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85" name="Line 109"/>
          <p:cNvSpPr>
            <a:spLocks noChangeShapeType="1"/>
          </p:cNvSpPr>
          <p:nvPr/>
        </p:nvSpPr>
        <p:spPr bwMode="auto">
          <a:xfrm flipV="1">
            <a:off x="914480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86" name="Line 110"/>
          <p:cNvSpPr>
            <a:spLocks noChangeShapeType="1"/>
          </p:cNvSpPr>
          <p:nvPr/>
        </p:nvSpPr>
        <p:spPr bwMode="auto">
          <a:xfrm flipV="1">
            <a:off x="9473155"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87" name="Line 111"/>
          <p:cNvSpPr>
            <a:spLocks noChangeShapeType="1"/>
          </p:cNvSpPr>
          <p:nvPr/>
        </p:nvSpPr>
        <p:spPr bwMode="auto">
          <a:xfrm flipV="1">
            <a:off x="9801509"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88" name="Line 112"/>
          <p:cNvSpPr>
            <a:spLocks noChangeShapeType="1"/>
          </p:cNvSpPr>
          <p:nvPr/>
        </p:nvSpPr>
        <p:spPr bwMode="auto">
          <a:xfrm flipV="1">
            <a:off x="10098180"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89" name="Text Box 113"/>
          <p:cNvSpPr txBox="1">
            <a:spLocks noChangeArrowheads="1"/>
          </p:cNvSpPr>
          <p:nvPr/>
        </p:nvSpPr>
        <p:spPr bwMode="auto">
          <a:xfrm>
            <a:off x="6238575" y="138255"/>
            <a:ext cx="4429905"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1pPr>
            <a:lvl2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2pPr>
            <a:lvl3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3pPr>
            <a:lvl4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4pPr>
            <a:lvl5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equalized histogram</a:t>
            </a:r>
          </a:p>
        </p:txBody>
      </p:sp>
      <p:sp>
        <p:nvSpPr>
          <p:cNvPr id="24690" name="AutoShape 114"/>
          <p:cNvSpPr>
            <a:spLocks noChangeArrowheads="1"/>
          </p:cNvSpPr>
          <p:nvPr/>
        </p:nvSpPr>
        <p:spPr bwMode="auto">
          <a:xfrm>
            <a:off x="6107522" y="2730528"/>
            <a:ext cx="1350862" cy="3937373"/>
          </a:xfrm>
          <a:prstGeom prst="roundRect">
            <a:avLst>
              <a:gd name="adj" fmla="val 106"/>
            </a:avLst>
          </a:prstGeom>
          <a:noFill/>
          <a:ln w="360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24691" name="Line 115"/>
          <p:cNvSpPr>
            <a:spLocks noChangeShapeType="1"/>
          </p:cNvSpPr>
          <p:nvPr/>
        </p:nvSpPr>
        <p:spPr bwMode="auto">
          <a:xfrm>
            <a:off x="6124804" y="3283545"/>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92" name="Line 116"/>
          <p:cNvSpPr>
            <a:spLocks noChangeShapeType="1"/>
          </p:cNvSpPr>
          <p:nvPr/>
        </p:nvSpPr>
        <p:spPr bwMode="auto">
          <a:xfrm flipH="1">
            <a:off x="6123363" y="3750154"/>
            <a:ext cx="135374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93" name="Line 117"/>
          <p:cNvSpPr>
            <a:spLocks noChangeShapeType="1"/>
          </p:cNvSpPr>
          <p:nvPr/>
        </p:nvSpPr>
        <p:spPr bwMode="auto">
          <a:xfrm>
            <a:off x="6124804" y="4268608"/>
            <a:ext cx="133358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94" name="Line 118"/>
          <p:cNvSpPr>
            <a:spLocks noChangeShapeType="1"/>
          </p:cNvSpPr>
          <p:nvPr/>
        </p:nvSpPr>
        <p:spPr bwMode="auto">
          <a:xfrm flipH="1">
            <a:off x="6106081" y="4717936"/>
            <a:ext cx="137102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95" name="Line 119"/>
          <p:cNvSpPr>
            <a:spLocks noChangeShapeType="1"/>
          </p:cNvSpPr>
          <p:nvPr/>
        </p:nvSpPr>
        <p:spPr bwMode="auto">
          <a:xfrm>
            <a:off x="6124804" y="5219108"/>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96" name="Line 120"/>
          <p:cNvSpPr>
            <a:spLocks noChangeShapeType="1"/>
          </p:cNvSpPr>
          <p:nvPr/>
        </p:nvSpPr>
        <p:spPr bwMode="auto">
          <a:xfrm flipH="1">
            <a:off x="6123363" y="5702999"/>
            <a:ext cx="133646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97" name="Line 121"/>
          <p:cNvSpPr>
            <a:spLocks noChangeShapeType="1"/>
          </p:cNvSpPr>
          <p:nvPr/>
        </p:nvSpPr>
        <p:spPr bwMode="auto">
          <a:xfrm>
            <a:off x="6124804" y="6186890"/>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98" name="Line 122"/>
          <p:cNvSpPr>
            <a:spLocks noChangeShapeType="1"/>
          </p:cNvSpPr>
          <p:nvPr/>
        </p:nvSpPr>
        <p:spPr bwMode="auto">
          <a:xfrm>
            <a:off x="6757030" y="2747809"/>
            <a:ext cx="1441" cy="3974817"/>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699" name="Text Box 123"/>
          <p:cNvSpPr txBox="1">
            <a:spLocks noChangeArrowheads="1"/>
          </p:cNvSpPr>
          <p:nvPr/>
        </p:nvSpPr>
        <p:spPr bwMode="auto">
          <a:xfrm>
            <a:off x="6278899" y="2246637"/>
            <a:ext cx="163506"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r</a:t>
            </a:r>
          </a:p>
        </p:txBody>
      </p:sp>
      <p:sp>
        <p:nvSpPr>
          <p:cNvPr id="24700" name="Text Box 124"/>
          <p:cNvSpPr txBox="1">
            <a:spLocks noChangeArrowheads="1"/>
          </p:cNvSpPr>
          <p:nvPr/>
        </p:nvSpPr>
        <p:spPr bwMode="auto">
          <a:xfrm>
            <a:off x="6859282" y="2263919"/>
            <a:ext cx="308192"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s</a:t>
            </a:r>
          </a:p>
        </p:txBody>
      </p:sp>
      <p:sp>
        <p:nvSpPr>
          <p:cNvPr id="24701" name="Text Box 125"/>
          <p:cNvSpPr txBox="1">
            <a:spLocks noChangeArrowheads="1"/>
          </p:cNvSpPr>
          <p:nvPr/>
        </p:nvSpPr>
        <p:spPr bwMode="auto">
          <a:xfrm>
            <a:off x="6363870" y="328354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4702" name="Text Box 126"/>
          <p:cNvSpPr txBox="1">
            <a:spLocks noChangeArrowheads="1"/>
          </p:cNvSpPr>
          <p:nvPr/>
        </p:nvSpPr>
        <p:spPr bwMode="auto">
          <a:xfrm>
            <a:off x="6996095" y="2765091"/>
            <a:ext cx="27362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4703" name="Line 127"/>
          <p:cNvSpPr>
            <a:spLocks noChangeShapeType="1"/>
          </p:cNvSpPr>
          <p:nvPr/>
        </p:nvSpPr>
        <p:spPr bwMode="auto">
          <a:xfrm>
            <a:off x="2510025"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04" name="Line 128"/>
          <p:cNvSpPr>
            <a:spLocks noChangeShapeType="1"/>
          </p:cNvSpPr>
          <p:nvPr/>
        </p:nvSpPr>
        <p:spPr bwMode="auto">
          <a:xfrm>
            <a:off x="2296882"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05" name="Line 129"/>
          <p:cNvSpPr>
            <a:spLocks noChangeShapeType="1"/>
          </p:cNvSpPr>
          <p:nvPr/>
        </p:nvSpPr>
        <p:spPr bwMode="auto">
          <a:xfrm>
            <a:off x="2363129"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06" name="Line 130"/>
          <p:cNvSpPr>
            <a:spLocks noChangeShapeType="1"/>
          </p:cNvSpPr>
          <p:nvPr/>
        </p:nvSpPr>
        <p:spPr bwMode="auto">
          <a:xfrm>
            <a:off x="2378970"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07" name="Line 131"/>
          <p:cNvSpPr>
            <a:spLocks noChangeShapeType="1"/>
          </p:cNvSpPr>
          <p:nvPr/>
        </p:nvSpPr>
        <p:spPr bwMode="auto">
          <a:xfrm>
            <a:off x="2378971"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08" name="Text Box 132"/>
          <p:cNvSpPr txBox="1">
            <a:spLocks noChangeArrowheads="1"/>
          </p:cNvSpPr>
          <p:nvPr/>
        </p:nvSpPr>
        <p:spPr bwMode="auto">
          <a:xfrm>
            <a:off x="1654575"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4709" name="Text Box 133"/>
          <p:cNvSpPr txBox="1">
            <a:spLocks noChangeArrowheads="1"/>
          </p:cNvSpPr>
          <p:nvPr/>
        </p:nvSpPr>
        <p:spPr bwMode="auto">
          <a:xfrm>
            <a:off x="1605610"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4710" name="Text Box 134"/>
          <p:cNvSpPr txBox="1">
            <a:spLocks noChangeArrowheads="1"/>
          </p:cNvSpPr>
          <p:nvPr/>
        </p:nvSpPr>
        <p:spPr bwMode="auto">
          <a:xfrm>
            <a:off x="1802910"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4711" name="Line 135"/>
          <p:cNvSpPr>
            <a:spLocks noChangeShapeType="1"/>
          </p:cNvSpPr>
          <p:nvPr/>
        </p:nvSpPr>
        <p:spPr bwMode="auto">
          <a:xfrm>
            <a:off x="3168173"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12" name="Line 136"/>
          <p:cNvSpPr>
            <a:spLocks noChangeShapeType="1"/>
          </p:cNvSpPr>
          <p:nvPr/>
        </p:nvSpPr>
        <p:spPr bwMode="auto">
          <a:xfrm>
            <a:off x="2871502"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13" name="Line 137"/>
          <p:cNvSpPr>
            <a:spLocks noChangeShapeType="1"/>
          </p:cNvSpPr>
          <p:nvPr/>
        </p:nvSpPr>
        <p:spPr bwMode="auto">
          <a:xfrm>
            <a:off x="3513809"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14" name="Line 138"/>
          <p:cNvSpPr>
            <a:spLocks noChangeShapeType="1"/>
          </p:cNvSpPr>
          <p:nvPr/>
        </p:nvSpPr>
        <p:spPr bwMode="auto">
          <a:xfrm>
            <a:off x="3842164"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15" name="Line 139"/>
          <p:cNvSpPr>
            <a:spLocks noChangeShapeType="1"/>
          </p:cNvSpPr>
          <p:nvPr/>
        </p:nvSpPr>
        <p:spPr bwMode="auto">
          <a:xfrm>
            <a:off x="4154677"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16" name="Line 140"/>
          <p:cNvSpPr>
            <a:spLocks noChangeShapeType="1"/>
          </p:cNvSpPr>
          <p:nvPr/>
        </p:nvSpPr>
        <p:spPr bwMode="auto">
          <a:xfrm>
            <a:off x="4483032"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17" name="Line 141"/>
          <p:cNvSpPr>
            <a:spLocks noChangeShapeType="1"/>
          </p:cNvSpPr>
          <p:nvPr/>
        </p:nvSpPr>
        <p:spPr bwMode="auto">
          <a:xfrm>
            <a:off x="4788344"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18" name="Line 142"/>
          <p:cNvSpPr>
            <a:spLocks noChangeShapeType="1"/>
          </p:cNvSpPr>
          <p:nvPr/>
        </p:nvSpPr>
        <p:spPr bwMode="auto">
          <a:xfrm flipV="1">
            <a:off x="288878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19" name="Line 143"/>
          <p:cNvSpPr>
            <a:spLocks noChangeShapeType="1"/>
          </p:cNvSpPr>
          <p:nvPr/>
        </p:nvSpPr>
        <p:spPr bwMode="auto">
          <a:xfrm flipV="1">
            <a:off x="3184015"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20" name="Line 144"/>
          <p:cNvSpPr>
            <a:spLocks noChangeShapeType="1"/>
          </p:cNvSpPr>
          <p:nvPr/>
        </p:nvSpPr>
        <p:spPr bwMode="auto">
          <a:xfrm flipV="1">
            <a:off x="3529652"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21" name="Line 145"/>
          <p:cNvSpPr>
            <a:spLocks noChangeShapeType="1"/>
          </p:cNvSpPr>
          <p:nvPr/>
        </p:nvSpPr>
        <p:spPr bwMode="auto">
          <a:xfrm flipV="1">
            <a:off x="384216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22" name="Line 146"/>
          <p:cNvSpPr>
            <a:spLocks noChangeShapeType="1"/>
          </p:cNvSpPr>
          <p:nvPr/>
        </p:nvSpPr>
        <p:spPr bwMode="auto">
          <a:xfrm flipV="1">
            <a:off x="4170518"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23" name="Line 147"/>
          <p:cNvSpPr>
            <a:spLocks noChangeShapeType="1"/>
          </p:cNvSpPr>
          <p:nvPr/>
        </p:nvSpPr>
        <p:spPr bwMode="auto">
          <a:xfrm flipV="1">
            <a:off x="4500314"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24" name="Line 148"/>
          <p:cNvSpPr>
            <a:spLocks noChangeShapeType="1"/>
          </p:cNvSpPr>
          <p:nvPr/>
        </p:nvSpPr>
        <p:spPr bwMode="auto">
          <a:xfrm flipV="1">
            <a:off x="4795544"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25" name="Oval 149"/>
          <p:cNvSpPr>
            <a:spLocks noChangeArrowheads="1"/>
          </p:cNvSpPr>
          <p:nvPr/>
        </p:nvSpPr>
        <p:spPr bwMode="auto">
          <a:xfrm>
            <a:off x="2443778" y="1761306"/>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726" name="Oval 150"/>
          <p:cNvSpPr>
            <a:spLocks noChangeArrowheads="1"/>
          </p:cNvSpPr>
          <p:nvPr/>
        </p:nvSpPr>
        <p:spPr bwMode="auto">
          <a:xfrm>
            <a:off x="2822537" y="127885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727" name="Oval 151"/>
          <p:cNvSpPr>
            <a:spLocks noChangeArrowheads="1"/>
          </p:cNvSpPr>
          <p:nvPr/>
        </p:nvSpPr>
        <p:spPr bwMode="auto">
          <a:xfrm>
            <a:off x="3101927" y="1611530"/>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728" name="Oval 152"/>
          <p:cNvSpPr>
            <a:spLocks noChangeArrowheads="1"/>
          </p:cNvSpPr>
          <p:nvPr/>
        </p:nvSpPr>
        <p:spPr bwMode="auto">
          <a:xfrm>
            <a:off x="3463405" y="1926923"/>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729" name="Oval 153"/>
          <p:cNvSpPr>
            <a:spLocks noChangeArrowheads="1"/>
          </p:cNvSpPr>
          <p:nvPr/>
        </p:nvSpPr>
        <p:spPr bwMode="auto">
          <a:xfrm>
            <a:off x="3775917" y="239209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730" name="Oval 154"/>
          <p:cNvSpPr>
            <a:spLocks noChangeArrowheads="1"/>
          </p:cNvSpPr>
          <p:nvPr/>
        </p:nvSpPr>
        <p:spPr bwMode="auto">
          <a:xfrm>
            <a:off x="4088430" y="2574991"/>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731" name="Oval 155"/>
          <p:cNvSpPr>
            <a:spLocks noChangeArrowheads="1"/>
          </p:cNvSpPr>
          <p:nvPr/>
        </p:nvSpPr>
        <p:spPr bwMode="auto">
          <a:xfrm>
            <a:off x="4400943" y="2740609"/>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732" name="Oval 156"/>
          <p:cNvSpPr>
            <a:spLocks noChangeArrowheads="1"/>
          </p:cNvSpPr>
          <p:nvPr/>
        </p:nvSpPr>
        <p:spPr bwMode="auto">
          <a:xfrm>
            <a:off x="4713456" y="2841419"/>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4733" name="Text Box 157"/>
          <p:cNvSpPr txBox="1">
            <a:spLocks noChangeArrowheads="1"/>
          </p:cNvSpPr>
          <p:nvPr/>
        </p:nvSpPr>
        <p:spPr bwMode="auto">
          <a:xfrm>
            <a:off x="6329305" y="2766532"/>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24734" name="Text Box 158"/>
          <p:cNvSpPr txBox="1">
            <a:spLocks noChangeArrowheads="1"/>
          </p:cNvSpPr>
          <p:nvPr/>
        </p:nvSpPr>
        <p:spPr bwMode="auto">
          <a:xfrm>
            <a:off x="7013377" y="3300828"/>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4735" name="Text Box 159"/>
          <p:cNvSpPr txBox="1">
            <a:spLocks noChangeArrowheads="1"/>
          </p:cNvSpPr>
          <p:nvPr/>
        </p:nvSpPr>
        <p:spPr bwMode="auto">
          <a:xfrm>
            <a:off x="6363870" y="376743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2</a:t>
            </a:r>
          </a:p>
        </p:txBody>
      </p:sp>
      <p:sp>
        <p:nvSpPr>
          <p:cNvPr id="24736" name="Text Box 160"/>
          <p:cNvSpPr txBox="1">
            <a:spLocks noChangeArrowheads="1"/>
          </p:cNvSpPr>
          <p:nvPr/>
        </p:nvSpPr>
        <p:spPr bwMode="auto">
          <a:xfrm>
            <a:off x="6997536" y="3751595"/>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4737" name="Text Box 161"/>
          <p:cNvSpPr txBox="1">
            <a:spLocks noChangeArrowheads="1"/>
          </p:cNvSpPr>
          <p:nvPr/>
        </p:nvSpPr>
        <p:spPr bwMode="auto">
          <a:xfrm>
            <a:off x="631346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4738" name="Text Box 162"/>
          <p:cNvSpPr txBox="1">
            <a:spLocks noChangeArrowheads="1"/>
          </p:cNvSpPr>
          <p:nvPr/>
        </p:nvSpPr>
        <p:spPr bwMode="auto">
          <a:xfrm>
            <a:off x="698025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4739" name="Text Box 163"/>
          <p:cNvSpPr txBox="1">
            <a:spLocks noChangeArrowheads="1"/>
          </p:cNvSpPr>
          <p:nvPr/>
        </p:nvSpPr>
        <p:spPr bwMode="auto">
          <a:xfrm>
            <a:off x="6296182" y="475394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4</a:t>
            </a:r>
          </a:p>
        </p:txBody>
      </p:sp>
      <p:sp>
        <p:nvSpPr>
          <p:cNvPr id="24740" name="Text Box 164"/>
          <p:cNvSpPr txBox="1">
            <a:spLocks noChangeArrowheads="1"/>
          </p:cNvSpPr>
          <p:nvPr/>
        </p:nvSpPr>
        <p:spPr bwMode="auto">
          <a:xfrm>
            <a:off x="6929849" y="4771222"/>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4741" name="Text Box 165"/>
          <p:cNvSpPr txBox="1">
            <a:spLocks noChangeArrowheads="1"/>
          </p:cNvSpPr>
          <p:nvPr/>
        </p:nvSpPr>
        <p:spPr bwMode="auto">
          <a:xfrm>
            <a:off x="6296182" y="5220550"/>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4742" name="Text Box 166"/>
          <p:cNvSpPr txBox="1">
            <a:spLocks noChangeArrowheads="1"/>
          </p:cNvSpPr>
          <p:nvPr/>
        </p:nvSpPr>
        <p:spPr bwMode="auto">
          <a:xfrm>
            <a:off x="6964412" y="523783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4743" name="Text Box 167"/>
          <p:cNvSpPr txBox="1">
            <a:spLocks noChangeArrowheads="1"/>
          </p:cNvSpPr>
          <p:nvPr/>
        </p:nvSpPr>
        <p:spPr bwMode="auto">
          <a:xfrm>
            <a:off x="6297623" y="5721722"/>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4744" name="Text Box 168"/>
          <p:cNvSpPr txBox="1">
            <a:spLocks noChangeArrowheads="1"/>
          </p:cNvSpPr>
          <p:nvPr/>
        </p:nvSpPr>
        <p:spPr bwMode="auto">
          <a:xfrm>
            <a:off x="6929849" y="568715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4745" name="Line 169"/>
          <p:cNvSpPr>
            <a:spLocks noChangeShapeType="1"/>
          </p:cNvSpPr>
          <p:nvPr/>
        </p:nvSpPr>
        <p:spPr bwMode="auto">
          <a:xfrm flipH="1">
            <a:off x="2137025" y="4095790"/>
            <a:ext cx="3526931"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4746" name="Text Box 170"/>
          <p:cNvSpPr txBox="1">
            <a:spLocks noChangeArrowheads="1"/>
          </p:cNvSpPr>
          <p:nvPr/>
        </p:nvSpPr>
        <p:spPr bwMode="auto">
          <a:xfrm>
            <a:off x="6314904" y="618977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4747" name="Text Box 171"/>
          <p:cNvSpPr txBox="1">
            <a:spLocks noChangeArrowheads="1"/>
          </p:cNvSpPr>
          <p:nvPr/>
        </p:nvSpPr>
        <p:spPr bwMode="auto">
          <a:xfrm>
            <a:off x="6896725" y="6189771"/>
            <a:ext cx="2880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4748" name="Text Box 172"/>
          <p:cNvSpPr txBox="1">
            <a:spLocks noChangeArrowheads="1"/>
          </p:cNvSpPr>
          <p:nvPr/>
        </p:nvSpPr>
        <p:spPr bwMode="auto">
          <a:xfrm>
            <a:off x="7780978" y="3234580"/>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4749" name="Text Box 173"/>
          <p:cNvSpPr txBox="1">
            <a:spLocks noChangeArrowheads="1"/>
          </p:cNvSpPr>
          <p:nvPr/>
        </p:nvSpPr>
        <p:spPr bwMode="auto">
          <a:xfrm>
            <a:off x="8102131" y="3234580"/>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4750" name="Text Box 174"/>
          <p:cNvSpPr txBox="1">
            <a:spLocks noChangeArrowheads="1"/>
          </p:cNvSpPr>
          <p:nvPr/>
        </p:nvSpPr>
        <p:spPr bwMode="auto">
          <a:xfrm>
            <a:off x="8454969" y="3267704"/>
            <a:ext cx="36147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4751" name="Text Box 175"/>
          <p:cNvSpPr txBox="1">
            <a:spLocks noChangeArrowheads="1"/>
          </p:cNvSpPr>
          <p:nvPr/>
        </p:nvSpPr>
        <p:spPr bwMode="auto">
          <a:xfrm>
            <a:off x="8800605" y="3267704"/>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4752" name="Text Box 176"/>
          <p:cNvSpPr txBox="1">
            <a:spLocks noChangeArrowheads="1"/>
          </p:cNvSpPr>
          <p:nvPr/>
        </p:nvSpPr>
        <p:spPr bwMode="auto">
          <a:xfrm>
            <a:off x="9128959" y="3234580"/>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4753" name="Text Box 177"/>
          <p:cNvSpPr txBox="1">
            <a:spLocks noChangeArrowheads="1"/>
          </p:cNvSpPr>
          <p:nvPr/>
        </p:nvSpPr>
        <p:spPr bwMode="auto">
          <a:xfrm>
            <a:off x="9450113" y="3267704"/>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4754" name="Text Box 178"/>
          <p:cNvSpPr txBox="1">
            <a:spLocks noChangeArrowheads="1"/>
          </p:cNvSpPr>
          <p:nvPr/>
        </p:nvSpPr>
        <p:spPr bwMode="auto">
          <a:xfrm>
            <a:off x="9771267" y="3234580"/>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4755" name="Text Box 179"/>
          <p:cNvSpPr txBox="1">
            <a:spLocks noChangeArrowheads="1"/>
          </p:cNvSpPr>
          <p:nvPr/>
        </p:nvSpPr>
        <p:spPr bwMode="auto">
          <a:xfrm>
            <a:off x="10075138" y="3234580"/>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Tree>
    <p:extLst>
      <p:ext uri="{BB962C8B-B14F-4D97-AF65-F5344CB8AC3E}">
        <p14:creationId xmlns:p14="http://schemas.microsoft.com/office/powerpoint/2010/main" val="3150752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5601" name="Line 1"/>
          <p:cNvSpPr>
            <a:spLocks noChangeShapeType="1"/>
          </p:cNvSpPr>
          <p:nvPr/>
        </p:nvSpPr>
        <p:spPr bwMode="auto">
          <a:xfrm>
            <a:off x="2510025" y="648069"/>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02" name="Line 2"/>
          <p:cNvSpPr>
            <a:spLocks noChangeShapeType="1"/>
          </p:cNvSpPr>
          <p:nvPr/>
        </p:nvSpPr>
        <p:spPr bwMode="auto">
          <a:xfrm>
            <a:off x="2296882" y="2924948"/>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03" name="Line 3"/>
          <p:cNvSpPr>
            <a:spLocks noChangeShapeType="1"/>
          </p:cNvSpPr>
          <p:nvPr/>
        </p:nvSpPr>
        <p:spPr bwMode="auto">
          <a:xfrm>
            <a:off x="2361689" y="2276880"/>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04" name="Line 4"/>
          <p:cNvSpPr>
            <a:spLocks noChangeShapeType="1"/>
          </p:cNvSpPr>
          <p:nvPr/>
        </p:nvSpPr>
        <p:spPr bwMode="auto">
          <a:xfrm>
            <a:off x="2378970" y="1644653"/>
            <a:ext cx="312513"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05" name="Line 5"/>
          <p:cNvSpPr>
            <a:spLocks noChangeShapeType="1"/>
          </p:cNvSpPr>
          <p:nvPr/>
        </p:nvSpPr>
        <p:spPr bwMode="auto">
          <a:xfrm>
            <a:off x="2378971" y="996585"/>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06" name="Text Box 6"/>
          <p:cNvSpPr txBox="1">
            <a:spLocks noChangeArrowheads="1"/>
          </p:cNvSpPr>
          <p:nvPr/>
        </p:nvSpPr>
        <p:spPr bwMode="auto">
          <a:xfrm>
            <a:off x="1654575" y="747440"/>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5607" name="Text Box 7"/>
          <p:cNvSpPr txBox="1">
            <a:spLocks noChangeArrowheads="1"/>
          </p:cNvSpPr>
          <p:nvPr/>
        </p:nvSpPr>
        <p:spPr bwMode="auto">
          <a:xfrm>
            <a:off x="1605610" y="1362384"/>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5608" name="Text Box 8"/>
          <p:cNvSpPr txBox="1">
            <a:spLocks noChangeArrowheads="1"/>
          </p:cNvSpPr>
          <p:nvPr/>
        </p:nvSpPr>
        <p:spPr bwMode="auto">
          <a:xfrm>
            <a:off x="1802910" y="2027734"/>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5609" name="Line 9"/>
          <p:cNvSpPr>
            <a:spLocks noChangeShapeType="1"/>
          </p:cNvSpPr>
          <p:nvPr/>
        </p:nvSpPr>
        <p:spPr bwMode="auto">
          <a:xfrm>
            <a:off x="3168173"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10" name="Line 10"/>
          <p:cNvSpPr>
            <a:spLocks noChangeShapeType="1"/>
          </p:cNvSpPr>
          <p:nvPr/>
        </p:nvSpPr>
        <p:spPr bwMode="auto">
          <a:xfrm>
            <a:off x="2871502" y="277373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11" name="Line 11"/>
          <p:cNvSpPr>
            <a:spLocks noChangeShapeType="1"/>
          </p:cNvSpPr>
          <p:nvPr/>
        </p:nvSpPr>
        <p:spPr bwMode="auto">
          <a:xfrm>
            <a:off x="3512370" y="2757891"/>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12" name="Line 12"/>
          <p:cNvSpPr>
            <a:spLocks noChangeShapeType="1"/>
          </p:cNvSpPr>
          <p:nvPr/>
        </p:nvSpPr>
        <p:spPr bwMode="auto">
          <a:xfrm>
            <a:off x="3842164"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13" name="Line 13"/>
          <p:cNvSpPr>
            <a:spLocks noChangeShapeType="1"/>
          </p:cNvSpPr>
          <p:nvPr/>
        </p:nvSpPr>
        <p:spPr bwMode="auto">
          <a:xfrm>
            <a:off x="4154677"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14" name="Line 14"/>
          <p:cNvSpPr>
            <a:spLocks noChangeShapeType="1"/>
          </p:cNvSpPr>
          <p:nvPr/>
        </p:nvSpPr>
        <p:spPr bwMode="auto">
          <a:xfrm>
            <a:off x="4483032" y="277517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15" name="Line 15"/>
          <p:cNvSpPr>
            <a:spLocks noChangeShapeType="1"/>
          </p:cNvSpPr>
          <p:nvPr/>
        </p:nvSpPr>
        <p:spPr bwMode="auto">
          <a:xfrm>
            <a:off x="4786903" y="2757891"/>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16" name="Line 16"/>
          <p:cNvSpPr>
            <a:spLocks noChangeShapeType="1"/>
          </p:cNvSpPr>
          <p:nvPr/>
        </p:nvSpPr>
        <p:spPr bwMode="auto">
          <a:xfrm flipV="1">
            <a:off x="288878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17" name="Line 17"/>
          <p:cNvSpPr>
            <a:spLocks noChangeShapeType="1"/>
          </p:cNvSpPr>
          <p:nvPr/>
        </p:nvSpPr>
        <p:spPr bwMode="auto">
          <a:xfrm flipV="1">
            <a:off x="3184015"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18" name="Line 18"/>
          <p:cNvSpPr>
            <a:spLocks noChangeShapeType="1"/>
          </p:cNvSpPr>
          <p:nvPr/>
        </p:nvSpPr>
        <p:spPr bwMode="auto">
          <a:xfrm flipV="1">
            <a:off x="3529652" y="662471"/>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19" name="Line 19"/>
          <p:cNvSpPr>
            <a:spLocks noChangeShapeType="1"/>
          </p:cNvSpPr>
          <p:nvPr/>
        </p:nvSpPr>
        <p:spPr bwMode="auto">
          <a:xfrm flipV="1">
            <a:off x="3842164"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20" name="Line 20"/>
          <p:cNvSpPr>
            <a:spLocks noChangeShapeType="1"/>
          </p:cNvSpPr>
          <p:nvPr/>
        </p:nvSpPr>
        <p:spPr bwMode="auto">
          <a:xfrm flipV="1">
            <a:off x="4170518" y="679752"/>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21" name="Line 21"/>
          <p:cNvSpPr>
            <a:spLocks noChangeShapeType="1"/>
          </p:cNvSpPr>
          <p:nvPr/>
        </p:nvSpPr>
        <p:spPr bwMode="auto">
          <a:xfrm flipV="1">
            <a:off x="4500314" y="679752"/>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22" name="Line 22"/>
          <p:cNvSpPr>
            <a:spLocks noChangeShapeType="1"/>
          </p:cNvSpPr>
          <p:nvPr/>
        </p:nvSpPr>
        <p:spPr bwMode="auto">
          <a:xfrm flipV="1">
            <a:off x="479554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23" name="Oval 23"/>
          <p:cNvSpPr>
            <a:spLocks noChangeArrowheads="1"/>
          </p:cNvSpPr>
          <p:nvPr/>
        </p:nvSpPr>
        <p:spPr bwMode="auto">
          <a:xfrm>
            <a:off x="2443778" y="1728182"/>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624" name="Oval 24"/>
          <p:cNvSpPr>
            <a:spLocks noChangeArrowheads="1"/>
          </p:cNvSpPr>
          <p:nvPr/>
        </p:nvSpPr>
        <p:spPr bwMode="auto">
          <a:xfrm>
            <a:off x="2822537" y="124573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625" name="Oval 25"/>
          <p:cNvSpPr>
            <a:spLocks noChangeArrowheads="1"/>
          </p:cNvSpPr>
          <p:nvPr/>
        </p:nvSpPr>
        <p:spPr bwMode="auto">
          <a:xfrm>
            <a:off x="3101927" y="1578407"/>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626" name="Oval 26"/>
          <p:cNvSpPr>
            <a:spLocks noChangeArrowheads="1"/>
          </p:cNvSpPr>
          <p:nvPr/>
        </p:nvSpPr>
        <p:spPr bwMode="auto">
          <a:xfrm>
            <a:off x="3463405" y="1893800"/>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627" name="Oval 27"/>
          <p:cNvSpPr>
            <a:spLocks noChangeArrowheads="1"/>
          </p:cNvSpPr>
          <p:nvPr/>
        </p:nvSpPr>
        <p:spPr bwMode="auto">
          <a:xfrm>
            <a:off x="3775917" y="235896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628" name="Oval 28"/>
          <p:cNvSpPr>
            <a:spLocks noChangeArrowheads="1"/>
          </p:cNvSpPr>
          <p:nvPr/>
        </p:nvSpPr>
        <p:spPr bwMode="auto">
          <a:xfrm>
            <a:off x="4088430" y="2541868"/>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629" name="Oval 29"/>
          <p:cNvSpPr>
            <a:spLocks noChangeArrowheads="1"/>
          </p:cNvSpPr>
          <p:nvPr/>
        </p:nvSpPr>
        <p:spPr bwMode="auto">
          <a:xfrm>
            <a:off x="4400943" y="270748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630" name="Oval 30"/>
          <p:cNvSpPr>
            <a:spLocks noChangeArrowheads="1"/>
          </p:cNvSpPr>
          <p:nvPr/>
        </p:nvSpPr>
        <p:spPr bwMode="auto">
          <a:xfrm>
            <a:off x="4713456" y="2808296"/>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631" name="Text Box 31"/>
          <p:cNvSpPr txBox="1">
            <a:spLocks noChangeArrowheads="1"/>
          </p:cNvSpPr>
          <p:nvPr/>
        </p:nvSpPr>
        <p:spPr bwMode="auto">
          <a:xfrm>
            <a:off x="2443778" y="3182735"/>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5632" name="Text Box 32"/>
          <p:cNvSpPr txBox="1">
            <a:spLocks noChangeArrowheads="1"/>
          </p:cNvSpPr>
          <p:nvPr/>
        </p:nvSpPr>
        <p:spPr bwMode="auto">
          <a:xfrm>
            <a:off x="2766371" y="3182735"/>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5633" name="Text Box 33"/>
          <p:cNvSpPr txBox="1">
            <a:spLocks noChangeArrowheads="1"/>
          </p:cNvSpPr>
          <p:nvPr/>
        </p:nvSpPr>
        <p:spPr bwMode="auto">
          <a:xfrm>
            <a:off x="3119209" y="3215859"/>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5634" name="Text Box 34"/>
          <p:cNvSpPr txBox="1">
            <a:spLocks noChangeArrowheads="1"/>
          </p:cNvSpPr>
          <p:nvPr/>
        </p:nvSpPr>
        <p:spPr bwMode="auto">
          <a:xfrm>
            <a:off x="3463405" y="3215859"/>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5635" name="Text Box 35"/>
          <p:cNvSpPr txBox="1">
            <a:spLocks noChangeArrowheads="1"/>
          </p:cNvSpPr>
          <p:nvPr/>
        </p:nvSpPr>
        <p:spPr bwMode="auto">
          <a:xfrm>
            <a:off x="3793199" y="3182735"/>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5636" name="Text Box 36"/>
          <p:cNvSpPr txBox="1">
            <a:spLocks noChangeArrowheads="1"/>
          </p:cNvSpPr>
          <p:nvPr/>
        </p:nvSpPr>
        <p:spPr bwMode="auto">
          <a:xfrm>
            <a:off x="4112913" y="321585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5637" name="Text Box 37"/>
          <p:cNvSpPr txBox="1">
            <a:spLocks noChangeArrowheads="1"/>
          </p:cNvSpPr>
          <p:nvPr/>
        </p:nvSpPr>
        <p:spPr bwMode="auto">
          <a:xfrm>
            <a:off x="4434066" y="3182735"/>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5638" name="Text Box 38"/>
          <p:cNvSpPr txBox="1">
            <a:spLocks noChangeArrowheads="1"/>
          </p:cNvSpPr>
          <p:nvPr/>
        </p:nvSpPr>
        <p:spPr bwMode="auto">
          <a:xfrm>
            <a:off x="4737938" y="3182735"/>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5639" name="Line 39"/>
          <p:cNvSpPr>
            <a:spLocks noChangeShapeType="1"/>
          </p:cNvSpPr>
          <p:nvPr/>
        </p:nvSpPr>
        <p:spPr bwMode="auto">
          <a:xfrm>
            <a:off x="3234420" y="6100481"/>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40" name="Line 40"/>
          <p:cNvSpPr>
            <a:spLocks noChangeShapeType="1"/>
          </p:cNvSpPr>
          <p:nvPr/>
        </p:nvSpPr>
        <p:spPr bwMode="auto">
          <a:xfrm>
            <a:off x="3215699" y="568427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41" name="Line 41"/>
          <p:cNvSpPr>
            <a:spLocks noChangeShapeType="1"/>
          </p:cNvSpPr>
          <p:nvPr/>
        </p:nvSpPr>
        <p:spPr bwMode="auto">
          <a:xfrm>
            <a:off x="3231540" y="5318480"/>
            <a:ext cx="2668601"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42" name="Line 42"/>
          <p:cNvSpPr>
            <a:spLocks noChangeShapeType="1"/>
          </p:cNvSpPr>
          <p:nvPr/>
        </p:nvSpPr>
        <p:spPr bwMode="auto">
          <a:xfrm>
            <a:off x="3230100" y="49209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43" name="Line 43"/>
          <p:cNvSpPr>
            <a:spLocks noChangeShapeType="1"/>
          </p:cNvSpPr>
          <p:nvPr/>
        </p:nvSpPr>
        <p:spPr bwMode="auto">
          <a:xfrm>
            <a:off x="3230100" y="4540798"/>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44" name="Line 44"/>
          <p:cNvSpPr>
            <a:spLocks noChangeShapeType="1"/>
          </p:cNvSpPr>
          <p:nvPr/>
        </p:nvSpPr>
        <p:spPr bwMode="auto">
          <a:xfrm>
            <a:off x="3247382" y="410875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45" name="Text Box 45"/>
          <p:cNvSpPr txBox="1">
            <a:spLocks noChangeArrowheads="1"/>
          </p:cNvSpPr>
          <p:nvPr/>
        </p:nvSpPr>
        <p:spPr bwMode="auto">
          <a:xfrm>
            <a:off x="2754850" y="39575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25646" name="Text Box 46"/>
          <p:cNvSpPr txBox="1">
            <a:spLocks noChangeArrowheads="1"/>
          </p:cNvSpPr>
          <p:nvPr/>
        </p:nvSpPr>
        <p:spPr bwMode="auto">
          <a:xfrm>
            <a:off x="2737569" y="43550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25647" name="Text Box 47"/>
          <p:cNvSpPr txBox="1">
            <a:spLocks noChangeArrowheads="1"/>
          </p:cNvSpPr>
          <p:nvPr/>
        </p:nvSpPr>
        <p:spPr bwMode="auto">
          <a:xfrm>
            <a:off x="2721726" y="47352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25648" name="Text Box 48"/>
          <p:cNvSpPr txBox="1">
            <a:spLocks noChangeArrowheads="1"/>
          </p:cNvSpPr>
          <p:nvPr/>
        </p:nvSpPr>
        <p:spPr bwMode="auto">
          <a:xfrm>
            <a:off x="2739008" y="5461054"/>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25649" name="Text Box 49"/>
          <p:cNvSpPr txBox="1">
            <a:spLocks noChangeArrowheads="1"/>
          </p:cNvSpPr>
          <p:nvPr/>
        </p:nvSpPr>
        <p:spPr bwMode="auto">
          <a:xfrm>
            <a:off x="2737569" y="50981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25650" name="Text Box 50"/>
          <p:cNvSpPr txBox="1">
            <a:spLocks noChangeArrowheads="1"/>
          </p:cNvSpPr>
          <p:nvPr/>
        </p:nvSpPr>
        <p:spPr bwMode="auto">
          <a:xfrm>
            <a:off x="2739008" y="5875818"/>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25651" name="Line 51"/>
          <p:cNvSpPr>
            <a:spLocks noChangeShapeType="1"/>
          </p:cNvSpPr>
          <p:nvPr/>
        </p:nvSpPr>
        <p:spPr bwMode="auto">
          <a:xfrm>
            <a:off x="3284826" y="3767436"/>
            <a:ext cx="1440"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52" name="Line 52"/>
          <p:cNvSpPr>
            <a:spLocks noChangeShapeType="1"/>
          </p:cNvSpPr>
          <p:nvPr/>
        </p:nvSpPr>
        <p:spPr bwMode="auto">
          <a:xfrm>
            <a:off x="3626141" y="38178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53" name="Line 53"/>
          <p:cNvSpPr>
            <a:spLocks noChangeShapeType="1"/>
          </p:cNvSpPr>
          <p:nvPr/>
        </p:nvSpPr>
        <p:spPr bwMode="auto">
          <a:xfrm>
            <a:off x="3983298" y="3797680"/>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54" name="Line 54"/>
          <p:cNvSpPr>
            <a:spLocks noChangeShapeType="1"/>
          </p:cNvSpPr>
          <p:nvPr/>
        </p:nvSpPr>
        <p:spPr bwMode="auto">
          <a:xfrm>
            <a:off x="4290052" y="381352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55" name="Line 55"/>
          <p:cNvSpPr>
            <a:spLocks noChangeShapeType="1"/>
          </p:cNvSpPr>
          <p:nvPr/>
        </p:nvSpPr>
        <p:spPr bwMode="auto">
          <a:xfrm>
            <a:off x="4612645" y="3812081"/>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56" name="Line 56"/>
          <p:cNvSpPr>
            <a:spLocks noChangeShapeType="1"/>
          </p:cNvSpPr>
          <p:nvPr/>
        </p:nvSpPr>
        <p:spPr bwMode="auto">
          <a:xfrm>
            <a:off x="5620751" y="3827923"/>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57" name="Line 57"/>
          <p:cNvSpPr>
            <a:spLocks noChangeShapeType="1"/>
          </p:cNvSpPr>
          <p:nvPr/>
        </p:nvSpPr>
        <p:spPr bwMode="auto">
          <a:xfrm>
            <a:off x="4987085" y="3842324"/>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58" name="Line 58"/>
          <p:cNvSpPr>
            <a:spLocks noChangeShapeType="1"/>
          </p:cNvSpPr>
          <p:nvPr/>
        </p:nvSpPr>
        <p:spPr bwMode="auto">
          <a:xfrm>
            <a:off x="5293836" y="3825042"/>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59" name="Oval 59"/>
          <p:cNvSpPr>
            <a:spLocks noChangeArrowheads="1"/>
          </p:cNvSpPr>
          <p:nvPr/>
        </p:nvSpPr>
        <p:spPr bwMode="auto">
          <a:xfrm>
            <a:off x="3199857" y="566843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5660" name="Oval 60"/>
          <p:cNvSpPr>
            <a:spLocks noChangeArrowheads="1"/>
          </p:cNvSpPr>
          <p:nvPr/>
        </p:nvSpPr>
        <p:spPr bwMode="auto">
          <a:xfrm>
            <a:off x="3508049" y="5132699"/>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5661" name="Oval 61"/>
          <p:cNvSpPr>
            <a:spLocks noChangeArrowheads="1"/>
          </p:cNvSpPr>
          <p:nvPr/>
        </p:nvSpPr>
        <p:spPr bwMode="auto">
          <a:xfrm>
            <a:off x="3883929" y="4683372"/>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5662" name="Oval 62"/>
          <p:cNvSpPr>
            <a:spLocks noChangeArrowheads="1"/>
          </p:cNvSpPr>
          <p:nvPr/>
        </p:nvSpPr>
        <p:spPr bwMode="auto">
          <a:xfrm>
            <a:off x="4226685" y="442558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5663" name="Oval 63"/>
          <p:cNvSpPr>
            <a:spLocks noChangeArrowheads="1"/>
          </p:cNvSpPr>
          <p:nvPr/>
        </p:nvSpPr>
        <p:spPr bwMode="auto">
          <a:xfrm>
            <a:off x="4534877" y="4270049"/>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5664" name="Oval 64"/>
          <p:cNvSpPr>
            <a:spLocks noChangeArrowheads="1"/>
          </p:cNvSpPr>
          <p:nvPr/>
        </p:nvSpPr>
        <p:spPr bwMode="auto">
          <a:xfrm>
            <a:off x="4893475" y="4131795"/>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5665" name="Oval 65"/>
          <p:cNvSpPr>
            <a:spLocks noChangeArrowheads="1"/>
          </p:cNvSpPr>
          <p:nvPr/>
        </p:nvSpPr>
        <p:spPr bwMode="auto">
          <a:xfrm>
            <a:off x="5234791" y="4045386"/>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5666" name="Oval 66"/>
          <p:cNvSpPr>
            <a:spLocks noChangeArrowheads="1"/>
          </p:cNvSpPr>
          <p:nvPr/>
        </p:nvSpPr>
        <p:spPr bwMode="auto">
          <a:xfrm>
            <a:off x="5560265" y="3993540"/>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5667" name="Text Box 67"/>
          <p:cNvSpPr txBox="1">
            <a:spLocks noChangeArrowheads="1"/>
          </p:cNvSpPr>
          <p:nvPr/>
        </p:nvSpPr>
        <p:spPr bwMode="auto">
          <a:xfrm>
            <a:off x="3248822" y="6397153"/>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5668" name="Text Box 68"/>
          <p:cNvSpPr txBox="1">
            <a:spLocks noChangeArrowheads="1"/>
          </p:cNvSpPr>
          <p:nvPr/>
        </p:nvSpPr>
        <p:spPr bwMode="auto">
          <a:xfrm>
            <a:off x="3569976" y="6397153"/>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5669" name="Text Box 69"/>
          <p:cNvSpPr txBox="1">
            <a:spLocks noChangeArrowheads="1"/>
          </p:cNvSpPr>
          <p:nvPr/>
        </p:nvSpPr>
        <p:spPr bwMode="auto">
          <a:xfrm>
            <a:off x="3922813" y="6430276"/>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5670" name="Text Box 70"/>
          <p:cNvSpPr txBox="1">
            <a:spLocks noChangeArrowheads="1"/>
          </p:cNvSpPr>
          <p:nvPr/>
        </p:nvSpPr>
        <p:spPr bwMode="auto">
          <a:xfrm>
            <a:off x="4268449" y="6430276"/>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5671" name="Text Box 71"/>
          <p:cNvSpPr txBox="1">
            <a:spLocks noChangeArrowheads="1"/>
          </p:cNvSpPr>
          <p:nvPr/>
        </p:nvSpPr>
        <p:spPr bwMode="auto">
          <a:xfrm>
            <a:off x="4596804" y="6397153"/>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5672" name="Text Box 72"/>
          <p:cNvSpPr txBox="1">
            <a:spLocks noChangeArrowheads="1"/>
          </p:cNvSpPr>
          <p:nvPr/>
        </p:nvSpPr>
        <p:spPr bwMode="auto">
          <a:xfrm>
            <a:off x="4917957" y="6430276"/>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5673" name="Text Box 73"/>
          <p:cNvSpPr txBox="1">
            <a:spLocks noChangeArrowheads="1"/>
          </p:cNvSpPr>
          <p:nvPr/>
        </p:nvSpPr>
        <p:spPr bwMode="auto">
          <a:xfrm>
            <a:off x="5239110" y="6397153"/>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5674" name="Text Box 74"/>
          <p:cNvSpPr txBox="1">
            <a:spLocks noChangeArrowheads="1"/>
          </p:cNvSpPr>
          <p:nvPr/>
        </p:nvSpPr>
        <p:spPr bwMode="auto">
          <a:xfrm>
            <a:off x="5542983" y="6397153"/>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5675" name="Line 75"/>
          <p:cNvSpPr>
            <a:spLocks noChangeShapeType="1"/>
          </p:cNvSpPr>
          <p:nvPr/>
        </p:nvSpPr>
        <p:spPr bwMode="auto">
          <a:xfrm flipH="1">
            <a:off x="2175910" y="613504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76" name="Line 76"/>
          <p:cNvSpPr>
            <a:spLocks noChangeShapeType="1"/>
          </p:cNvSpPr>
          <p:nvPr/>
        </p:nvSpPr>
        <p:spPr bwMode="auto">
          <a:xfrm flipH="1">
            <a:off x="2175910" y="409435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77" name="Line 77"/>
          <p:cNvSpPr>
            <a:spLocks noChangeShapeType="1"/>
          </p:cNvSpPr>
          <p:nvPr/>
        </p:nvSpPr>
        <p:spPr bwMode="auto">
          <a:xfrm flipH="1">
            <a:off x="2175910" y="5520101"/>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78" name="Line 78"/>
          <p:cNvSpPr>
            <a:spLocks noChangeShapeType="1"/>
          </p:cNvSpPr>
          <p:nvPr/>
        </p:nvSpPr>
        <p:spPr bwMode="auto">
          <a:xfrm flipH="1">
            <a:off x="2175910" y="5828293"/>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79" name="Line 79"/>
          <p:cNvSpPr>
            <a:spLocks noChangeShapeType="1"/>
          </p:cNvSpPr>
          <p:nvPr/>
        </p:nvSpPr>
        <p:spPr bwMode="auto">
          <a:xfrm flipH="1">
            <a:off x="2175910" y="4696334"/>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80" name="Line 80"/>
          <p:cNvSpPr>
            <a:spLocks noChangeShapeType="1"/>
          </p:cNvSpPr>
          <p:nvPr/>
        </p:nvSpPr>
        <p:spPr bwMode="auto">
          <a:xfrm flipH="1">
            <a:off x="2175910" y="5256552"/>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81" name="Line 81"/>
          <p:cNvSpPr>
            <a:spLocks noChangeShapeType="1"/>
          </p:cNvSpPr>
          <p:nvPr/>
        </p:nvSpPr>
        <p:spPr bwMode="auto">
          <a:xfrm flipH="1">
            <a:off x="2175910" y="49886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82" name="Line 82"/>
          <p:cNvSpPr>
            <a:spLocks noChangeShapeType="1"/>
          </p:cNvSpPr>
          <p:nvPr/>
        </p:nvSpPr>
        <p:spPr bwMode="auto">
          <a:xfrm flipH="1">
            <a:off x="2175910" y="4418384"/>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83" name="Text Box 83"/>
          <p:cNvSpPr txBox="1">
            <a:spLocks noChangeArrowheads="1"/>
          </p:cNvSpPr>
          <p:nvPr/>
        </p:nvSpPr>
        <p:spPr bwMode="auto">
          <a:xfrm>
            <a:off x="1916682" y="5970868"/>
            <a:ext cx="223223"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0</a:t>
            </a:r>
          </a:p>
        </p:txBody>
      </p:sp>
      <p:sp>
        <p:nvSpPr>
          <p:cNvPr id="25684" name="Text Box 84"/>
          <p:cNvSpPr txBox="1">
            <a:spLocks noChangeArrowheads="1"/>
          </p:cNvSpPr>
          <p:nvPr/>
        </p:nvSpPr>
        <p:spPr bwMode="auto">
          <a:xfrm>
            <a:off x="1925323" y="5668436"/>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1</a:t>
            </a:r>
          </a:p>
        </p:txBody>
      </p:sp>
      <p:sp>
        <p:nvSpPr>
          <p:cNvPr id="25685" name="Text Box 85"/>
          <p:cNvSpPr txBox="1">
            <a:spLocks noChangeArrowheads="1"/>
          </p:cNvSpPr>
          <p:nvPr/>
        </p:nvSpPr>
        <p:spPr bwMode="auto">
          <a:xfrm>
            <a:off x="1925323" y="5357363"/>
            <a:ext cx="24914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2</a:t>
            </a:r>
          </a:p>
        </p:txBody>
      </p:sp>
      <p:sp>
        <p:nvSpPr>
          <p:cNvPr id="25686" name="Text Box 86"/>
          <p:cNvSpPr txBox="1">
            <a:spLocks noChangeArrowheads="1"/>
          </p:cNvSpPr>
          <p:nvPr/>
        </p:nvSpPr>
        <p:spPr bwMode="auto">
          <a:xfrm>
            <a:off x="1908042" y="5089495"/>
            <a:ext cx="2563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3</a:t>
            </a:r>
          </a:p>
        </p:txBody>
      </p:sp>
      <p:sp>
        <p:nvSpPr>
          <p:cNvPr id="25687" name="Text Box 87"/>
          <p:cNvSpPr txBox="1">
            <a:spLocks noChangeArrowheads="1"/>
          </p:cNvSpPr>
          <p:nvPr/>
        </p:nvSpPr>
        <p:spPr bwMode="auto">
          <a:xfrm>
            <a:off x="1899400" y="4812986"/>
            <a:ext cx="20594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4</a:t>
            </a:r>
          </a:p>
        </p:txBody>
      </p:sp>
      <p:sp>
        <p:nvSpPr>
          <p:cNvPr id="25688" name="Text Box 88"/>
          <p:cNvSpPr txBox="1">
            <a:spLocks noChangeArrowheads="1"/>
          </p:cNvSpPr>
          <p:nvPr/>
        </p:nvSpPr>
        <p:spPr bwMode="auto">
          <a:xfrm>
            <a:off x="1908042" y="4553759"/>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5</a:t>
            </a:r>
          </a:p>
        </p:txBody>
      </p:sp>
      <p:sp>
        <p:nvSpPr>
          <p:cNvPr id="25689" name="Text Box 89"/>
          <p:cNvSpPr txBox="1">
            <a:spLocks noChangeArrowheads="1"/>
          </p:cNvSpPr>
          <p:nvPr/>
        </p:nvSpPr>
        <p:spPr bwMode="auto">
          <a:xfrm>
            <a:off x="1899401" y="4251327"/>
            <a:ext cx="27362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6</a:t>
            </a:r>
          </a:p>
        </p:txBody>
      </p:sp>
      <p:sp>
        <p:nvSpPr>
          <p:cNvPr id="25690" name="Text Box 90"/>
          <p:cNvSpPr txBox="1">
            <a:spLocks noChangeArrowheads="1"/>
          </p:cNvSpPr>
          <p:nvPr/>
        </p:nvSpPr>
        <p:spPr bwMode="auto">
          <a:xfrm>
            <a:off x="1908042" y="3940255"/>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7</a:t>
            </a:r>
          </a:p>
        </p:txBody>
      </p:sp>
      <p:sp>
        <p:nvSpPr>
          <p:cNvPr id="25691" name="Line 91"/>
          <p:cNvSpPr>
            <a:spLocks noChangeShapeType="1"/>
          </p:cNvSpPr>
          <p:nvPr/>
        </p:nvSpPr>
        <p:spPr bwMode="auto">
          <a:xfrm>
            <a:off x="7812661"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92" name="Line 92"/>
          <p:cNvSpPr>
            <a:spLocks noChangeShapeType="1"/>
          </p:cNvSpPr>
          <p:nvPr/>
        </p:nvSpPr>
        <p:spPr bwMode="auto">
          <a:xfrm>
            <a:off x="7598079"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93" name="Line 93"/>
          <p:cNvSpPr>
            <a:spLocks noChangeShapeType="1"/>
          </p:cNvSpPr>
          <p:nvPr/>
        </p:nvSpPr>
        <p:spPr bwMode="auto">
          <a:xfrm>
            <a:off x="7664325"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94" name="Line 94"/>
          <p:cNvSpPr>
            <a:spLocks noChangeShapeType="1"/>
          </p:cNvSpPr>
          <p:nvPr/>
        </p:nvSpPr>
        <p:spPr bwMode="auto">
          <a:xfrm>
            <a:off x="7681607"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95" name="Line 95"/>
          <p:cNvSpPr>
            <a:spLocks noChangeShapeType="1"/>
          </p:cNvSpPr>
          <p:nvPr/>
        </p:nvSpPr>
        <p:spPr bwMode="auto">
          <a:xfrm>
            <a:off x="7681607"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696" name="Text Box 96"/>
          <p:cNvSpPr txBox="1">
            <a:spLocks noChangeArrowheads="1"/>
          </p:cNvSpPr>
          <p:nvPr/>
        </p:nvSpPr>
        <p:spPr bwMode="auto">
          <a:xfrm>
            <a:off x="6957212"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5697" name="Text Box 97"/>
          <p:cNvSpPr txBox="1">
            <a:spLocks noChangeArrowheads="1"/>
          </p:cNvSpPr>
          <p:nvPr/>
        </p:nvSpPr>
        <p:spPr bwMode="auto">
          <a:xfrm>
            <a:off x="6908246"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5698" name="Text Box 98"/>
          <p:cNvSpPr txBox="1">
            <a:spLocks noChangeArrowheads="1"/>
          </p:cNvSpPr>
          <p:nvPr/>
        </p:nvSpPr>
        <p:spPr bwMode="auto">
          <a:xfrm>
            <a:off x="7105547"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5699" name="Line 99"/>
          <p:cNvSpPr>
            <a:spLocks noChangeShapeType="1"/>
          </p:cNvSpPr>
          <p:nvPr/>
        </p:nvSpPr>
        <p:spPr bwMode="auto">
          <a:xfrm>
            <a:off x="8470810"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00" name="Line 100"/>
          <p:cNvSpPr>
            <a:spLocks noChangeShapeType="1"/>
          </p:cNvSpPr>
          <p:nvPr/>
        </p:nvSpPr>
        <p:spPr bwMode="auto">
          <a:xfrm>
            <a:off x="8174138"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01" name="Line 101"/>
          <p:cNvSpPr>
            <a:spLocks noChangeShapeType="1"/>
          </p:cNvSpPr>
          <p:nvPr/>
        </p:nvSpPr>
        <p:spPr bwMode="auto">
          <a:xfrm>
            <a:off x="8815007"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02" name="Line 102"/>
          <p:cNvSpPr>
            <a:spLocks noChangeShapeType="1"/>
          </p:cNvSpPr>
          <p:nvPr/>
        </p:nvSpPr>
        <p:spPr bwMode="auto">
          <a:xfrm>
            <a:off x="914480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03" name="Line 103"/>
          <p:cNvSpPr>
            <a:spLocks noChangeShapeType="1"/>
          </p:cNvSpPr>
          <p:nvPr/>
        </p:nvSpPr>
        <p:spPr bwMode="auto">
          <a:xfrm>
            <a:off x="9457314"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04" name="Line 104"/>
          <p:cNvSpPr>
            <a:spLocks noChangeShapeType="1"/>
          </p:cNvSpPr>
          <p:nvPr/>
        </p:nvSpPr>
        <p:spPr bwMode="auto">
          <a:xfrm>
            <a:off x="9785669"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05" name="Line 105"/>
          <p:cNvSpPr>
            <a:spLocks noChangeShapeType="1"/>
          </p:cNvSpPr>
          <p:nvPr/>
        </p:nvSpPr>
        <p:spPr bwMode="auto">
          <a:xfrm>
            <a:off x="10089540"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06" name="Line 106"/>
          <p:cNvSpPr>
            <a:spLocks noChangeShapeType="1"/>
          </p:cNvSpPr>
          <p:nvPr/>
        </p:nvSpPr>
        <p:spPr bwMode="auto">
          <a:xfrm flipV="1">
            <a:off x="819142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07" name="Line 107"/>
          <p:cNvSpPr>
            <a:spLocks noChangeShapeType="1"/>
          </p:cNvSpPr>
          <p:nvPr/>
        </p:nvSpPr>
        <p:spPr bwMode="auto">
          <a:xfrm flipV="1">
            <a:off x="8486652"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08" name="Line 108"/>
          <p:cNvSpPr>
            <a:spLocks noChangeShapeType="1"/>
          </p:cNvSpPr>
          <p:nvPr/>
        </p:nvSpPr>
        <p:spPr bwMode="auto">
          <a:xfrm flipV="1">
            <a:off x="8832288"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09" name="Line 109"/>
          <p:cNvSpPr>
            <a:spLocks noChangeShapeType="1"/>
          </p:cNvSpPr>
          <p:nvPr/>
        </p:nvSpPr>
        <p:spPr bwMode="auto">
          <a:xfrm flipV="1">
            <a:off x="9144800"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10" name="Line 110"/>
          <p:cNvSpPr>
            <a:spLocks noChangeShapeType="1"/>
          </p:cNvSpPr>
          <p:nvPr/>
        </p:nvSpPr>
        <p:spPr bwMode="auto">
          <a:xfrm flipV="1">
            <a:off x="9473155"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11" name="Line 111"/>
          <p:cNvSpPr>
            <a:spLocks noChangeShapeType="1"/>
          </p:cNvSpPr>
          <p:nvPr/>
        </p:nvSpPr>
        <p:spPr bwMode="auto">
          <a:xfrm flipV="1">
            <a:off x="9801509"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12" name="Line 112"/>
          <p:cNvSpPr>
            <a:spLocks noChangeShapeType="1"/>
          </p:cNvSpPr>
          <p:nvPr/>
        </p:nvSpPr>
        <p:spPr bwMode="auto">
          <a:xfrm flipV="1">
            <a:off x="10098180"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13" name="Text Box 113"/>
          <p:cNvSpPr txBox="1">
            <a:spLocks noChangeArrowheads="1"/>
          </p:cNvSpPr>
          <p:nvPr/>
        </p:nvSpPr>
        <p:spPr bwMode="auto">
          <a:xfrm>
            <a:off x="6238575" y="138255"/>
            <a:ext cx="4429905"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1pPr>
            <a:lvl2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2pPr>
            <a:lvl3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3pPr>
            <a:lvl4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4pPr>
            <a:lvl5pPr>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equalized histogram</a:t>
            </a:r>
          </a:p>
        </p:txBody>
      </p:sp>
      <p:sp>
        <p:nvSpPr>
          <p:cNvPr id="25714" name="AutoShape 114"/>
          <p:cNvSpPr>
            <a:spLocks noChangeArrowheads="1"/>
          </p:cNvSpPr>
          <p:nvPr/>
        </p:nvSpPr>
        <p:spPr bwMode="auto">
          <a:xfrm>
            <a:off x="6107522" y="2730528"/>
            <a:ext cx="1350862" cy="3937373"/>
          </a:xfrm>
          <a:prstGeom prst="roundRect">
            <a:avLst>
              <a:gd name="adj" fmla="val 106"/>
            </a:avLst>
          </a:prstGeom>
          <a:noFill/>
          <a:ln w="360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25715" name="Line 115"/>
          <p:cNvSpPr>
            <a:spLocks noChangeShapeType="1"/>
          </p:cNvSpPr>
          <p:nvPr/>
        </p:nvSpPr>
        <p:spPr bwMode="auto">
          <a:xfrm>
            <a:off x="6124804" y="3283545"/>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16" name="Line 116"/>
          <p:cNvSpPr>
            <a:spLocks noChangeShapeType="1"/>
          </p:cNvSpPr>
          <p:nvPr/>
        </p:nvSpPr>
        <p:spPr bwMode="auto">
          <a:xfrm flipH="1">
            <a:off x="6123363" y="3750154"/>
            <a:ext cx="135374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17" name="Line 117"/>
          <p:cNvSpPr>
            <a:spLocks noChangeShapeType="1"/>
          </p:cNvSpPr>
          <p:nvPr/>
        </p:nvSpPr>
        <p:spPr bwMode="auto">
          <a:xfrm>
            <a:off x="6124804" y="4268608"/>
            <a:ext cx="133358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18" name="Line 118"/>
          <p:cNvSpPr>
            <a:spLocks noChangeShapeType="1"/>
          </p:cNvSpPr>
          <p:nvPr/>
        </p:nvSpPr>
        <p:spPr bwMode="auto">
          <a:xfrm flipH="1">
            <a:off x="6106081" y="4717936"/>
            <a:ext cx="137102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19" name="Line 119"/>
          <p:cNvSpPr>
            <a:spLocks noChangeShapeType="1"/>
          </p:cNvSpPr>
          <p:nvPr/>
        </p:nvSpPr>
        <p:spPr bwMode="auto">
          <a:xfrm>
            <a:off x="6124804" y="5219108"/>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20" name="Line 120"/>
          <p:cNvSpPr>
            <a:spLocks noChangeShapeType="1"/>
          </p:cNvSpPr>
          <p:nvPr/>
        </p:nvSpPr>
        <p:spPr bwMode="auto">
          <a:xfrm flipH="1">
            <a:off x="6123363" y="5702999"/>
            <a:ext cx="133646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21" name="Line 121"/>
          <p:cNvSpPr>
            <a:spLocks noChangeShapeType="1"/>
          </p:cNvSpPr>
          <p:nvPr/>
        </p:nvSpPr>
        <p:spPr bwMode="auto">
          <a:xfrm>
            <a:off x="6124804" y="6186890"/>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22" name="Line 122"/>
          <p:cNvSpPr>
            <a:spLocks noChangeShapeType="1"/>
          </p:cNvSpPr>
          <p:nvPr/>
        </p:nvSpPr>
        <p:spPr bwMode="auto">
          <a:xfrm>
            <a:off x="6757030" y="2747809"/>
            <a:ext cx="1441" cy="3974817"/>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23" name="Text Box 123"/>
          <p:cNvSpPr txBox="1">
            <a:spLocks noChangeArrowheads="1"/>
          </p:cNvSpPr>
          <p:nvPr/>
        </p:nvSpPr>
        <p:spPr bwMode="auto">
          <a:xfrm>
            <a:off x="6278899" y="2246637"/>
            <a:ext cx="163506"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r</a:t>
            </a:r>
          </a:p>
        </p:txBody>
      </p:sp>
      <p:sp>
        <p:nvSpPr>
          <p:cNvPr id="25724" name="Text Box 124"/>
          <p:cNvSpPr txBox="1">
            <a:spLocks noChangeArrowheads="1"/>
          </p:cNvSpPr>
          <p:nvPr/>
        </p:nvSpPr>
        <p:spPr bwMode="auto">
          <a:xfrm>
            <a:off x="6859282" y="2263919"/>
            <a:ext cx="308192"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s</a:t>
            </a:r>
          </a:p>
        </p:txBody>
      </p:sp>
      <p:sp>
        <p:nvSpPr>
          <p:cNvPr id="25725" name="Text Box 125"/>
          <p:cNvSpPr txBox="1">
            <a:spLocks noChangeArrowheads="1"/>
          </p:cNvSpPr>
          <p:nvPr/>
        </p:nvSpPr>
        <p:spPr bwMode="auto">
          <a:xfrm>
            <a:off x="6363870" y="328354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5726" name="Text Box 126"/>
          <p:cNvSpPr txBox="1">
            <a:spLocks noChangeArrowheads="1"/>
          </p:cNvSpPr>
          <p:nvPr/>
        </p:nvSpPr>
        <p:spPr bwMode="auto">
          <a:xfrm>
            <a:off x="6996095" y="2765091"/>
            <a:ext cx="27362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5727" name="Line 127"/>
          <p:cNvSpPr>
            <a:spLocks noChangeShapeType="1"/>
          </p:cNvSpPr>
          <p:nvPr/>
        </p:nvSpPr>
        <p:spPr bwMode="auto">
          <a:xfrm>
            <a:off x="2510025" y="681193"/>
            <a:ext cx="1440"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28" name="Line 128"/>
          <p:cNvSpPr>
            <a:spLocks noChangeShapeType="1"/>
          </p:cNvSpPr>
          <p:nvPr/>
        </p:nvSpPr>
        <p:spPr bwMode="auto">
          <a:xfrm>
            <a:off x="2296882" y="295807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29" name="Line 129"/>
          <p:cNvSpPr>
            <a:spLocks noChangeShapeType="1"/>
          </p:cNvSpPr>
          <p:nvPr/>
        </p:nvSpPr>
        <p:spPr bwMode="auto">
          <a:xfrm>
            <a:off x="2363129" y="231000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30" name="Line 130"/>
          <p:cNvSpPr>
            <a:spLocks noChangeShapeType="1"/>
          </p:cNvSpPr>
          <p:nvPr/>
        </p:nvSpPr>
        <p:spPr bwMode="auto">
          <a:xfrm>
            <a:off x="2378970" y="1677777"/>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31" name="Line 131"/>
          <p:cNvSpPr>
            <a:spLocks noChangeShapeType="1"/>
          </p:cNvSpPr>
          <p:nvPr/>
        </p:nvSpPr>
        <p:spPr bwMode="auto">
          <a:xfrm>
            <a:off x="2378971" y="1029709"/>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32" name="Text Box 132"/>
          <p:cNvSpPr txBox="1">
            <a:spLocks noChangeArrowheads="1"/>
          </p:cNvSpPr>
          <p:nvPr/>
        </p:nvSpPr>
        <p:spPr bwMode="auto">
          <a:xfrm>
            <a:off x="1654575" y="780563"/>
            <a:ext cx="6754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5733" name="Text Box 133"/>
          <p:cNvSpPr txBox="1">
            <a:spLocks noChangeArrowheads="1"/>
          </p:cNvSpPr>
          <p:nvPr/>
        </p:nvSpPr>
        <p:spPr bwMode="auto">
          <a:xfrm>
            <a:off x="1605610" y="1395508"/>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5734" name="Text Box 134"/>
          <p:cNvSpPr txBox="1">
            <a:spLocks noChangeArrowheads="1"/>
          </p:cNvSpPr>
          <p:nvPr/>
        </p:nvSpPr>
        <p:spPr bwMode="auto">
          <a:xfrm>
            <a:off x="1802910" y="206085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5735" name="Line 135"/>
          <p:cNvSpPr>
            <a:spLocks noChangeShapeType="1"/>
          </p:cNvSpPr>
          <p:nvPr/>
        </p:nvSpPr>
        <p:spPr bwMode="auto">
          <a:xfrm>
            <a:off x="3168173"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36" name="Line 136"/>
          <p:cNvSpPr>
            <a:spLocks noChangeShapeType="1"/>
          </p:cNvSpPr>
          <p:nvPr/>
        </p:nvSpPr>
        <p:spPr bwMode="auto">
          <a:xfrm>
            <a:off x="2871502" y="280685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37" name="Line 137"/>
          <p:cNvSpPr>
            <a:spLocks noChangeShapeType="1"/>
          </p:cNvSpPr>
          <p:nvPr/>
        </p:nvSpPr>
        <p:spPr bwMode="auto">
          <a:xfrm>
            <a:off x="3513809"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38" name="Line 138"/>
          <p:cNvSpPr>
            <a:spLocks noChangeShapeType="1"/>
          </p:cNvSpPr>
          <p:nvPr/>
        </p:nvSpPr>
        <p:spPr bwMode="auto">
          <a:xfrm>
            <a:off x="3842164" y="279101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39" name="Line 139"/>
          <p:cNvSpPr>
            <a:spLocks noChangeShapeType="1"/>
          </p:cNvSpPr>
          <p:nvPr/>
        </p:nvSpPr>
        <p:spPr bwMode="auto">
          <a:xfrm>
            <a:off x="4154677"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40" name="Line 140"/>
          <p:cNvSpPr>
            <a:spLocks noChangeShapeType="1"/>
          </p:cNvSpPr>
          <p:nvPr/>
        </p:nvSpPr>
        <p:spPr bwMode="auto">
          <a:xfrm>
            <a:off x="4483032" y="280829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41" name="Line 141"/>
          <p:cNvSpPr>
            <a:spLocks noChangeShapeType="1"/>
          </p:cNvSpPr>
          <p:nvPr/>
        </p:nvSpPr>
        <p:spPr bwMode="auto">
          <a:xfrm>
            <a:off x="4788344" y="279101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42" name="Line 142"/>
          <p:cNvSpPr>
            <a:spLocks noChangeShapeType="1"/>
          </p:cNvSpPr>
          <p:nvPr/>
        </p:nvSpPr>
        <p:spPr bwMode="auto">
          <a:xfrm flipV="1">
            <a:off x="288878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43" name="Line 143"/>
          <p:cNvSpPr>
            <a:spLocks noChangeShapeType="1"/>
          </p:cNvSpPr>
          <p:nvPr/>
        </p:nvSpPr>
        <p:spPr bwMode="auto">
          <a:xfrm flipV="1">
            <a:off x="3184015"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44" name="Line 144"/>
          <p:cNvSpPr>
            <a:spLocks noChangeShapeType="1"/>
          </p:cNvSpPr>
          <p:nvPr/>
        </p:nvSpPr>
        <p:spPr bwMode="auto">
          <a:xfrm flipV="1">
            <a:off x="3529652"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45" name="Line 145"/>
          <p:cNvSpPr>
            <a:spLocks noChangeShapeType="1"/>
          </p:cNvSpPr>
          <p:nvPr/>
        </p:nvSpPr>
        <p:spPr bwMode="auto">
          <a:xfrm flipV="1">
            <a:off x="3842164"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46" name="Line 146"/>
          <p:cNvSpPr>
            <a:spLocks noChangeShapeType="1"/>
          </p:cNvSpPr>
          <p:nvPr/>
        </p:nvSpPr>
        <p:spPr bwMode="auto">
          <a:xfrm flipV="1">
            <a:off x="4170518" y="712876"/>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47" name="Line 147"/>
          <p:cNvSpPr>
            <a:spLocks noChangeShapeType="1"/>
          </p:cNvSpPr>
          <p:nvPr/>
        </p:nvSpPr>
        <p:spPr bwMode="auto">
          <a:xfrm flipV="1">
            <a:off x="4500314" y="71287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48" name="Line 148"/>
          <p:cNvSpPr>
            <a:spLocks noChangeShapeType="1"/>
          </p:cNvSpPr>
          <p:nvPr/>
        </p:nvSpPr>
        <p:spPr bwMode="auto">
          <a:xfrm flipV="1">
            <a:off x="4795544" y="745999"/>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5749" name="Oval 149"/>
          <p:cNvSpPr>
            <a:spLocks noChangeArrowheads="1"/>
          </p:cNvSpPr>
          <p:nvPr/>
        </p:nvSpPr>
        <p:spPr bwMode="auto">
          <a:xfrm>
            <a:off x="2443778" y="1761306"/>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50" name="Oval 150"/>
          <p:cNvSpPr>
            <a:spLocks noChangeArrowheads="1"/>
          </p:cNvSpPr>
          <p:nvPr/>
        </p:nvSpPr>
        <p:spPr bwMode="auto">
          <a:xfrm>
            <a:off x="2822537" y="127885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51" name="Oval 151"/>
          <p:cNvSpPr>
            <a:spLocks noChangeArrowheads="1"/>
          </p:cNvSpPr>
          <p:nvPr/>
        </p:nvSpPr>
        <p:spPr bwMode="auto">
          <a:xfrm>
            <a:off x="3101927" y="1611530"/>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52" name="Oval 152"/>
          <p:cNvSpPr>
            <a:spLocks noChangeArrowheads="1"/>
          </p:cNvSpPr>
          <p:nvPr/>
        </p:nvSpPr>
        <p:spPr bwMode="auto">
          <a:xfrm>
            <a:off x="3463405" y="1926923"/>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53" name="Oval 153"/>
          <p:cNvSpPr>
            <a:spLocks noChangeArrowheads="1"/>
          </p:cNvSpPr>
          <p:nvPr/>
        </p:nvSpPr>
        <p:spPr bwMode="auto">
          <a:xfrm>
            <a:off x="3775917" y="239209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54" name="Oval 154"/>
          <p:cNvSpPr>
            <a:spLocks noChangeArrowheads="1"/>
          </p:cNvSpPr>
          <p:nvPr/>
        </p:nvSpPr>
        <p:spPr bwMode="auto">
          <a:xfrm>
            <a:off x="4088430" y="2574991"/>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55" name="Oval 155"/>
          <p:cNvSpPr>
            <a:spLocks noChangeArrowheads="1"/>
          </p:cNvSpPr>
          <p:nvPr/>
        </p:nvSpPr>
        <p:spPr bwMode="auto">
          <a:xfrm>
            <a:off x="4400943" y="2740609"/>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56" name="Oval 156"/>
          <p:cNvSpPr>
            <a:spLocks noChangeArrowheads="1"/>
          </p:cNvSpPr>
          <p:nvPr/>
        </p:nvSpPr>
        <p:spPr bwMode="auto">
          <a:xfrm>
            <a:off x="4713456" y="2841419"/>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57" name="Text Box 157"/>
          <p:cNvSpPr txBox="1">
            <a:spLocks noChangeArrowheads="1"/>
          </p:cNvSpPr>
          <p:nvPr/>
        </p:nvSpPr>
        <p:spPr bwMode="auto">
          <a:xfrm>
            <a:off x="6329305" y="2766532"/>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25758" name="Text Box 158"/>
          <p:cNvSpPr txBox="1">
            <a:spLocks noChangeArrowheads="1"/>
          </p:cNvSpPr>
          <p:nvPr/>
        </p:nvSpPr>
        <p:spPr bwMode="auto">
          <a:xfrm>
            <a:off x="7013377" y="3300828"/>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5759" name="Text Box 159"/>
          <p:cNvSpPr txBox="1">
            <a:spLocks noChangeArrowheads="1"/>
          </p:cNvSpPr>
          <p:nvPr/>
        </p:nvSpPr>
        <p:spPr bwMode="auto">
          <a:xfrm>
            <a:off x="6363870" y="376743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2</a:t>
            </a:r>
          </a:p>
        </p:txBody>
      </p:sp>
      <p:sp>
        <p:nvSpPr>
          <p:cNvPr id="25760" name="Text Box 160"/>
          <p:cNvSpPr txBox="1">
            <a:spLocks noChangeArrowheads="1"/>
          </p:cNvSpPr>
          <p:nvPr/>
        </p:nvSpPr>
        <p:spPr bwMode="auto">
          <a:xfrm>
            <a:off x="6997536" y="3751595"/>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5761" name="Text Box 161"/>
          <p:cNvSpPr txBox="1">
            <a:spLocks noChangeArrowheads="1"/>
          </p:cNvSpPr>
          <p:nvPr/>
        </p:nvSpPr>
        <p:spPr bwMode="auto">
          <a:xfrm>
            <a:off x="631346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5762" name="Text Box 162"/>
          <p:cNvSpPr txBox="1">
            <a:spLocks noChangeArrowheads="1"/>
          </p:cNvSpPr>
          <p:nvPr/>
        </p:nvSpPr>
        <p:spPr bwMode="auto">
          <a:xfrm>
            <a:off x="6980254" y="42527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5763" name="Text Box 163"/>
          <p:cNvSpPr txBox="1">
            <a:spLocks noChangeArrowheads="1"/>
          </p:cNvSpPr>
          <p:nvPr/>
        </p:nvSpPr>
        <p:spPr bwMode="auto">
          <a:xfrm>
            <a:off x="6296182" y="475394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4</a:t>
            </a:r>
          </a:p>
        </p:txBody>
      </p:sp>
      <p:sp>
        <p:nvSpPr>
          <p:cNvPr id="25764" name="Text Box 164"/>
          <p:cNvSpPr txBox="1">
            <a:spLocks noChangeArrowheads="1"/>
          </p:cNvSpPr>
          <p:nvPr/>
        </p:nvSpPr>
        <p:spPr bwMode="auto">
          <a:xfrm>
            <a:off x="6929849" y="4771222"/>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5765" name="Text Box 165"/>
          <p:cNvSpPr txBox="1">
            <a:spLocks noChangeArrowheads="1"/>
          </p:cNvSpPr>
          <p:nvPr/>
        </p:nvSpPr>
        <p:spPr bwMode="auto">
          <a:xfrm>
            <a:off x="6296182" y="5220550"/>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5766" name="Text Box 166"/>
          <p:cNvSpPr txBox="1">
            <a:spLocks noChangeArrowheads="1"/>
          </p:cNvSpPr>
          <p:nvPr/>
        </p:nvSpPr>
        <p:spPr bwMode="auto">
          <a:xfrm>
            <a:off x="6964412" y="523783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5767" name="Text Box 167"/>
          <p:cNvSpPr txBox="1">
            <a:spLocks noChangeArrowheads="1"/>
          </p:cNvSpPr>
          <p:nvPr/>
        </p:nvSpPr>
        <p:spPr bwMode="auto">
          <a:xfrm>
            <a:off x="6297623" y="5721722"/>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5768" name="Text Box 168"/>
          <p:cNvSpPr txBox="1">
            <a:spLocks noChangeArrowheads="1"/>
          </p:cNvSpPr>
          <p:nvPr/>
        </p:nvSpPr>
        <p:spPr bwMode="auto">
          <a:xfrm>
            <a:off x="6929849" y="568715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5769" name="Text Box 169"/>
          <p:cNvSpPr txBox="1">
            <a:spLocks noChangeArrowheads="1"/>
          </p:cNvSpPr>
          <p:nvPr/>
        </p:nvSpPr>
        <p:spPr bwMode="auto">
          <a:xfrm>
            <a:off x="6314904" y="618977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5770" name="Text Box 170"/>
          <p:cNvSpPr txBox="1">
            <a:spLocks noChangeArrowheads="1"/>
          </p:cNvSpPr>
          <p:nvPr/>
        </p:nvSpPr>
        <p:spPr bwMode="auto">
          <a:xfrm>
            <a:off x="6896725" y="6189771"/>
            <a:ext cx="2880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5771" name="Text Box 171"/>
          <p:cNvSpPr txBox="1">
            <a:spLocks noChangeArrowheads="1"/>
          </p:cNvSpPr>
          <p:nvPr/>
        </p:nvSpPr>
        <p:spPr bwMode="auto">
          <a:xfrm>
            <a:off x="7780978" y="3234580"/>
            <a:ext cx="37875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5772" name="Text Box 172"/>
          <p:cNvSpPr txBox="1">
            <a:spLocks noChangeArrowheads="1"/>
          </p:cNvSpPr>
          <p:nvPr/>
        </p:nvSpPr>
        <p:spPr bwMode="auto">
          <a:xfrm>
            <a:off x="8102131" y="3234580"/>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5773" name="Text Box 173"/>
          <p:cNvSpPr txBox="1">
            <a:spLocks noChangeArrowheads="1"/>
          </p:cNvSpPr>
          <p:nvPr/>
        </p:nvSpPr>
        <p:spPr bwMode="auto">
          <a:xfrm>
            <a:off x="8454969" y="3267704"/>
            <a:ext cx="36147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5774" name="Text Box 174"/>
          <p:cNvSpPr txBox="1">
            <a:spLocks noChangeArrowheads="1"/>
          </p:cNvSpPr>
          <p:nvPr/>
        </p:nvSpPr>
        <p:spPr bwMode="auto">
          <a:xfrm>
            <a:off x="8800605" y="3267704"/>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5775" name="Text Box 175"/>
          <p:cNvSpPr txBox="1">
            <a:spLocks noChangeArrowheads="1"/>
          </p:cNvSpPr>
          <p:nvPr/>
        </p:nvSpPr>
        <p:spPr bwMode="auto">
          <a:xfrm>
            <a:off x="9128959" y="3234580"/>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5776" name="Text Box 176"/>
          <p:cNvSpPr txBox="1">
            <a:spLocks noChangeArrowheads="1"/>
          </p:cNvSpPr>
          <p:nvPr/>
        </p:nvSpPr>
        <p:spPr bwMode="auto">
          <a:xfrm>
            <a:off x="9450113" y="3267704"/>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5777" name="Text Box 177"/>
          <p:cNvSpPr txBox="1">
            <a:spLocks noChangeArrowheads="1"/>
          </p:cNvSpPr>
          <p:nvPr/>
        </p:nvSpPr>
        <p:spPr bwMode="auto">
          <a:xfrm>
            <a:off x="9771267" y="3234580"/>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5778" name="Text Box 178"/>
          <p:cNvSpPr txBox="1">
            <a:spLocks noChangeArrowheads="1"/>
          </p:cNvSpPr>
          <p:nvPr/>
        </p:nvSpPr>
        <p:spPr bwMode="auto">
          <a:xfrm>
            <a:off x="10075138" y="3234580"/>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5779" name="Oval 179"/>
          <p:cNvSpPr>
            <a:spLocks noChangeArrowheads="1"/>
          </p:cNvSpPr>
          <p:nvPr/>
        </p:nvSpPr>
        <p:spPr bwMode="auto">
          <a:xfrm>
            <a:off x="8122294" y="179442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80" name="Oval 180"/>
          <p:cNvSpPr>
            <a:spLocks noChangeArrowheads="1"/>
          </p:cNvSpPr>
          <p:nvPr/>
        </p:nvSpPr>
        <p:spPr bwMode="auto">
          <a:xfrm>
            <a:off x="8771802" y="1283176"/>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81" name="Oval 181"/>
          <p:cNvSpPr>
            <a:spLocks noChangeArrowheads="1"/>
          </p:cNvSpPr>
          <p:nvPr/>
        </p:nvSpPr>
        <p:spPr bwMode="auto">
          <a:xfrm>
            <a:off x="9395387" y="155824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82" name="Oval 182"/>
          <p:cNvSpPr>
            <a:spLocks noChangeArrowheads="1"/>
          </p:cNvSpPr>
          <p:nvPr/>
        </p:nvSpPr>
        <p:spPr bwMode="auto">
          <a:xfrm>
            <a:off x="9712221" y="1326380"/>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83" name="Oval 183"/>
          <p:cNvSpPr>
            <a:spLocks noChangeArrowheads="1"/>
          </p:cNvSpPr>
          <p:nvPr/>
        </p:nvSpPr>
        <p:spPr bwMode="auto">
          <a:xfrm>
            <a:off x="10036255" y="2121344"/>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5784" name="Text Box 184"/>
          <p:cNvSpPr txBox="1">
            <a:spLocks noChangeArrowheads="1"/>
          </p:cNvSpPr>
          <p:nvPr/>
        </p:nvSpPr>
        <p:spPr bwMode="auto">
          <a:xfrm>
            <a:off x="8074769" y="3663746"/>
            <a:ext cx="2788133" cy="268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Lst>
              <a:defRPr sz="2400">
                <a:solidFill>
                  <a:schemeClr val="tx1"/>
                </a:solidFill>
                <a:latin typeface="Times New Roman" panose="02020603050405020304" pitchFamily="18" charset="0"/>
              </a:defRPr>
            </a:lvl1pPr>
            <a:lvl2pPr>
              <a:tabLst>
                <a:tab pos="723900" algn="l"/>
                <a:tab pos="1447800" algn="l"/>
                <a:tab pos="2171700" algn="l"/>
                <a:tab pos="2895600" algn="l"/>
              </a:tabLst>
              <a:defRPr sz="2400">
                <a:solidFill>
                  <a:schemeClr val="tx1"/>
                </a:solidFill>
                <a:latin typeface="Times New Roman" panose="02020603050405020304" pitchFamily="18" charset="0"/>
              </a:defRPr>
            </a:lvl2pPr>
            <a:lvl3pPr>
              <a:tabLst>
                <a:tab pos="723900" algn="l"/>
                <a:tab pos="1447800" algn="l"/>
                <a:tab pos="2171700" algn="l"/>
                <a:tab pos="2895600" algn="l"/>
              </a:tabLst>
              <a:defRPr sz="2400">
                <a:solidFill>
                  <a:schemeClr val="tx1"/>
                </a:solidFill>
                <a:latin typeface="Times New Roman" panose="02020603050405020304" pitchFamily="18" charset="0"/>
              </a:defRPr>
            </a:lvl3pPr>
            <a:lvl4pPr>
              <a:tabLst>
                <a:tab pos="723900" algn="l"/>
                <a:tab pos="1447800" algn="l"/>
                <a:tab pos="2171700" algn="l"/>
                <a:tab pos="2895600" algn="l"/>
              </a:tabLst>
              <a:defRPr sz="2400">
                <a:solidFill>
                  <a:schemeClr val="tx1"/>
                </a:solidFill>
                <a:latin typeface="Times New Roman" panose="02020603050405020304" pitchFamily="18" charset="0"/>
              </a:defRPr>
            </a:lvl4pPr>
            <a:lvl5pPr>
              <a:tabLst>
                <a:tab pos="723900" algn="l"/>
                <a:tab pos="1447800" algn="l"/>
                <a:tab pos="2171700" algn="l"/>
                <a:tab pos="28956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1 = 0.19</a:t>
            </a:r>
          </a:p>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3 = 0.25</a:t>
            </a:r>
          </a:p>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5 = 0.21</a:t>
            </a:r>
          </a:p>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6 = .16+.08=.24</a:t>
            </a:r>
          </a:p>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7 = .06+.03+.02</a:t>
            </a:r>
          </a:p>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   = 0.11</a:t>
            </a:r>
          </a:p>
        </p:txBody>
      </p:sp>
    </p:spTree>
    <p:extLst>
      <p:ext uri="{BB962C8B-B14F-4D97-AF65-F5344CB8AC3E}">
        <p14:creationId xmlns:p14="http://schemas.microsoft.com/office/powerpoint/2010/main" val="281532912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6625" name="Line 1"/>
          <p:cNvSpPr>
            <a:spLocks noChangeShapeType="1"/>
          </p:cNvSpPr>
          <p:nvPr/>
        </p:nvSpPr>
        <p:spPr bwMode="auto">
          <a:xfrm>
            <a:off x="2989594" y="662470"/>
            <a:ext cx="1441"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26" name="Line 2"/>
          <p:cNvSpPr>
            <a:spLocks noChangeShapeType="1"/>
          </p:cNvSpPr>
          <p:nvPr/>
        </p:nvSpPr>
        <p:spPr bwMode="auto">
          <a:xfrm>
            <a:off x="2775013" y="2939350"/>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27" name="Line 3"/>
          <p:cNvSpPr>
            <a:spLocks noChangeShapeType="1"/>
          </p:cNvSpPr>
          <p:nvPr/>
        </p:nvSpPr>
        <p:spPr bwMode="auto">
          <a:xfrm>
            <a:off x="2841259" y="2291282"/>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28" name="Line 4"/>
          <p:cNvSpPr>
            <a:spLocks noChangeShapeType="1"/>
          </p:cNvSpPr>
          <p:nvPr/>
        </p:nvSpPr>
        <p:spPr bwMode="auto">
          <a:xfrm>
            <a:off x="2857101" y="1660496"/>
            <a:ext cx="312513"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29" name="Line 5"/>
          <p:cNvSpPr>
            <a:spLocks noChangeShapeType="1"/>
          </p:cNvSpPr>
          <p:nvPr/>
        </p:nvSpPr>
        <p:spPr bwMode="auto">
          <a:xfrm>
            <a:off x="2857101" y="1012428"/>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30" name="Text Box 6"/>
          <p:cNvSpPr txBox="1">
            <a:spLocks noChangeArrowheads="1"/>
          </p:cNvSpPr>
          <p:nvPr/>
        </p:nvSpPr>
        <p:spPr bwMode="auto">
          <a:xfrm>
            <a:off x="2281041" y="2042135"/>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6631" name="Line 7"/>
          <p:cNvSpPr>
            <a:spLocks noChangeShapeType="1"/>
          </p:cNvSpPr>
          <p:nvPr/>
        </p:nvSpPr>
        <p:spPr bwMode="auto">
          <a:xfrm>
            <a:off x="3646303" y="278957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32" name="Line 8"/>
          <p:cNvSpPr>
            <a:spLocks noChangeShapeType="1"/>
          </p:cNvSpPr>
          <p:nvPr/>
        </p:nvSpPr>
        <p:spPr bwMode="auto">
          <a:xfrm>
            <a:off x="3351073" y="278957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33" name="Line 9"/>
          <p:cNvSpPr>
            <a:spLocks noChangeShapeType="1"/>
          </p:cNvSpPr>
          <p:nvPr/>
        </p:nvSpPr>
        <p:spPr bwMode="auto">
          <a:xfrm>
            <a:off x="3991939" y="277229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34" name="Line 10"/>
          <p:cNvSpPr>
            <a:spLocks noChangeShapeType="1"/>
          </p:cNvSpPr>
          <p:nvPr/>
        </p:nvSpPr>
        <p:spPr bwMode="auto">
          <a:xfrm>
            <a:off x="4320294" y="2772292"/>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35" name="Line 11"/>
          <p:cNvSpPr>
            <a:spLocks noChangeShapeType="1"/>
          </p:cNvSpPr>
          <p:nvPr/>
        </p:nvSpPr>
        <p:spPr bwMode="auto">
          <a:xfrm>
            <a:off x="4632808" y="278957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36" name="Line 12"/>
          <p:cNvSpPr>
            <a:spLocks noChangeShapeType="1"/>
          </p:cNvSpPr>
          <p:nvPr/>
        </p:nvSpPr>
        <p:spPr bwMode="auto">
          <a:xfrm>
            <a:off x="4962601" y="278957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37" name="Line 13"/>
          <p:cNvSpPr>
            <a:spLocks noChangeShapeType="1"/>
          </p:cNvSpPr>
          <p:nvPr/>
        </p:nvSpPr>
        <p:spPr bwMode="auto">
          <a:xfrm>
            <a:off x="5266474" y="2772292"/>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38" name="Line 14"/>
          <p:cNvSpPr>
            <a:spLocks noChangeShapeType="1"/>
          </p:cNvSpPr>
          <p:nvPr/>
        </p:nvSpPr>
        <p:spPr bwMode="auto">
          <a:xfrm flipV="1">
            <a:off x="3366914" y="695594"/>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39" name="Line 15"/>
          <p:cNvSpPr>
            <a:spLocks noChangeShapeType="1"/>
          </p:cNvSpPr>
          <p:nvPr/>
        </p:nvSpPr>
        <p:spPr bwMode="auto">
          <a:xfrm flipV="1">
            <a:off x="3663585" y="694154"/>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40" name="Line 16"/>
          <p:cNvSpPr>
            <a:spLocks noChangeShapeType="1"/>
          </p:cNvSpPr>
          <p:nvPr/>
        </p:nvSpPr>
        <p:spPr bwMode="auto">
          <a:xfrm flipV="1">
            <a:off x="4007782" y="678312"/>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41" name="Line 17"/>
          <p:cNvSpPr>
            <a:spLocks noChangeShapeType="1"/>
          </p:cNvSpPr>
          <p:nvPr/>
        </p:nvSpPr>
        <p:spPr bwMode="auto">
          <a:xfrm flipV="1">
            <a:off x="4320294" y="694154"/>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42" name="Line 18"/>
          <p:cNvSpPr>
            <a:spLocks noChangeShapeType="1"/>
          </p:cNvSpPr>
          <p:nvPr/>
        </p:nvSpPr>
        <p:spPr bwMode="auto">
          <a:xfrm flipV="1">
            <a:off x="4650089" y="695594"/>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43" name="Line 19"/>
          <p:cNvSpPr>
            <a:spLocks noChangeShapeType="1"/>
          </p:cNvSpPr>
          <p:nvPr/>
        </p:nvSpPr>
        <p:spPr bwMode="auto">
          <a:xfrm flipV="1">
            <a:off x="4978444" y="694154"/>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44" name="Line 20"/>
          <p:cNvSpPr>
            <a:spLocks noChangeShapeType="1"/>
          </p:cNvSpPr>
          <p:nvPr/>
        </p:nvSpPr>
        <p:spPr bwMode="auto">
          <a:xfrm flipV="1">
            <a:off x="5275115" y="728718"/>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45" name="Oval 21"/>
          <p:cNvSpPr>
            <a:spLocks noChangeArrowheads="1"/>
          </p:cNvSpPr>
          <p:nvPr/>
        </p:nvSpPr>
        <p:spPr bwMode="auto">
          <a:xfrm>
            <a:off x="3941535" y="1961487"/>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6646" name="Oval 22"/>
          <p:cNvSpPr>
            <a:spLocks noChangeArrowheads="1"/>
          </p:cNvSpPr>
          <p:nvPr/>
        </p:nvSpPr>
        <p:spPr bwMode="auto">
          <a:xfrm>
            <a:off x="4254048" y="1614411"/>
            <a:ext cx="148336" cy="131053"/>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6647" name="Oval 23"/>
          <p:cNvSpPr>
            <a:spLocks noChangeArrowheads="1"/>
          </p:cNvSpPr>
          <p:nvPr/>
        </p:nvSpPr>
        <p:spPr bwMode="auto">
          <a:xfrm>
            <a:off x="4568001" y="1019628"/>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6648" name="Oval 24"/>
          <p:cNvSpPr>
            <a:spLocks noChangeArrowheads="1"/>
          </p:cNvSpPr>
          <p:nvPr/>
        </p:nvSpPr>
        <p:spPr bwMode="auto">
          <a:xfrm>
            <a:off x="4897795" y="1600009"/>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6649" name="Oval 25"/>
          <p:cNvSpPr>
            <a:spLocks noChangeArrowheads="1"/>
          </p:cNvSpPr>
          <p:nvPr/>
        </p:nvSpPr>
        <p:spPr bwMode="auto">
          <a:xfrm>
            <a:off x="5210308" y="1941325"/>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6650" name="Text Box 26"/>
          <p:cNvSpPr txBox="1">
            <a:spLocks noChangeArrowheads="1"/>
          </p:cNvSpPr>
          <p:nvPr/>
        </p:nvSpPr>
        <p:spPr bwMode="auto">
          <a:xfrm>
            <a:off x="2923348" y="3197137"/>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6651" name="Text Box 27"/>
          <p:cNvSpPr txBox="1">
            <a:spLocks noChangeArrowheads="1"/>
          </p:cNvSpPr>
          <p:nvPr/>
        </p:nvSpPr>
        <p:spPr bwMode="auto">
          <a:xfrm>
            <a:off x="3244502" y="3197137"/>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6652" name="Text Box 28"/>
          <p:cNvSpPr txBox="1">
            <a:spLocks noChangeArrowheads="1"/>
          </p:cNvSpPr>
          <p:nvPr/>
        </p:nvSpPr>
        <p:spPr bwMode="auto">
          <a:xfrm>
            <a:off x="3597339" y="3230260"/>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6653" name="Text Box 29"/>
          <p:cNvSpPr txBox="1">
            <a:spLocks noChangeArrowheads="1"/>
          </p:cNvSpPr>
          <p:nvPr/>
        </p:nvSpPr>
        <p:spPr bwMode="auto">
          <a:xfrm>
            <a:off x="3942975" y="3230260"/>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6654" name="Text Box 30"/>
          <p:cNvSpPr txBox="1">
            <a:spLocks noChangeArrowheads="1"/>
          </p:cNvSpPr>
          <p:nvPr/>
        </p:nvSpPr>
        <p:spPr bwMode="auto">
          <a:xfrm>
            <a:off x="4271329" y="3197137"/>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6655" name="Text Box 31"/>
          <p:cNvSpPr txBox="1">
            <a:spLocks noChangeArrowheads="1"/>
          </p:cNvSpPr>
          <p:nvPr/>
        </p:nvSpPr>
        <p:spPr bwMode="auto">
          <a:xfrm>
            <a:off x="4592483" y="3230260"/>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6656" name="Text Box 32"/>
          <p:cNvSpPr txBox="1">
            <a:spLocks noChangeArrowheads="1"/>
          </p:cNvSpPr>
          <p:nvPr/>
        </p:nvSpPr>
        <p:spPr bwMode="auto">
          <a:xfrm>
            <a:off x="4913636" y="3197137"/>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6657" name="Text Box 33"/>
          <p:cNvSpPr txBox="1">
            <a:spLocks noChangeArrowheads="1"/>
          </p:cNvSpPr>
          <p:nvPr/>
        </p:nvSpPr>
        <p:spPr bwMode="auto">
          <a:xfrm>
            <a:off x="5217509" y="3197137"/>
            <a:ext cx="27938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6658" name="Text Box 34"/>
          <p:cNvSpPr txBox="1">
            <a:spLocks noChangeArrowheads="1"/>
          </p:cNvSpPr>
          <p:nvPr/>
        </p:nvSpPr>
        <p:spPr bwMode="auto">
          <a:xfrm>
            <a:off x="2178790" y="1419990"/>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6659" name="Text Box 35"/>
          <p:cNvSpPr txBox="1">
            <a:spLocks noChangeArrowheads="1"/>
          </p:cNvSpPr>
          <p:nvPr/>
        </p:nvSpPr>
        <p:spPr bwMode="auto">
          <a:xfrm>
            <a:off x="2178790" y="851131"/>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6660" name="Text Box 36"/>
          <p:cNvSpPr txBox="1">
            <a:spLocks noChangeArrowheads="1"/>
          </p:cNvSpPr>
          <p:nvPr/>
        </p:nvSpPr>
        <p:spPr bwMode="auto">
          <a:xfrm>
            <a:off x="3388517" y="120974"/>
            <a:ext cx="149079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Lst>
              <a:defRPr sz="2400">
                <a:solidFill>
                  <a:schemeClr val="tx1"/>
                </a:solidFill>
                <a:latin typeface="Times New Roman" panose="02020603050405020304" pitchFamily="18" charset="0"/>
              </a:defRPr>
            </a:lvl1pPr>
            <a:lvl2pPr>
              <a:tabLst>
                <a:tab pos="723900" algn="l"/>
                <a:tab pos="1447800" algn="l"/>
              </a:tabLst>
              <a:defRPr sz="2400">
                <a:solidFill>
                  <a:schemeClr val="tx1"/>
                </a:solidFill>
                <a:latin typeface="Times New Roman" panose="02020603050405020304" pitchFamily="18" charset="0"/>
              </a:defRPr>
            </a:lvl2pPr>
            <a:lvl3pPr>
              <a:tabLst>
                <a:tab pos="723900" algn="l"/>
                <a:tab pos="1447800" algn="l"/>
              </a:tabLst>
              <a:defRPr sz="2400">
                <a:solidFill>
                  <a:schemeClr val="tx1"/>
                </a:solidFill>
                <a:latin typeface="Times New Roman" panose="02020603050405020304" pitchFamily="18" charset="0"/>
              </a:defRPr>
            </a:lvl3pPr>
            <a:lvl4pPr>
              <a:tabLst>
                <a:tab pos="723900" algn="l"/>
                <a:tab pos="1447800" algn="l"/>
              </a:tabLst>
              <a:defRPr sz="2400">
                <a:solidFill>
                  <a:schemeClr val="tx1"/>
                </a:solidFill>
                <a:latin typeface="Times New Roman" panose="02020603050405020304" pitchFamily="18" charset="0"/>
              </a:defRPr>
            </a:lvl4pPr>
            <a:lvl5pPr>
              <a:tabLst>
                <a:tab pos="723900" algn="l"/>
                <a:tab pos="14478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desired</a:t>
            </a:r>
          </a:p>
        </p:txBody>
      </p:sp>
      <p:sp>
        <p:nvSpPr>
          <p:cNvPr id="26661" name="Line 37"/>
          <p:cNvSpPr>
            <a:spLocks noChangeShapeType="1"/>
          </p:cNvSpPr>
          <p:nvPr/>
        </p:nvSpPr>
        <p:spPr bwMode="auto">
          <a:xfrm>
            <a:off x="3438921" y="6149446"/>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62" name="Line 38"/>
          <p:cNvSpPr>
            <a:spLocks noChangeShapeType="1"/>
          </p:cNvSpPr>
          <p:nvPr/>
        </p:nvSpPr>
        <p:spPr bwMode="auto">
          <a:xfrm>
            <a:off x="3420200" y="573324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63" name="Line 39"/>
          <p:cNvSpPr>
            <a:spLocks noChangeShapeType="1"/>
          </p:cNvSpPr>
          <p:nvPr/>
        </p:nvSpPr>
        <p:spPr bwMode="auto">
          <a:xfrm>
            <a:off x="3436041" y="5368884"/>
            <a:ext cx="2668601"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64" name="Line 40"/>
          <p:cNvSpPr>
            <a:spLocks noChangeShapeType="1"/>
          </p:cNvSpPr>
          <p:nvPr/>
        </p:nvSpPr>
        <p:spPr bwMode="auto">
          <a:xfrm>
            <a:off x="3436041" y="4971402"/>
            <a:ext cx="2668601"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65" name="Line 41"/>
          <p:cNvSpPr>
            <a:spLocks noChangeShapeType="1"/>
          </p:cNvSpPr>
          <p:nvPr/>
        </p:nvSpPr>
        <p:spPr bwMode="auto">
          <a:xfrm>
            <a:off x="3436041" y="4591202"/>
            <a:ext cx="2668601"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66" name="Line 42"/>
          <p:cNvSpPr>
            <a:spLocks noChangeShapeType="1"/>
          </p:cNvSpPr>
          <p:nvPr/>
        </p:nvSpPr>
        <p:spPr bwMode="auto">
          <a:xfrm>
            <a:off x="3453323" y="4159157"/>
            <a:ext cx="2668601"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67" name="Text Box 43"/>
          <p:cNvSpPr txBox="1">
            <a:spLocks noChangeArrowheads="1"/>
          </p:cNvSpPr>
          <p:nvPr/>
        </p:nvSpPr>
        <p:spPr bwMode="auto">
          <a:xfrm>
            <a:off x="2960792" y="4006502"/>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26668" name="Text Box 44"/>
          <p:cNvSpPr txBox="1">
            <a:spLocks noChangeArrowheads="1"/>
          </p:cNvSpPr>
          <p:nvPr/>
        </p:nvSpPr>
        <p:spPr bwMode="auto">
          <a:xfrm>
            <a:off x="2943510" y="4403983"/>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26669" name="Text Box 45"/>
          <p:cNvSpPr txBox="1">
            <a:spLocks noChangeArrowheads="1"/>
          </p:cNvSpPr>
          <p:nvPr/>
        </p:nvSpPr>
        <p:spPr bwMode="auto">
          <a:xfrm>
            <a:off x="2926228" y="4784183"/>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26670" name="Text Box 46"/>
          <p:cNvSpPr txBox="1">
            <a:spLocks noChangeArrowheads="1"/>
          </p:cNvSpPr>
          <p:nvPr/>
        </p:nvSpPr>
        <p:spPr bwMode="auto">
          <a:xfrm>
            <a:off x="2943510" y="5510019"/>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26671" name="Text Box 47"/>
          <p:cNvSpPr txBox="1">
            <a:spLocks noChangeArrowheads="1"/>
          </p:cNvSpPr>
          <p:nvPr/>
        </p:nvSpPr>
        <p:spPr bwMode="auto">
          <a:xfrm>
            <a:off x="2943510" y="5148542"/>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26672" name="Text Box 48"/>
          <p:cNvSpPr txBox="1">
            <a:spLocks noChangeArrowheads="1"/>
          </p:cNvSpPr>
          <p:nvPr/>
        </p:nvSpPr>
        <p:spPr bwMode="auto">
          <a:xfrm>
            <a:off x="2943510" y="5924783"/>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26673" name="Line 49"/>
          <p:cNvSpPr>
            <a:spLocks noChangeShapeType="1"/>
          </p:cNvSpPr>
          <p:nvPr/>
        </p:nvSpPr>
        <p:spPr bwMode="auto">
          <a:xfrm>
            <a:off x="3490767" y="3817842"/>
            <a:ext cx="1441"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74" name="Line 50"/>
          <p:cNvSpPr>
            <a:spLocks noChangeShapeType="1"/>
          </p:cNvSpPr>
          <p:nvPr/>
        </p:nvSpPr>
        <p:spPr bwMode="auto">
          <a:xfrm>
            <a:off x="3832084" y="3866807"/>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75" name="Line 51"/>
          <p:cNvSpPr>
            <a:spLocks noChangeShapeType="1"/>
          </p:cNvSpPr>
          <p:nvPr/>
        </p:nvSpPr>
        <p:spPr bwMode="auto">
          <a:xfrm>
            <a:off x="4189241" y="3848085"/>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76" name="Line 52"/>
          <p:cNvSpPr>
            <a:spLocks noChangeShapeType="1"/>
          </p:cNvSpPr>
          <p:nvPr/>
        </p:nvSpPr>
        <p:spPr bwMode="auto">
          <a:xfrm>
            <a:off x="4495992" y="3863927"/>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77" name="Line 53"/>
          <p:cNvSpPr>
            <a:spLocks noChangeShapeType="1"/>
          </p:cNvSpPr>
          <p:nvPr/>
        </p:nvSpPr>
        <p:spPr bwMode="auto">
          <a:xfrm>
            <a:off x="4818586" y="3861046"/>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78" name="Line 54"/>
          <p:cNvSpPr>
            <a:spLocks noChangeShapeType="1"/>
          </p:cNvSpPr>
          <p:nvPr/>
        </p:nvSpPr>
        <p:spPr bwMode="auto">
          <a:xfrm>
            <a:off x="5826692" y="3876888"/>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79" name="Line 55"/>
          <p:cNvSpPr>
            <a:spLocks noChangeShapeType="1"/>
          </p:cNvSpPr>
          <p:nvPr/>
        </p:nvSpPr>
        <p:spPr bwMode="auto">
          <a:xfrm>
            <a:off x="5191586" y="3892730"/>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80" name="Line 56"/>
          <p:cNvSpPr>
            <a:spLocks noChangeShapeType="1"/>
          </p:cNvSpPr>
          <p:nvPr/>
        </p:nvSpPr>
        <p:spPr bwMode="auto">
          <a:xfrm>
            <a:off x="5499779" y="3875448"/>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81" name="Oval 57"/>
          <p:cNvSpPr>
            <a:spLocks noChangeArrowheads="1"/>
          </p:cNvSpPr>
          <p:nvPr/>
        </p:nvSpPr>
        <p:spPr bwMode="auto">
          <a:xfrm>
            <a:off x="3388517" y="6067358"/>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6682" name="Oval 58"/>
          <p:cNvSpPr>
            <a:spLocks noChangeArrowheads="1"/>
          </p:cNvSpPr>
          <p:nvPr/>
        </p:nvSpPr>
        <p:spPr bwMode="auto">
          <a:xfrm>
            <a:off x="4089870" y="6068797"/>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6683" name="Oval 59"/>
          <p:cNvSpPr>
            <a:spLocks noChangeArrowheads="1"/>
          </p:cNvSpPr>
          <p:nvPr/>
        </p:nvSpPr>
        <p:spPr bwMode="auto">
          <a:xfrm>
            <a:off x="3764396" y="6068797"/>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6684" name="Oval 60"/>
          <p:cNvSpPr>
            <a:spLocks noChangeArrowheads="1"/>
          </p:cNvSpPr>
          <p:nvPr/>
        </p:nvSpPr>
        <p:spPr bwMode="auto">
          <a:xfrm>
            <a:off x="4756660" y="537752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6685" name="Oval 61"/>
          <p:cNvSpPr>
            <a:spLocks noChangeArrowheads="1"/>
          </p:cNvSpPr>
          <p:nvPr/>
        </p:nvSpPr>
        <p:spPr bwMode="auto">
          <a:xfrm>
            <a:off x="4431186" y="5775007"/>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6686" name="Oval 62"/>
          <p:cNvSpPr>
            <a:spLocks noChangeArrowheads="1"/>
          </p:cNvSpPr>
          <p:nvPr/>
        </p:nvSpPr>
        <p:spPr bwMode="auto">
          <a:xfrm>
            <a:off x="5132540" y="4791384"/>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6687" name="Oval 63"/>
          <p:cNvSpPr>
            <a:spLocks noChangeArrowheads="1"/>
          </p:cNvSpPr>
          <p:nvPr/>
        </p:nvSpPr>
        <p:spPr bwMode="auto">
          <a:xfrm>
            <a:off x="5388887" y="4411184"/>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6688" name="Oval 64"/>
          <p:cNvSpPr>
            <a:spLocks noChangeArrowheads="1"/>
          </p:cNvSpPr>
          <p:nvPr/>
        </p:nvSpPr>
        <p:spPr bwMode="auto">
          <a:xfrm>
            <a:off x="5748925" y="4065548"/>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6689" name="Text Box 65"/>
          <p:cNvSpPr txBox="1">
            <a:spLocks noChangeArrowheads="1"/>
          </p:cNvSpPr>
          <p:nvPr/>
        </p:nvSpPr>
        <p:spPr bwMode="auto">
          <a:xfrm>
            <a:off x="3453324" y="6476361"/>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6690" name="Text Box 66"/>
          <p:cNvSpPr txBox="1">
            <a:spLocks noChangeArrowheads="1"/>
          </p:cNvSpPr>
          <p:nvPr/>
        </p:nvSpPr>
        <p:spPr bwMode="auto">
          <a:xfrm>
            <a:off x="3775917" y="6476361"/>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6691" name="Text Box 67"/>
          <p:cNvSpPr txBox="1">
            <a:spLocks noChangeArrowheads="1"/>
          </p:cNvSpPr>
          <p:nvPr/>
        </p:nvSpPr>
        <p:spPr bwMode="auto">
          <a:xfrm>
            <a:off x="4128755" y="6509484"/>
            <a:ext cx="36147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6692" name="Text Box 68"/>
          <p:cNvSpPr txBox="1">
            <a:spLocks noChangeArrowheads="1"/>
          </p:cNvSpPr>
          <p:nvPr/>
        </p:nvSpPr>
        <p:spPr bwMode="auto">
          <a:xfrm>
            <a:off x="4472951" y="6509484"/>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6693" name="Text Box 69"/>
          <p:cNvSpPr txBox="1">
            <a:spLocks noChangeArrowheads="1"/>
          </p:cNvSpPr>
          <p:nvPr/>
        </p:nvSpPr>
        <p:spPr bwMode="auto">
          <a:xfrm>
            <a:off x="4802745" y="6476361"/>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6694" name="Text Box 70"/>
          <p:cNvSpPr txBox="1">
            <a:spLocks noChangeArrowheads="1"/>
          </p:cNvSpPr>
          <p:nvPr/>
        </p:nvSpPr>
        <p:spPr bwMode="auto">
          <a:xfrm>
            <a:off x="5122459" y="6509484"/>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6695" name="Text Box 71"/>
          <p:cNvSpPr txBox="1">
            <a:spLocks noChangeArrowheads="1"/>
          </p:cNvSpPr>
          <p:nvPr/>
        </p:nvSpPr>
        <p:spPr bwMode="auto">
          <a:xfrm>
            <a:off x="5443612" y="6476361"/>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6696" name="Text Box 72"/>
          <p:cNvSpPr txBox="1">
            <a:spLocks noChangeArrowheads="1"/>
          </p:cNvSpPr>
          <p:nvPr/>
        </p:nvSpPr>
        <p:spPr bwMode="auto">
          <a:xfrm>
            <a:off x="5747484" y="6476361"/>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6697" name="Line 73"/>
          <p:cNvSpPr>
            <a:spLocks noChangeShapeType="1"/>
          </p:cNvSpPr>
          <p:nvPr/>
        </p:nvSpPr>
        <p:spPr bwMode="auto">
          <a:xfrm>
            <a:off x="8050285" y="488212"/>
            <a:ext cx="1441"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98" name="Line 74"/>
          <p:cNvSpPr>
            <a:spLocks noChangeShapeType="1"/>
          </p:cNvSpPr>
          <p:nvPr/>
        </p:nvSpPr>
        <p:spPr bwMode="auto">
          <a:xfrm>
            <a:off x="7835704" y="276509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699" name="Line 75"/>
          <p:cNvSpPr>
            <a:spLocks noChangeShapeType="1"/>
          </p:cNvSpPr>
          <p:nvPr/>
        </p:nvSpPr>
        <p:spPr bwMode="auto">
          <a:xfrm>
            <a:off x="7901951" y="211702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00" name="Line 76"/>
          <p:cNvSpPr>
            <a:spLocks noChangeShapeType="1"/>
          </p:cNvSpPr>
          <p:nvPr/>
        </p:nvSpPr>
        <p:spPr bwMode="auto">
          <a:xfrm>
            <a:off x="7919233" y="1486236"/>
            <a:ext cx="31251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01" name="Line 77"/>
          <p:cNvSpPr>
            <a:spLocks noChangeShapeType="1"/>
          </p:cNvSpPr>
          <p:nvPr/>
        </p:nvSpPr>
        <p:spPr bwMode="auto">
          <a:xfrm>
            <a:off x="7919233" y="838168"/>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02" name="Text Box 78"/>
          <p:cNvSpPr txBox="1">
            <a:spLocks noChangeArrowheads="1"/>
          </p:cNvSpPr>
          <p:nvPr/>
        </p:nvSpPr>
        <p:spPr bwMode="auto">
          <a:xfrm>
            <a:off x="7194836" y="589023"/>
            <a:ext cx="675431"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6703" name="Text Box 79"/>
          <p:cNvSpPr txBox="1">
            <a:spLocks noChangeArrowheads="1"/>
          </p:cNvSpPr>
          <p:nvPr/>
        </p:nvSpPr>
        <p:spPr bwMode="auto">
          <a:xfrm>
            <a:off x="7145871" y="1203967"/>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6704" name="Text Box 80"/>
          <p:cNvSpPr txBox="1">
            <a:spLocks noChangeArrowheads="1"/>
          </p:cNvSpPr>
          <p:nvPr/>
        </p:nvSpPr>
        <p:spPr bwMode="auto">
          <a:xfrm>
            <a:off x="7343173" y="186787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6705" name="Line 81"/>
          <p:cNvSpPr>
            <a:spLocks noChangeShapeType="1"/>
          </p:cNvSpPr>
          <p:nvPr/>
        </p:nvSpPr>
        <p:spPr bwMode="auto">
          <a:xfrm>
            <a:off x="8708435" y="2615315"/>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06" name="Line 82"/>
          <p:cNvSpPr>
            <a:spLocks noChangeShapeType="1"/>
          </p:cNvSpPr>
          <p:nvPr/>
        </p:nvSpPr>
        <p:spPr bwMode="auto">
          <a:xfrm>
            <a:off x="8411764" y="2615315"/>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07" name="Line 83"/>
          <p:cNvSpPr>
            <a:spLocks noChangeShapeType="1"/>
          </p:cNvSpPr>
          <p:nvPr/>
        </p:nvSpPr>
        <p:spPr bwMode="auto">
          <a:xfrm>
            <a:off x="9052631" y="2598033"/>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08" name="Line 84"/>
          <p:cNvSpPr>
            <a:spLocks noChangeShapeType="1"/>
          </p:cNvSpPr>
          <p:nvPr/>
        </p:nvSpPr>
        <p:spPr bwMode="auto">
          <a:xfrm>
            <a:off x="9382426" y="2598033"/>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09" name="Line 85"/>
          <p:cNvSpPr>
            <a:spLocks noChangeShapeType="1"/>
          </p:cNvSpPr>
          <p:nvPr/>
        </p:nvSpPr>
        <p:spPr bwMode="auto">
          <a:xfrm>
            <a:off x="9694938" y="2615315"/>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10" name="Line 86"/>
          <p:cNvSpPr>
            <a:spLocks noChangeShapeType="1"/>
          </p:cNvSpPr>
          <p:nvPr/>
        </p:nvSpPr>
        <p:spPr bwMode="auto">
          <a:xfrm>
            <a:off x="10023293" y="2615315"/>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11" name="Line 87"/>
          <p:cNvSpPr>
            <a:spLocks noChangeShapeType="1"/>
          </p:cNvSpPr>
          <p:nvPr/>
        </p:nvSpPr>
        <p:spPr bwMode="auto">
          <a:xfrm>
            <a:off x="10327165" y="2598033"/>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12" name="Line 88"/>
          <p:cNvSpPr>
            <a:spLocks noChangeShapeType="1"/>
          </p:cNvSpPr>
          <p:nvPr/>
        </p:nvSpPr>
        <p:spPr bwMode="auto">
          <a:xfrm flipV="1">
            <a:off x="8429046" y="521336"/>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13" name="Line 89"/>
          <p:cNvSpPr>
            <a:spLocks noChangeShapeType="1"/>
          </p:cNvSpPr>
          <p:nvPr/>
        </p:nvSpPr>
        <p:spPr bwMode="auto">
          <a:xfrm flipV="1">
            <a:off x="8724276" y="521336"/>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14" name="Line 90"/>
          <p:cNvSpPr>
            <a:spLocks noChangeShapeType="1"/>
          </p:cNvSpPr>
          <p:nvPr/>
        </p:nvSpPr>
        <p:spPr bwMode="auto">
          <a:xfrm flipV="1">
            <a:off x="9069912" y="504054"/>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15" name="Line 91"/>
          <p:cNvSpPr>
            <a:spLocks noChangeShapeType="1"/>
          </p:cNvSpPr>
          <p:nvPr/>
        </p:nvSpPr>
        <p:spPr bwMode="auto">
          <a:xfrm flipV="1">
            <a:off x="9382426" y="521336"/>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16" name="Line 92"/>
          <p:cNvSpPr>
            <a:spLocks noChangeShapeType="1"/>
          </p:cNvSpPr>
          <p:nvPr/>
        </p:nvSpPr>
        <p:spPr bwMode="auto">
          <a:xfrm flipV="1">
            <a:off x="9710781" y="521336"/>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17" name="Line 93"/>
          <p:cNvSpPr>
            <a:spLocks noChangeShapeType="1"/>
          </p:cNvSpPr>
          <p:nvPr/>
        </p:nvSpPr>
        <p:spPr bwMode="auto">
          <a:xfrm flipV="1">
            <a:off x="10040574" y="521336"/>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18" name="Line 94"/>
          <p:cNvSpPr>
            <a:spLocks noChangeShapeType="1"/>
          </p:cNvSpPr>
          <p:nvPr/>
        </p:nvSpPr>
        <p:spPr bwMode="auto">
          <a:xfrm flipV="1">
            <a:off x="10335806" y="554459"/>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19" name="AutoShape 95"/>
          <p:cNvSpPr>
            <a:spLocks noChangeArrowheads="1"/>
          </p:cNvSpPr>
          <p:nvPr/>
        </p:nvSpPr>
        <p:spPr bwMode="auto">
          <a:xfrm>
            <a:off x="6345147" y="2537548"/>
            <a:ext cx="1350862" cy="3937373"/>
          </a:xfrm>
          <a:prstGeom prst="roundRect">
            <a:avLst>
              <a:gd name="adj" fmla="val 106"/>
            </a:avLst>
          </a:prstGeom>
          <a:noFill/>
          <a:ln w="360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26720" name="Line 96"/>
          <p:cNvSpPr>
            <a:spLocks noChangeShapeType="1"/>
          </p:cNvSpPr>
          <p:nvPr/>
        </p:nvSpPr>
        <p:spPr bwMode="auto">
          <a:xfrm>
            <a:off x="6362429" y="3092006"/>
            <a:ext cx="1350862"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21" name="Line 97"/>
          <p:cNvSpPr>
            <a:spLocks noChangeShapeType="1"/>
          </p:cNvSpPr>
          <p:nvPr/>
        </p:nvSpPr>
        <p:spPr bwMode="auto">
          <a:xfrm flipH="1">
            <a:off x="6360989" y="3558615"/>
            <a:ext cx="1353742"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22" name="Line 98"/>
          <p:cNvSpPr>
            <a:spLocks noChangeShapeType="1"/>
          </p:cNvSpPr>
          <p:nvPr/>
        </p:nvSpPr>
        <p:spPr bwMode="auto">
          <a:xfrm>
            <a:off x="6362429" y="4077069"/>
            <a:ext cx="1333580"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23" name="Line 99"/>
          <p:cNvSpPr>
            <a:spLocks noChangeShapeType="1"/>
          </p:cNvSpPr>
          <p:nvPr/>
        </p:nvSpPr>
        <p:spPr bwMode="auto">
          <a:xfrm flipH="1">
            <a:off x="6343707" y="4526396"/>
            <a:ext cx="137102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24" name="Line 100"/>
          <p:cNvSpPr>
            <a:spLocks noChangeShapeType="1"/>
          </p:cNvSpPr>
          <p:nvPr/>
        </p:nvSpPr>
        <p:spPr bwMode="auto">
          <a:xfrm>
            <a:off x="6362429" y="5027569"/>
            <a:ext cx="1350862"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25" name="Line 101"/>
          <p:cNvSpPr>
            <a:spLocks noChangeShapeType="1"/>
          </p:cNvSpPr>
          <p:nvPr/>
        </p:nvSpPr>
        <p:spPr bwMode="auto">
          <a:xfrm flipH="1">
            <a:off x="6360989" y="5511460"/>
            <a:ext cx="1336460"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26" name="Line 102"/>
          <p:cNvSpPr>
            <a:spLocks noChangeShapeType="1"/>
          </p:cNvSpPr>
          <p:nvPr/>
        </p:nvSpPr>
        <p:spPr bwMode="auto">
          <a:xfrm>
            <a:off x="6362429" y="5995351"/>
            <a:ext cx="1350862"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27" name="Line 103"/>
          <p:cNvSpPr>
            <a:spLocks noChangeShapeType="1"/>
          </p:cNvSpPr>
          <p:nvPr/>
        </p:nvSpPr>
        <p:spPr bwMode="auto">
          <a:xfrm>
            <a:off x="6994656" y="2556269"/>
            <a:ext cx="1440" cy="3974817"/>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28" name="Text Box 104"/>
          <p:cNvSpPr txBox="1">
            <a:spLocks noChangeArrowheads="1"/>
          </p:cNvSpPr>
          <p:nvPr/>
        </p:nvSpPr>
        <p:spPr bwMode="auto">
          <a:xfrm>
            <a:off x="6516525" y="2055097"/>
            <a:ext cx="163506"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wrap="none"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r</a:t>
            </a:r>
          </a:p>
        </p:txBody>
      </p:sp>
      <p:sp>
        <p:nvSpPr>
          <p:cNvPr id="26729" name="Text Box 105"/>
          <p:cNvSpPr txBox="1">
            <a:spLocks noChangeArrowheads="1"/>
          </p:cNvSpPr>
          <p:nvPr/>
        </p:nvSpPr>
        <p:spPr bwMode="auto">
          <a:xfrm>
            <a:off x="7098347" y="2072379"/>
            <a:ext cx="308192"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s</a:t>
            </a:r>
          </a:p>
        </p:txBody>
      </p:sp>
      <p:sp>
        <p:nvSpPr>
          <p:cNvPr id="26730" name="Text Box 106"/>
          <p:cNvSpPr txBox="1">
            <a:spLocks noChangeArrowheads="1"/>
          </p:cNvSpPr>
          <p:nvPr/>
        </p:nvSpPr>
        <p:spPr bwMode="auto">
          <a:xfrm>
            <a:off x="6601494" y="309200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6731" name="Text Box 107"/>
          <p:cNvSpPr txBox="1">
            <a:spLocks noChangeArrowheads="1"/>
          </p:cNvSpPr>
          <p:nvPr/>
        </p:nvSpPr>
        <p:spPr bwMode="auto">
          <a:xfrm>
            <a:off x="6566930" y="2573552"/>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26732" name="Text Box 108"/>
          <p:cNvSpPr txBox="1">
            <a:spLocks noChangeArrowheads="1"/>
          </p:cNvSpPr>
          <p:nvPr/>
        </p:nvSpPr>
        <p:spPr bwMode="auto">
          <a:xfrm>
            <a:off x="6601494" y="3575897"/>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2</a:t>
            </a:r>
          </a:p>
        </p:txBody>
      </p:sp>
      <p:sp>
        <p:nvSpPr>
          <p:cNvPr id="26733" name="Text Box 109"/>
          <p:cNvSpPr txBox="1">
            <a:spLocks noChangeArrowheads="1"/>
          </p:cNvSpPr>
          <p:nvPr/>
        </p:nvSpPr>
        <p:spPr bwMode="auto">
          <a:xfrm>
            <a:off x="6551089" y="405978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6734" name="Text Box 110"/>
          <p:cNvSpPr txBox="1">
            <a:spLocks noChangeArrowheads="1"/>
          </p:cNvSpPr>
          <p:nvPr/>
        </p:nvSpPr>
        <p:spPr bwMode="auto">
          <a:xfrm>
            <a:off x="6533807" y="4560960"/>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4</a:t>
            </a:r>
          </a:p>
        </p:txBody>
      </p:sp>
      <p:sp>
        <p:nvSpPr>
          <p:cNvPr id="26735" name="Text Box 111"/>
          <p:cNvSpPr txBox="1">
            <a:spLocks noChangeArrowheads="1"/>
          </p:cNvSpPr>
          <p:nvPr/>
        </p:nvSpPr>
        <p:spPr bwMode="auto">
          <a:xfrm>
            <a:off x="6535247" y="5029009"/>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6736" name="Text Box 112"/>
          <p:cNvSpPr txBox="1">
            <a:spLocks noChangeArrowheads="1"/>
          </p:cNvSpPr>
          <p:nvPr/>
        </p:nvSpPr>
        <p:spPr bwMode="auto">
          <a:xfrm>
            <a:off x="6535247" y="5530182"/>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6737" name="Text Box 113"/>
          <p:cNvSpPr txBox="1">
            <a:spLocks noChangeArrowheads="1"/>
          </p:cNvSpPr>
          <p:nvPr/>
        </p:nvSpPr>
        <p:spPr bwMode="auto">
          <a:xfrm>
            <a:off x="6552529" y="5996791"/>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6738" name="Text Box 114"/>
          <p:cNvSpPr txBox="1">
            <a:spLocks noChangeArrowheads="1"/>
          </p:cNvSpPr>
          <p:nvPr/>
        </p:nvSpPr>
        <p:spPr bwMode="auto">
          <a:xfrm>
            <a:off x="8018603" y="3041600"/>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6739" name="Text Box 115"/>
          <p:cNvSpPr txBox="1">
            <a:spLocks noChangeArrowheads="1"/>
          </p:cNvSpPr>
          <p:nvPr/>
        </p:nvSpPr>
        <p:spPr bwMode="auto">
          <a:xfrm>
            <a:off x="8339757" y="3041600"/>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6740" name="Text Box 116"/>
          <p:cNvSpPr txBox="1">
            <a:spLocks noChangeArrowheads="1"/>
          </p:cNvSpPr>
          <p:nvPr/>
        </p:nvSpPr>
        <p:spPr bwMode="auto">
          <a:xfrm>
            <a:off x="8694034" y="3076164"/>
            <a:ext cx="36147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6741" name="Text Box 117"/>
          <p:cNvSpPr txBox="1">
            <a:spLocks noChangeArrowheads="1"/>
          </p:cNvSpPr>
          <p:nvPr/>
        </p:nvSpPr>
        <p:spPr bwMode="auto">
          <a:xfrm>
            <a:off x="9038230" y="3076164"/>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6742" name="Text Box 118"/>
          <p:cNvSpPr txBox="1">
            <a:spLocks noChangeArrowheads="1"/>
          </p:cNvSpPr>
          <p:nvPr/>
        </p:nvSpPr>
        <p:spPr bwMode="auto">
          <a:xfrm>
            <a:off x="9366584" y="3041600"/>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6743" name="Text Box 119"/>
          <p:cNvSpPr txBox="1">
            <a:spLocks noChangeArrowheads="1"/>
          </p:cNvSpPr>
          <p:nvPr/>
        </p:nvSpPr>
        <p:spPr bwMode="auto">
          <a:xfrm>
            <a:off x="9687738" y="3076164"/>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6744" name="Text Box 120"/>
          <p:cNvSpPr txBox="1">
            <a:spLocks noChangeArrowheads="1"/>
          </p:cNvSpPr>
          <p:nvPr/>
        </p:nvSpPr>
        <p:spPr bwMode="auto">
          <a:xfrm>
            <a:off x="10008891" y="3041600"/>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6745" name="Text Box 121"/>
          <p:cNvSpPr txBox="1">
            <a:spLocks noChangeArrowheads="1"/>
          </p:cNvSpPr>
          <p:nvPr/>
        </p:nvSpPr>
        <p:spPr bwMode="auto">
          <a:xfrm>
            <a:off x="10312764" y="3041600"/>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6746" name="Line 122"/>
          <p:cNvSpPr>
            <a:spLocks noChangeShapeType="1"/>
          </p:cNvSpPr>
          <p:nvPr/>
        </p:nvSpPr>
        <p:spPr bwMode="auto">
          <a:xfrm flipH="1">
            <a:off x="2177349" y="6169608"/>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47" name="Line 123"/>
          <p:cNvSpPr>
            <a:spLocks noChangeShapeType="1"/>
          </p:cNvSpPr>
          <p:nvPr/>
        </p:nvSpPr>
        <p:spPr bwMode="auto">
          <a:xfrm flipH="1">
            <a:off x="2177349" y="4128915"/>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48" name="Line 124"/>
          <p:cNvSpPr>
            <a:spLocks noChangeShapeType="1"/>
          </p:cNvSpPr>
          <p:nvPr/>
        </p:nvSpPr>
        <p:spPr bwMode="auto">
          <a:xfrm flipH="1">
            <a:off x="2177349" y="5554664"/>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49" name="Line 125"/>
          <p:cNvSpPr>
            <a:spLocks noChangeShapeType="1"/>
          </p:cNvSpPr>
          <p:nvPr/>
        </p:nvSpPr>
        <p:spPr bwMode="auto">
          <a:xfrm flipH="1">
            <a:off x="2177349" y="5864296"/>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50" name="Line 126"/>
          <p:cNvSpPr>
            <a:spLocks noChangeShapeType="1"/>
          </p:cNvSpPr>
          <p:nvPr/>
        </p:nvSpPr>
        <p:spPr bwMode="auto">
          <a:xfrm flipH="1">
            <a:off x="2177349" y="4732337"/>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51" name="Line 127"/>
          <p:cNvSpPr>
            <a:spLocks noChangeShapeType="1"/>
          </p:cNvSpPr>
          <p:nvPr/>
        </p:nvSpPr>
        <p:spPr bwMode="auto">
          <a:xfrm flipH="1">
            <a:off x="2177349" y="5291116"/>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52" name="Line 128"/>
          <p:cNvSpPr>
            <a:spLocks noChangeShapeType="1"/>
          </p:cNvSpPr>
          <p:nvPr/>
        </p:nvSpPr>
        <p:spPr bwMode="auto">
          <a:xfrm flipH="1">
            <a:off x="2177349" y="5023248"/>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53" name="Line 129"/>
          <p:cNvSpPr>
            <a:spLocks noChangeShapeType="1"/>
          </p:cNvSpPr>
          <p:nvPr/>
        </p:nvSpPr>
        <p:spPr bwMode="auto">
          <a:xfrm flipH="1">
            <a:off x="2177349" y="4452948"/>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54" name="Text Box 130"/>
          <p:cNvSpPr txBox="1">
            <a:spLocks noChangeArrowheads="1"/>
          </p:cNvSpPr>
          <p:nvPr/>
        </p:nvSpPr>
        <p:spPr bwMode="auto">
          <a:xfrm>
            <a:off x="1916682" y="6006872"/>
            <a:ext cx="223223"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0</a:t>
            </a:r>
          </a:p>
        </p:txBody>
      </p:sp>
      <p:sp>
        <p:nvSpPr>
          <p:cNvPr id="26755" name="Text Box 131"/>
          <p:cNvSpPr txBox="1">
            <a:spLocks noChangeArrowheads="1"/>
          </p:cNvSpPr>
          <p:nvPr/>
        </p:nvSpPr>
        <p:spPr bwMode="auto">
          <a:xfrm>
            <a:off x="1925323" y="5703000"/>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1</a:t>
            </a:r>
          </a:p>
        </p:txBody>
      </p:sp>
      <p:sp>
        <p:nvSpPr>
          <p:cNvPr id="26756" name="Text Box 132"/>
          <p:cNvSpPr txBox="1">
            <a:spLocks noChangeArrowheads="1"/>
          </p:cNvSpPr>
          <p:nvPr/>
        </p:nvSpPr>
        <p:spPr bwMode="auto">
          <a:xfrm>
            <a:off x="1925323" y="5391927"/>
            <a:ext cx="24914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2</a:t>
            </a:r>
          </a:p>
        </p:txBody>
      </p:sp>
      <p:sp>
        <p:nvSpPr>
          <p:cNvPr id="26757" name="Text Box 133"/>
          <p:cNvSpPr txBox="1">
            <a:spLocks noChangeArrowheads="1"/>
          </p:cNvSpPr>
          <p:nvPr/>
        </p:nvSpPr>
        <p:spPr bwMode="auto">
          <a:xfrm>
            <a:off x="1908042" y="5124059"/>
            <a:ext cx="2563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3</a:t>
            </a:r>
          </a:p>
        </p:txBody>
      </p:sp>
      <p:sp>
        <p:nvSpPr>
          <p:cNvPr id="26758" name="Text Box 134"/>
          <p:cNvSpPr txBox="1">
            <a:spLocks noChangeArrowheads="1"/>
          </p:cNvSpPr>
          <p:nvPr/>
        </p:nvSpPr>
        <p:spPr bwMode="auto">
          <a:xfrm>
            <a:off x="1899400" y="4847550"/>
            <a:ext cx="20594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4</a:t>
            </a:r>
          </a:p>
        </p:txBody>
      </p:sp>
      <p:sp>
        <p:nvSpPr>
          <p:cNvPr id="26759" name="Text Box 135"/>
          <p:cNvSpPr txBox="1">
            <a:spLocks noChangeArrowheads="1"/>
          </p:cNvSpPr>
          <p:nvPr/>
        </p:nvSpPr>
        <p:spPr bwMode="auto">
          <a:xfrm>
            <a:off x="1908042" y="4588323"/>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5</a:t>
            </a:r>
          </a:p>
        </p:txBody>
      </p:sp>
      <p:sp>
        <p:nvSpPr>
          <p:cNvPr id="26760" name="Text Box 136"/>
          <p:cNvSpPr txBox="1">
            <a:spLocks noChangeArrowheads="1"/>
          </p:cNvSpPr>
          <p:nvPr/>
        </p:nvSpPr>
        <p:spPr bwMode="auto">
          <a:xfrm>
            <a:off x="1899401" y="4287331"/>
            <a:ext cx="27362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6</a:t>
            </a:r>
          </a:p>
        </p:txBody>
      </p:sp>
      <p:sp>
        <p:nvSpPr>
          <p:cNvPr id="26761" name="Text Box 137"/>
          <p:cNvSpPr txBox="1">
            <a:spLocks noChangeArrowheads="1"/>
          </p:cNvSpPr>
          <p:nvPr/>
        </p:nvSpPr>
        <p:spPr bwMode="auto">
          <a:xfrm>
            <a:off x="1908042" y="3974818"/>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7</a:t>
            </a:r>
          </a:p>
        </p:txBody>
      </p:sp>
      <p:sp>
        <p:nvSpPr>
          <p:cNvPr id="26762" name="Text Box 138"/>
          <p:cNvSpPr txBox="1">
            <a:spLocks noChangeArrowheads="1"/>
          </p:cNvSpPr>
          <p:nvPr/>
        </p:nvSpPr>
        <p:spPr bwMode="auto">
          <a:xfrm>
            <a:off x="7183315" y="2573552"/>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26763" name="Text Box 139"/>
          <p:cNvSpPr txBox="1">
            <a:spLocks noChangeArrowheads="1"/>
          </p:cNvSpPr>
          <p:nvPr/>
        </p:nvSpPr>
        <p:spPr bwMode="auto">
          <a:xfrm>
            <a:off x="7183315" y="3076164"/>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26764" name="Text Box 140"/>
          <p:cNvSpPr txBox="1">
            <a:spLocks noChangeArrowheads="1"/>
          </p:cNvSpPr>
          <p:nvPr/>
        </p:nvSpPr>
        <p:spPr bwMode="auto">
          <a:xfrm>
            <a:off x="7184755" y="3594618"/>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26765" name="Line 141"/>
          <p:cNvSpPr>
            <a:spLocks noChangeShapeType="1"/>
          </p:cNvSpPr>
          <p:nvPr/>
        </p:nvSpPr>
        <p:spPr bwMode="auto">
          <a:xfrm flipH="1">
            <a:off x="2600754" y="6169608"/>
            <a:ext cx="1592807"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66" name="Line 142"/>
          <p:cNvSpPr>
            <a:spLocks noChangeShapeType="1"/>
          </p:cNvSpPr>
          <p:nvPr/>
        </p:nvSpPr>
        <p:spPr bwMode="auto">
          <a:xfrm flipH="1">
            <a:off x="2564750" y="5875817"/>
            <a:ext cx="1970127"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67" name="Line 143"/>
          <p:cNvSpPr>
            <a:spLocks noChangeShapeType="1"/>
          </p:cNvSpPr>
          <p:nvPr/>
        </p:nvSpPr>
        <p:spPr bwMode="auto">
          <a:xfrm flipH="1">
            <a:off x="2548908" y="5478335"/>
            <a:ext cx="2311443"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68" name="Line 144"/>
          <p:cNvSpPr>
            <a:spLocks noChangeShapeType="1"/>
          </p:cNvSpPr>
          <p:nvPr/>
        </p:nvSpPr>
        <p:spPr bwMode="auto">
          <a:xfrm flipH="1">
            <a:off x="2530186" y="4908036"/>
            <a:ext cx="2706044"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69" name="Line 145"/>
          <p:cNvSpPr>
            <a:spLocks noChangeShapeType="1"/>
          </p:cNvSpPr>
          <p:nvPr/>
        </p:nvSpPr>
        <p:spPr bwMode="auto">
          <a:xfrm flipH="1">
            <a:off x="2599314" y="4510554"/>
            <a:ext cx="2893263"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70" name="Line 146"/>
          <p:cNvSpPr>
            <a:spLocks noChangeShapeType="1"/>
          </p:cNvSpPr>
          <p:nvPr/>
        </p:nvSpPr>
        <p:spPr bwMode="auto">
          <a:xfrm flipH="1">
            <a:off x="2651159" y="4164918"/>
            <a:ext cx="3201456" cy="1441"/>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6771" name="Text Box 147"/>
          <p:cNvSpPr txBox="1">
            <a:spLocks noChangeArrowheads="1"/>
          </p:cNvSpPr>
          <p:nvPr/>
        </p:nvSpPr>
        <p:spPr bwMode="auto">
          <a:xfrm>
            <a:off x="7184755" y="4061227"/>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6772" name="Text Box 148"/>
          <p:cNvSpPr txBox="1">
            <a:spLocks noChangeArrowheads="1"/>
          </p:cNvSpPr>
          <p:nvPr/>
        </p:nvSpPr>
        <p:spPr bwMode="auto">
          <a:xfrm>
            <a:off x="7184755" y="4545118"/>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2</a:t>
            </a:r>
          </a:p>
        </p:txBody>
      </p:sp>
      <p:sp>
        <p:nvSpPr>
          <p:cNvPr id="26773" name="Text Box 149"/>
          <p:cNvSpPr txBox="1">
            <a:spLocks noChangeArrowheads="1"/>
          </p:cNvSpPr>
          <p:nvPr/>
        </p:nvSpPr>
        <p:spPr bwMode="auto">
          <a:xfrm>
            <a:off x="7184755" y="5011727"/>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4</a:t>
            </a:r>
          </a:p>
        </p:txBody>
      </p:sp>
      <p:sp>
        <p:nvSpPr>
          <p:cNvPr id="26774" name="Text Box 150"/>
          <p:cNvSpPr txBox="1">
            <a:spLocks noChangeArrowheads="1"/>
          </p:cNvSpPr>
          <p:nvPr/>
        </p:nvSpPr>
        <p:spPr bwMode="auto">
          <a:xfrm>
            <a:off x="7236601" y="5514340"/>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6775" name="Text Box 151"/>
          <p:cNvSpPr txBox="1">
            <a:spLocks noChangeArrowheads="1"/>
          </p:cNvSpPr>
          <p:nvPr/>
        </p:nvSpPr>
        <p:spPr bwMode="auto">
          <a:xfrm>
            <a:off x="7236601" y="5980949"/>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6776" name="Oval 152"/>
          <p:cNvSpPr>
            <a:spLocks noChangeArrowheads="1"/>
          </p:cNvSpPr>
          <p:nvPr/>
        </p:nvSpPr>
        <p:spPr bwMode="auto">
          <a:xfrm>
            <a:off x="7979719" y="2701725"/>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6777" name="Oval 153"/>
          <p:cNvSpPr>
            <a:spLocks noChangeArrowheads="1"/>
          </p:cNvSpPr>
          <p:nvPr/>
        </p:nvSpPr>
        <p:spPr bwMode="auto">
          <a:xfrm>
            <a:off x="8372880" y="1732503"/>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6778" name="Oval 154"/>
          <p:cNvSpPr>
            <a:spLocks noChangeArrowheads="1"/>
          </p:cNvSpPr>
          <p:nvPr/>
        </p:nvSpPr>
        <p:spPr bwMode="auto">
          <a:xfrm>
            <a:off x="8663791" y="143871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6779" name="Oval 155"/>
          <p:cNvSpPr>
            <a:spLocks noChangeArrowheads="1"/>
          </p:cNvSpPr>
          <p:nvPr/>
        </p:nvSpPr>
        <p:spPr bwMode="auto">
          <a:xfrm>
            <a:off x="9304658" y="793524"/>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6780" name="Oval 156"/>
          <p:cNvSpPr>
            <a:spLocks noChangeArrowheads="1"/>
          </p:cNvSpPr>
          <p:nvPr/>
        </p:nvSpPr>
        <p:spPr bwMode="auto">
          <a:xfrm>
            <a:off x="9958486" y="1460314"/>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6781" name="Oval 157"/>
          <p:cNvSpPr>
            <a:spLocks noChangeArrowheads="1"/>
          </p:cNvSpPr>
          <p:nvPr/>
        </p:nvSpPr>
        <p:spPr bwMode="auto">
          <a:xfrm>
            <a:off x="10288281" y="1803070"/>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6782" name="Text Box 158"/>
          <p:cNvSpPr txBox="1">
            <a:spLocks noChangeArrowheads="1"/>
          </p:cNvSpPr>
          <p:nvPr/>
        </p:nvSpPr>
        <p:spPr bwMode="auto">
          <a:xfrm>
            <a:off x="7714731" y="138255"/>
            <a:ext cx="2703163" cy="33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Lst>
              <a:defRPr sz="2400">
                <a:solidFill>
                  <a:schemeClr val="tx1"/>
                </a:solidFill>
                <a:latin typeface="Times New Roman" panose="02020603050405020304" pitchFamily="18" charset="0"/>
              </a:defRPr>
            </a:lvl1pPr>
            <a:lvl2pPr>
              <a:tabLst>
                <a:tab pos="723900" algn="l"/>
                <a:tab pos="1447800" algn="l"/>
                <a:tab pos="2171700" algn="l"/>
                <a:tab pos="2895600" algn="l"/>
              </a:tabLst>
              <a:defRPr sz="2400">
                <a:solidFill>
                  <a:schemeClr val="tx1"/>
                </a:solidFill>
                <a:latin typeface="Times New Roman" panose="02020603050405020304" pitchFamily="18" charset="0"/>
              </a:defRPr>
            </a:lvl2pPr>
            <a:lvl3pPr>
              <a:tabLst>
                <a:tab pos="723900" algn="l"/>
                <a:tab pos="1447800" algn="l"/>
                <a:tab pos="2171700" algn="l"/>
                <a:tab pos="2895600" algn="l"/>
              </a:tabLst>
              <a:defRPr sz="2400">
                <a:solidFill>
                  <a:schemeClr val="tx1"/>
                </a:solidFill>
                <a:latin typeface="Times New Roman" panose="02020603050405020304" pitchFamily="18" charset="0"/>
              </a:defRPr>
            </a:lvl3pPr>
            <a:lvl4pPr>
              <a:tabLst>
                <a:tab pos="723900" algn="l"/>
                <a:tab pos="1447800" algn="l"/>
                <a:tab pos="2171700" algn="l"/>
                <a:tab pos="2895600" algn="l"/>
              </a:tabLst>
              <a:defRPr sz="2400">
                <a:solidFill>
                  <a:schemeClr val="tx1"/>
                </a:solidFill>
                <a:latin typeface="Times New Roman" panose="02020603050405020304" pitchFamily="18" charset="0"/>
              </a:defRPr>
            </a:lvl4pPr>
            <a:lvl5pPr>
              <a:tabLst>
                <a:tab pos="723900" algn="l"/>
                <a:tab pos="1447800" algn="l"/>
                <a:tab pos="2171700" algn="l"/>
                <a:tab pos="28956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177">
                <a:solidFill>
                  <a:srgbClr val="00FFFF"/>
                </a:solidFill>
                <a:latin typeface="Helvetica" panose="020B0604020202020204" pitchFamily="34" charset="0"/>
              </a:rPr>
              <a:t>equalized histogram</a:t>
            </a:r>
          </a:p>
        </p:txBody>
      </p:sp>
    </p:spTree>
    <p:extLst>
      <p:ext uri="{BB962C8B-B14F-4D97-AF65-F5344CB8AC3E}">
        <p14:creationId xmlns:p14="http://schemas.microsoft.com/office/powerpoint/2010/main" val="156167480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7649" name="Line 1"/>
          <p:cNvSpPr>
            <a:spLocks noChangeShapeType="1"/>
          </p:cNvSpPr>
          <p:nvPr/>
        </p:nvSpPr>
        <p:spPr bwMode="auto">
          <a:xfrm>
            <a:off x="8102131" y="3825042"/>
            <a:ext cx="1441"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50" name="Line 2"/>
          <p:cNvSpPr>
            <a:spLocks noChangeShapeType="1"/>
          </p:cNvSpPr>
          <p:nvPr/>
        </p:nvSpPr>
        <p:spPr bwMode="auto">
          <a:xfrm>
            <a:off x="7888989" y="6101922"/>
            <a:ext cx="277949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51" name="Line 3"/>
          <p:cNvSpPr>
            <a:spLocks noChangeShapeType="1"/>
          </p:cNvSpPr>
          <p:nvPr/>
        </p:nvSpPr>
        <p:spPr bwMode="auto">
          <a:xfrm>
            <a:off x="7953796" y="5453854"/>
            <a:ext cx="328354"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52" name="Line 4"/>
          <p:cNvSpPr>
            <a:spLocks noChangeShapeType="1"/>
          </p:cNvSpPr>
          <p:nvPr/>
        </p:nvSpPr>
        <p:spPr bwMode="auto">
          <a:xfrm>
            <a:off x="7971078" y="4823068"/>
            <a:ext cx="312512"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53" name="Line 5"/>
          <p:cNvSpPr>
            <a:spLocks noChangeShapeType="1"/>
          </p:cNvSpPr>
          <p:nvPr/>
        </p:nvSpPr>
        <p:spPr bwMode="auto">
          <a:xfrm>
            <a:off x="7971078" y="4175000"/>
            <a:ext cx="296671" cy="144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54" name="Text Box 6"/>
          <p:cNvSpPr txBox="1">
            <a:spLocks noChangeArrowheads="1"/>
          </p:cNvSpPr>
          <p:nvPr/>
        </p:nvSpPr>
        <p:spPr bwMode="auto">
          <a:xfrm>
            <a:off x="7395018" y="5204707"/>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7655" name="Line 7"/>
          <p:cNvSpPr>
            <a:spLocks noChangeShapeType="1"/>
          </p:cNvSpPr>
          <p:nvPr/>
        </p:nvSpPr>
        <p:spPr bwMode="auto">
          <a:xfrm>
            <a:off x="8760281" y="595214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56" name="Line 8"/>
          <p:cNvSpPr>
            <a:spLocks noChangeShapeType="1"/>
          </p:cNvSpPr>
          <p:nvPr/>
        </p:nvSpPr>
        <p:spPr bwMode="auto">
          <a:xfrm>
            <a:off x="8463610" y="5952146"/>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57" name="Line 9"/>
          <p:cNvSpPr>
            <a:spLocks noChangeShapeType="1"/>
          </p:cNvSpPr>
          <p:nvPr/>
        </p:nvSpPr>
        <p:spPr bwMode="auto">
          <a:xfrm>
            <a:off x="9105917" y="593486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58" name="Line 10"/>
          <p:cNvSpPr>
            <a:spLocks noChangeShapeType="1"/>
          </p:cNvSpPr>
          <p:nvPr/>
        </p:nvSpPr>
        <p:spPr bwMode="auto">
          <a:xfrm>
            <a:off x="9434272" y="593486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59" name="Line 11"/>
          <p:cNvSpPr>
            <a:spLocks noChangeShapeType="1"/>
          </p:cNvSpPr>
          <p:nvPr/>
        </p:nvSpPr>
        <p:spPr bwMode="auto">
          <a:xfrm>
            <a:off x="9746784" y="595214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60" name="Line 12"/>
          <p:cNvSpPr>
            <a:spLocks noChangeShapeType="1"/>
          </p:cNvSpPr>
          <p:nvPr/>
        </p:nvSpPr>
        <p:spPr bwMode="auto">
          <a:xfrm>
            <a:off x="10075138" y="5952146"/>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61" name="Line 13"/>
          <p:cNvSpPr>
            <a:spLocks noChangeShapeType="1"/>
          </p:cNvSpPr>
          <p:nvPr/>
        </p:nvSpPr>
        <p:spPr bwMode="auto">
          <a:xfrm>
            <a:off x="10379011" y="593486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62" name="Line 14"/>
          <p:cNvSpPr>
            <a:spLocks noChangeShapeType="1"/>
          </p:cNvSpPr>
          <p:nvPr/>
        </p:nvSpPr>
        <p:spPr bwMode="auto">
          <a:xfrm flipV="1">
            <a:off x="8480892" y="385816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63" name="Line 15"/>
          <p:cNvSpPr>
            <a:spLocks noChangeShapeType="1"/>
          </p:cNvSpPr>
          <p:nvPr/>
        </p:nvSpPr>
        <p:spPr bwMode="auto">
          <a:xfrm flipV="1">
            <a:off x="8776122" y="3856726"/>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64" name="Line 16"/>
          <p:cNvSpPr>
            <a:spLocks noChangeShapeType="1"/>
          </p:cNvSpPr>
          <p:nvPr/>
        </p:nvSpPr>
        <p:spPr bwMode="auto">
          <a:xfrm flipV="1">
            <a:off x="9121758" y="3840884"/>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65" name="Line 17"/>
          <p:cNvSpPr>
            <a:spLocks noChangeShapeType="1"/>
          </p:cNvSpPr>
          <p:nvPr/>
        </p:nvSpPr>
        <p:spPr bwMode="auto">
          <a:xfrm flipV="1">
            <a:off x="9434272" y="3856726"/>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66" name="Line 18"/>
          <p:cNvSpPr>
            <a:spLocks noChangeShapeType="1"/>
          </p:cNvSpPr>
          <p:nvPr/>
        </p:nvSpPr>
        <p:spPr bwMode="auto">
          <a:xfrm flipV="1">
            <a:off x="9762626" y="3858166"/>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67" name="Line 19"/>
          <p:cNvSpPr>
            <a:spLocks noChangeShapeType="1"/>
          </p:cNvSpPr>
          <p:nvPr/>
        </p:nvSpPr>
        <p:spPr bwMode="auto">
          <a:xfrm flipV="1">
            <a:off x="10092420" y="3856726"/>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68" name="Line 20"/>
          <p:cNvSpPr>
            <a:spLocks noChangeShapeType="1"/>
          </p:cNvSpPr>
          <p:nvPr/>
        </p:nvSpPr>
        <p:spPr bwMode="auto">
          <a:xfrm flipV="1">
            <a:off x="10387652" y="3891290"/>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69" name="Oval 21"/>
          <p:cNvSpPr>
            <a:spLocks noChangeArrowheads="1"/>
          </p:cNvSpPr>
          <p:nvPr/>
        </p:nvSpPr>
        <p:spPr bwMode="auto">
          <a:xfrm>
            <a:off x="9055512" y="5124059"/>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670" name="Oval 22"/>
          <p:cNvSpPr>
            <a:spLocks noChangeArrowheads="1"/>
          </p:cNvSpPr>
          <p:nvPr/>
        </p:nvSpPr>
        <p:spPr bwMode="auto">
          <a:xfrm>
            <a:off x="9368024" y="4776983"/>
            <a:ext cx="148335" cy="131053"/>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671" name="Oval 23"/>
          <p:cNvSpPr>
            <a:spLocks noChangeArrowheads="1"/>
          </p:cNvSpPr>
          <p:nvPr/>
        </p:nvSpPr>
        <p:spPr bwMode="auto">
          <a:xfrm>
            <a:off x="9680537" y="4182200"/>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672" name="Oval 24"/>
          <p:cNvSpPr>
            <a:spLocks noChangeArrowheads="1"/>
          </p:cNvSpPr>
          <p:nvPr/>
        </p:nvSpPr>
        <p:spPr bwMode="auto">
          <a:xfrm>
            <a:off x="10010332" y="4762581"/>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673" name="Oval 25"/>
          <p:cNvSpPr>
            <a:spLocks noChangeArrowheads="1"/>
          </p:cNvSpPr>
          <p:nvPr/>
        </p:nvSpPr>
        <p:spPr bwMode="auto">
          <a:xfrm>
            <a:off x="10322845" y="5103897"/>
            <a:ext cx="148336"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674" name="Text Box 26"/>
          <p:cNvSpPr txBox="1">
            <a:spLocks noChangeArrowheads="1"/>
          </p:cNvSpPr>
          <p:nvPr/>
        </p:nvSpPr>
        <p:spPr bwMode="auto">
          <a:xfrm>
            <a:off x="8076209" y="6342427"/>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7675" name="Text Box 27"/>
          <p:cNvSpPr txBox="1">
            <a:spLocks noChangeArrowheads="1"/>
          </p:cNvSpPr>
          <p:nvPr/>
        </p:nvSpPr>
        <p:spPr bwMode="auto">
          <a:xfrm>
            <a:off x="8398802" y="6342427"/>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7676" name="Text Box 28"/>
          <p:cNvSpPr txBox="1">
            <a:spLocks noChangeArrowheads="1"/>
          </p:cNvSpPr>
          <p:nvPr/>
        </p:nvSpPr>
        <p:spPr bwMode="auto">
          <a:xfrm>
            <a:off x="8751640" y="6375551"/>
            <a:ext cx="36147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7677" name="Text Box 29"/>
          <p:cNvSpPr txBox="1">
            <a:spLocks noChangeArrowheads="1"/>
          </p:cNvSpPr>
          <p:nvPr/>
        </p:nvSpPr>
        <p:spPr bwMode="auto">
          <a:xfrm>
            <a:off x="9095836" y="6375551"/>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7678" name="Text Box 30"/>
          <p:cNvSpPr txBox="1">
            <a:spLocks noChangeArrowheads="1"/>
          </p:cNvSpPr>
          <p:nvPr/>
        </p:nvSpPr>
        <p:spPr bwMode="auto">
          <a:xfrm>
            <a:off x="9425631" y="6342427"/>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7679" name="Text Box 31"/>
          <p:cNvSpPr txBox="1">
            <a:spLocks noChangeArrowheads="1"/>
          </p:cNvSpPr>
          <p:nvPr/>
        </p:nvSpPr>
        <p:spPr bwMode="auto">
          <a:xfrm>
            <a:off x="9745344" y="6375551"/>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7680" name="Text Box 32"/>
          <p:cNvSpPr txBox="1">
            <a:spLocks noChangeArrowheads="1"/>
          </p:cNvSpPr>
          <p:nvPr/>
        </p:nvSpPr>
        <p:spPr bwMode="auto">
          <a:xfrm>
            <a:off x="10066497" y="6342427"/>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7681" name="Text Box 33"/>
          <p:cNvSpPr txBox="1">
            <a:spLocks noChangeArrowheads="1"/>
          </p:cNvSpPr>
          <p:nvPr/>
        </p:nvSpPr>
        <p:spPr bwMode="auto">
          <a:xfrm>
            <a:off x="10370370" y="6342427"/>
            <a:ext cx="27938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7682" name="Text Box 34"/>
          <p:cNvSpPr txBox="1">
            <a:spLocks noChangeArrowheads="1"/>
          </p:cNvSpPr>
          <p:nvPr/>
        </p:nvSpPr>
        <p:spPr bwMode="auto">
          <a:xfrm>
            <a:off x="7292767" y="4584003"/>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7683" name="Text Box 35"/>
          <p:cNvSpPr txBox="1">
            <a:spLocks noChangeArrowheads="1"/>
          </p:cNvSpPr>
          <p:nvPr/>
        </p:nvSpPr>
        <p:spPr bwMode="auto">
          <a:xfrm>
            <a:off x="7291327" y="4013703"/>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7684" name="Text Box 36"/>
          <p:cNvSpPr txBox="1">
            <a:spLocks noChangeArrowheads="1"/>
          </p:cNvSpPr>
          <p:nvPr/>
        </p:nvSpPr>
        <p:spPr bwMode="auto">
          <a:xfrm>
            <a:off x="6483402" y="6168169"/>
            <a:ext cx="149079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Lst>
              <a:defRPr sz="2400">
                <a:solidFill>
                  <a:schemeClr val="tx1"/>
                </a:solidFill>
                <a:latin typeface="Times New Roman" panose="02020603050405020304" pitchFamily="18" charset="0"/>
              </a:defRPr>
            </a:lvl1pPr>
            <a:lvl2pPr>
              <a:tabLst>
                <a:tab pos="723900" algn="l"/>
                <a:tab pos="1447800" algn="l"/>
              </a:tabLst>
              <a:defRPr sz="2400">
                <a:solidFill>
                  <a:schemeClr val="tx1"/>
                </a:solidFill>
                <a:latin typeface="Times New Roman" panose="02020603050405020304" pitchFamily="18" charset="0"/>
              </a:defRPr>
            </a:lvl2pPr>
            <a:lvl3pPr>
              <a:tabLst>
                <a:tab pos="723900" algn="l"/>
                <a:tab pos="1447800" algn="l"/>
              </a:tabLst>
              <a:defRPr sz="2400">
                <a:solidFill>
                  <a:schemeClr val="tx1"/>
                </a:solidFill>
                <a:latin typeface="Times New Roman" panose="02020603050405020304" pitchFamily="18" charset="0"/>
              </a:defRPr>
            </a:lvl3pPr>
            <a:lvl4pPr>
              <a:tabLst>
                <a:tab pos="723900" algn="l"/>
                <a:tab pos="1447800" algn="l"/>
              </a:tabLst>
              <a:defRPr sz="2400">
                <a:solidFill>
                  <a:schemeClr val="tx1"/>
                </a:solidFill>
                <a:latin typeface="Times New Roman" panose="02020603050405020304" pitchFamily="18" charset="0"/>
              </a:defRPr>
            </a:lvl4pPr>
            <a:lvl5pPr>
              <a:tabLst>
                <a:tab pos="723900" algn="l"/>
                <a:tab pos="14478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desired</a:t>
            </a:r>
          </a:p>
        </p:txBody>
      </p:sp>
      <p:sp>
        <p:nvSpPr>
          <p:cNvPr id="27685" name="Line 37"/>
          <p:cNvSpPr>
            <a:spLocks noChangeShapeType="1"/>
          </p:cNvSpPr>
          <p:nvPr/>
        </p:nvSpPr>
        <p:spPr bwMode="auto">
          <a:xfrm>
            <a:off x="3438921" y="6149446"/>
            <a:ext cx="266860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86" name="Line 38"/>
          <p:cNvSpPr>
            <a:spLocks noChangeShapeType="1"/>
          </p:cNvSpPr>
          <p:nvPr/>
        </p:nvSpPr>
        <p:spPr bwMode="auto">
          <a:xfrm>
            <a:off x="3420200" y="5733243"/>
            <a:ext cx="2668600" cy="144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87" name="Line 39"/>
          <p:cNvSpPr>
            <a:spLocks noChangeShapeType="1"/>
          </p:cNvSpPr>
          <p:nvPr/>
        </p:nvSpPr>
        <p:spPr bwMode="auto">
          <a:xfrm>
            <a:off x="3436041" y="5368884"/>
            <a:ext cx="2668601"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88" name="Line 40"/>
          <p:cNvSpPr>
            <a:spLocks noChangeShapeType="1"/>
          </p:cNvSpPr>
          <p:nvPr/>
        </p:nvSpPr>
        <p:spPr bwMode="auto">
          <a:xfrm>
            <a:off x="3436041" y="4971402"/>
            <a:ext cx="2668601"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89" name="Line 41"/>
          <p:cNvSpPr>
            <a:spLocks noChangeShapeType="1"/>
          </p:cNvSpPr>
          <p:nvPr/>
        </p:nvSpPr>
        <p:spPr bwMode="auto">
          <a:xfrm>
            <a:off x="3436041" y="4591202"/>
            <a:ext cx="2668601"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90" name="Line 42"/>
          <p:cNvSpPr>
            <a:spLocks noChangeShapeType="1"/>
          </p:cNvSpPr>
          <p:nvPr/>
        </p:nvSpPr>
        <p:spPr bwMode="auto">
          <a:xfrm>
            <a:off x="3453323" y="4159157"/>
            <a:ext cx="2668601" cy="144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91" name="Text Box 43"/>
          <p:cNvSpPr txBox="1">
            <a:spLocks noChangeArrowheads="1"/>
          </p:cNvSpPr>
          <p:nvPr/>
        </p:nvSpPr>
        <p:spPr bwMode="auto">
          <a:xfrm>
            <a:off x="2960792" y="4006502"/>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1.0</a:t>
            </a:r>
          </a:p>
        </p:txBody>
      </p:sp>
      <p:sp>
        <p:nvSpPr>
          <p:cNvPr id="27692" name="Text Box 44"/>
          <p:cNvSpPr txBox="1">
            <a:spLocks noChangeArrowheads="1"/>
          </p:cNvSpPr>
          <p:nvPr/>
        </p:nvSpPr>
        <p:spPr bwMode="auto">
          <a:xfrm>
            <a:off x="2943510" y="4403983"/>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0.8</a:t>
            </a:r>
          </a:p>
        </p:txBody>
      </p:sp>
      <p:sp>
        <p:nvSpPr>
          <p:cNvPr id="27693" name="Text Box 45"/>
          <p:cNvSpPr txBox="1">
            <a:spLocks noChangeArrowheads="1"/>
          </p:cNvSpPr>
          <p:nvPr/>
        </p:nvSpPr>
        <p:spPr bwMode="auto">
          <a:xfrm>
            <a:off x="2926228" y="4784183"/>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0.6</a:t>
            </a:r>
          </a:p>
        </p:txBody>
      </p:sp>
      <p:sp>
        <p:nvSpPr>
          <p:cNvPr id="27694" name="Text Box 46"/>
          <p:cNvSpPr txBox="1">
            <a:spLocks noChangeArrowheads="1"/>
          </p:cNvSpPr>
          <p:nvPr/>
        </p:nvSpPr>
        <p:spPr bwMode="auto">
          <a:xfrm>
            <a:off x="2943510" y="5510019"/>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0.2</a:t>
            </a:r>
          </a:p>
        </p:txBody>
      </p:sp>
      <p:sp>
        <p:nvSpPr>
          <p:cNvPr id="27695" name="Text Box 47"/>
          <p:cNvSpPr txBox="1">
            <a:spLocks noChangeArrowheads="1"/>
          </p:cNvSpPr>
          <p:nvPr/>
        </p:nvSpPr>
        <p:spPr bwMode="auto">
          <a:xfrm>
            <a:off x="2943510" y="5148542"/>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0.4</a:t>
            </a:r>
          </a:p>
        </p:txBody>
      </p:sp>
      <p:sp>
        <p:nvSpPr>
          <p:cNvPr id="27696" name="Text Box 48"/>
          <p:cNvSpPr txBox="1">
            <a:spLocks noChangeArrowheads="1"/>
          </p:cNvSpPr>
          <p:nvPr/>
        </p:nvSpPr>
        <p:spPr bwMode="auto">
          <a:xfrm>
            <a:off x="2943510" y="5924783"/>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0.0</a:t>
            </a:r>
          </a:p>
        </p:txBody>
      </p:sp>
      <p:sp>
        <p:nvSpPr>
          <p:cNvPr id="27697" name="Line 49"/>
          <p:cNvSpPr>
            <a:spLocks noChangeShapeType="1"/>
          </p:cNvSpPr>
          <p:nvPr/>
        </p:nvSpPr>
        <p:spPr bwMode="auto">
          <a:xfrm>
            <a:off x="3490767" y="3817842"/>
            <a:ext cx="1441" cy="2574990"/>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98" name="Line 50"/>
          <p:cNvSpPr>
            <a:spLocks noChangeShapeType="1"/>
          </p:cNvSpPr>
          <p:nvPr/>
        </p:nvSpPr>
        <p:spPr bwMode="auto">
          <a:xfrm>
            <a:off x="3832084" y="3866807"/>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699" name="Line 51"/>
          <p:cNvSpPr>
            <a:spLocks noChangeShapeType="1"/>
          </p:cNvSpPr>
          <p:nvPr/>
        </p:nvSpPr>
        <p:spPr bwMode="auto">
          <a:xfrm>
            <a:off x="4189241" y="3848085"/>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00" name="Line 52"/>
          <p:cNvSpPr>
            <a:spLocks noChangeShapeType="1"/>
          </p:cNvSpPr>
          <p:nvPr/>
        </p:nvSpPr>
        <p:spPr bwMode="auto">
          <a:xfrm>
            <a:off x="4495992" y="3863927"/>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01" name="Line 53"/>
          <p:cNvSpPr>
            <a:spLocks noChangeShapeType="1"/>
          </p:cNvSpPr>
          <p:nvPr/>
        </p:nvSpPr>
        <p:spPr bwMode="auto">
          <a:xfrm>
            <a:off x="4818586" y="3861046"/>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02" name="Line 54"/>
          <p:cNvSpPr>
            <a:spLocks noChangeShapeType="1"/>
          </p:cNvSpPr>
          <p:nvPr/>
        </p:nvSpPr>
        <p:spPr bwMode="auto">
          <a:xfrm>
            <a:off x="5826692" y="3876888"/>
            <a:ext cx="1441"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03" name="Line 55"/>
          <p:cNvSpPr>
            <a:spLocks noChangeShapeType="1"/>
          </p:cNvSpPr>
          <p:nvPr/>
        </p:nvSpPr>
        <p:spPr bwMode="auto">
          <a:xfrm>
            <a:off x="5191586" y="3892730"/>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04" name="Line 56"/>
          <p:cNvSpPr>
            <a:spLocks noChangeShapeType="1"/>
          </p:cNvSpPr>
          <p:nvPr/>
        </p:nvSpPr>
        <p:spPr bwMode="auto">
          <a:xfrm>
            <a:off x="5499779" y="3875448"/>
            <a:ext cx="1440" cy="2574990"/>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05" name="Oval 57"/>
          <p:cNvSpPr>
            <a:spLocks noChangeArrowheads="1"/>
          </p:cNvSpPr>
          <p:nvPr/>
        </p:nvSpPr>
        <p:spPr bwMode="auto">
          <a:xfrm>
            <a:off x="3388517" y="6067358"/>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7706" name="Oval 58"/>
          <p:cNvSpPr>
            <a:spLocks noChangeArrowheads="1"/>
          </p:cNvSpPr>
          <p:nvPr/>
        </p:nvSpPr>
        <p:spPr bwMode="auto">
          <a:xfrm>
            <a:off x="4089870" y="6068797"/>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7707" name="Oval 59"/>
          <p:cNvSpPr>
            <a:spLocks noChangeArrowheads="1"/>
          </p:cNvSpPr>
          <p:nvPr/>
        </p:nvSpPr>
        <p:spPr bwMode="auto">
          <a:xfrm>
            <a:off x="3764396" y="6068797"/>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7708" name="Oval 60"/>
          <p:cNvSpPr>
            <a:spLocks noChangeArrowheads="1"/>
          </p:cNvSpPr>
          <p:nvPr/>
        </p:nvSpPr>
        <p:spPr bwMode="auto">
          <a:xfrm>
            <a:off x="4756660" y="5377525"/>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7709" name="Oval 61"/>
          <p:cNvSpPr>
            <a:spLocks noChangeArrowheads="1"/>
          </p:cNvSpPr>
          <p:nvPr/>
        </p:nvSpPr>
        <p:spPr bwMode="auto">
          <a:xfrm>
            <a:off x="4431186" y="5775007"/>
            <a:ext cx="188659"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7710" name="Oval 62"/>
          <p:cNvSpPr>
            <a:spLocks noChangeArrowheads="1"/>
          </p:cNvSpPr>
          <p:nvPr/>
        </p:nvSpPr>
        <p:spPr bwMode="auto">
          <a:xfrm>
            <a:off x="5132540" y="4791384"/>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7711" name="Oval 63"/>
          <p:cNvSpPr>
            <a:spLocks noChangeArrowheads="1"/>
          </p:cNvSpPr>
          <p:nvPr/>
        </p:nvSpPr>
        <p:spPr bwMode="auto">
          <a:xfrm>
            <a:off x="5388887" y="4411184"/>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7712" name="Oval 64"/>
          <p:cNvSpPr>
            <a:spLocks noChangeArrowheads="1"/>
          </p:cNvSpPr>
          <p:nvPr/>
        </p:nvSpPr>
        <p:spPr bwMode="auto">
          <a:xfrm>
            <a:off x="5748925" y="4065548"/>
            <a:ext cx="188660" cy="207382"/>
          </a:xfrm>
          <a:prstGeom prst="ellipse">
            <a:avLst/>
          </a:prstGeom>
          <a:solidFill>
            <a:srgbClr val="00FFFF"/>
          </a:solidFill>
          <a:ln w="9525">
            <a:solidFill>
              <a:srgbClr val="00FFFF"/>
            </a:solidFill>
            <a:round/>
            <a:headEnd/>
            <a:tailEnd/>
          </a:ln>
        </p:spPr>
        <p:txBody>
          <a:bodyPr wrap="none" anchor="ctr"/>
          <a:lstStyle/>
          <a:p>
            <a:endParaRPr lang="en-US" sz="1633"/>
          </a:p>
        </p:txBody>
      </p:sp>
      <p:sp>
        <p:nvSpPr>
          <p:cNvPr id="27713" name="Text Box 65"/>
          <p:cNvSpPr txBox="1">
            <a:spLocks noChangeArrowheads="1"/>
          </p:cNvSpPr>
          <p:nvPr/>
        </p:nvSpPr>
        <p:spPr bwMode="auto">
          <a:xfrm>
            <a:off x="3453324" y="6476361"/>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7714" name="Text Box 66"/>
          <p:cNvSpPr txBox="1">
            <a:spLocks noChangeArrowheads="1"/>
          </p:cNvSpPr>
          <p:nvPr/>
        </p:nvSpPr>
        <p:spPr bwMode="auto">
          <a:xfrm>
            <a:off x="3775917" y="6476361"/>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7715" name="Text Box 67"/>
          <p:cNvSpPr txBox="1">
            <a:spLocks noChangeArrowheads="1"/>
          </p:cNvSpPr>
          <p:nvPr/>
        </p:nvSpPr>
        <p:spPr bwMode="auto">
          <a:xfrm>
            <a:off x="4128755" y="6509484"/>
            <a:ext cx="36147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7716" name="Text Box 68"/>
          <p:cNvSpPr txBox="1">
            <a:spLocks noChangeArrowheads="1"/>
          </p:cNvSpPr>
          <p:nvPr/>
        </p:nvSpPr>
        <p:spPr bwMode="auto">
          <a:xfrm>
            <a:off x="4472951" y="6509484"/>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7717" name="Text Box 69"/>
          <p:cNvSpPr txBox="1">
            <a:spLocks noChangeArrowheads="1"/>
          </p:cNvSpPr>
          <p:nvPr/>
        </p:nvSpPr>
        <p:spPr bwMode="auto">
          <a:xfrm>
            <a:off x="4802745" y="6476361"/>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7718" name="Text Box 70"/>
          <p:cNvSpPr txBox="1">
            <a:spLocks noChangeArrowheads="1"/>
          </p:cNvSpPr>
          <p:nvPr/>
        </p:nvSpPr>
        <p:spPr bwMode="auto">
          <a:xfrm>
            <a:off x="5122459" y="6509484"/>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7719" name="Text Box 71"/>
          <p:cNvSpPr txBox="1">
            <a:spLocks noChangeArrowheads="1"/>
          </p:cNvSpPr>
          <p:nvPr/>
        </p:nvSpPr>
        <p:spPr bwMode="auto">
          <a:xfrm>
            <a:off x="5443612" y="6476361"/>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7720" name="Text Box 72"/>
          <p:cNvSpPr txBox="1">
            <a:spLocks noChangeArrowheads="1"/>
          </p:cNvSpPr>
          <p:nvPr/>
        </p:nvSpPr>
        <p:spPr bwMode="auto">
          <a:xfrm>
            <a:off x="5747484" y="6476361"/>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7721" name="Line 73"/>
          <p:cNvSpPr>
            <a:spLocks noChangeShapeType="1"/>
          </p:cNvSpPr>
          <p:nvPr/>
        </p:nvSpPr>
        <p:spPr bwMode="auto">
          <a:xfrm>
            <a:off x="8050285" y="488212"/>
            <a:ext cx="1441"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22" name="Line 74"/>
          <p:cNvSpPr>
            <a:spLocks noChangeShapeType="1"/>
          </p:cNvSpPr>
          <p:nvPr/>
        </p:nvSpPr>
        <p:spPr bwMode="auto">
          <a:xfrm>
            <a:off x="7835704" y="2765091"/>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23" name="Line 75"/>
          <p:cNvSpPr>
            <a:spLocks noChangeShapeType="1"/>
          </p:cNvSpPr>
          <p:nvPr/>
        </p:nvSpPr>
        <p:spPr bwMode="auto">
          <a:xfrm>
            <a:off x="7901951" y="2117023"/>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24" name="Line 76"/>
          <p:cNvSpPr>
            <a:spLocks noChangeShapeType="1"/>
          </p:cNvSpPr>
          <p:nvPr/>
        </p:nvSpPr>
        <p:spPr bwMode="auto">
          <a:xfrm>
            <a:off x="7919233" y="1486236"/>
            <a:ext cx="31251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25" name="Line 77"/>
          <p:cNvSpPr>
            <a:spLocks noChangeShapeType="1"/>
          </p:cNvSpPr>
          <p:nvPr/>
        </p:nvSpPr>
        <p:spPr bwMode="auto">
          <a:xfrm>
            <a:off x="7919233" y="838168"/>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26" name="Text Box 78"/>
          <p:cNvSpPr txBox="1">
            <a:spLocks noChangeArrowheads="1"/>
          </p:cNvSpPr>
          <p:nvPr/>
        </p:nvSpPr>
        <p:spPr bwMode="auto">
          <a:xfrm>
            <a:off x="7194836" y="589023"/>
            <a:ext cx="675431"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7727" name="Text Box 79"/>
          <p:cNvSpPr txBox="1">
            <a:spLocks noChangeArrowheads="1"/>
          </p:cNvSpPr>
          <p:nvPr/>
        </p:nvSpPr>
        <p:spPr bwMode="auto">
          <a:xfrm>
            <a:off x="7145871" y="1203967"/>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7728" name="Text Box 80"/>
          <p:cNvSpPr txBox="1">
            <a:spLocks noChangeArrowheads="1"/>
          </p:cNvSpPr>
          <p:nvPr/>
        </p:nvSpPr>
        <p:spPr bwMode="auto">
          <a:xfrm>
            <a:off x="7343173" y="1867878"/>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7729" name="Line 81"/>
          <p:cNvSpPr>
            <a:spLocks noChangeShapeType="1"/>
          </p:cNvSpPr>
          <p:nvPr/>
        </p:nvSpPr>
        <p:spPr bwMode="auto">
          <a:xfrm>
            <a:off x="8708435" y="2615315"/>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30" name="Line 82"/>
          <p:cNvSpPr>
            <a:spLocks noChangeShapeType="1"/>
          </p:cNvSpPr>
          <p:nvPr/>
        </p:nvSpPr>
        <p:spPr bwMode="auto">
          <a:xfrm>
            <a:off x="8411764" y="2615315"/>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31" name="Line 83"/>
          <p:cNvSpPr>
            <a:spLocks noChangeShapeType="1"/>
          </p:cNvSpPr>
          <p:nvPr/>
        </p:nvSpPr>
        <p:spPr bwMode="auto">
          <a:xfrm>
            <a:off x="9052631" y="2598033"/>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32" name="Line 84"/>
          <p:cNvSpPr>
            <a:spLocks noChangeShapeType="1"/>
          </p:cNvSpPr>
          <p:nvPr/>
        </p:nvSpPr>
        <p:spPr bwMode="auto">
          <a:xfrm>
            <a:off x="9382426" y="2598033"/>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33" name="Line 85"/>
          <p:cNvSpPr>
            <a:spLocks noChangeShapeType="1"/>
          </p:cNvSpPr>
          <p:nvPr/>
        </p:nvSpPr>
        <p:spPr bwMode="auto">
          <a:xfrm>
            <a:off x="9694938" y="2615315"/>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34" name="Line 86"/>
          <p:cNvSpPr>
            <a:spLocks noChangeShapeType="1"/>
          </p:cNvSpPr>
          <p:nvPr/>
        </p:nvSpPr>
        <p:spPr bwMode="auto">
          <a:xfrm>
            <a:off x="10023293" y="2615315"/>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35" name="Line 87"/>
          <p:cNvSpPr>
            <a:spLocks noChangeShapeType="1"/>
          </p:cNvSpPr>
          <p:nvPr/>
        </p:nvSpPr>
        <p:spPr bwMode="auto">
          <a:xfrm>
            <a:off x="10327165" y="2598033"/>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36" name="Line 88"/>
          <p:cNvSpPr>
            <a:spLocks noChangeShapeType="1"/>
          </p:cNvSpPr>
          <p:nvPr/>
        </p:nvSpPr>
        <p:spPr bwMode="auto">
          <a:xfrm flipV="1">
            <a:off x="8429046" y="521336"/>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37" name="Line 89"/>
          <p:cNvSpPr>
            <a:spLocks noChangeShapeType="1"/>
          </p:cNvSpPr>
          <p:nvPr/>
        </p:nvSpPr>
        <p:spPr bwMode="auto">
          <a:xfrm flipV="1">
            <a:off x="8724276" y="521336"/>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38" name="Line 90"/>
          <p:cNvSpPr>
            <a:spLocks noChangeShapeType="1"/>
          </p:cNvSpPr>
          <p:nvPr/>
        </p:nvSpPr>
        <p:spPr bwMode="auto">
          <a:xfrm flipV="1">
            <a:off x="9069912" y="504054"/>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39" name="Line 91"/>
          <p:cNvSpPr>
            <a:spLocks noChangeShapeType="1"/>
          </p:cNvSpPr>
          <p:nvPr/>
        </p:nvSpPr>
        <p:spPr bwMode="auto">
          <a:xfrm flipV="1">
            <a:off x="9382426" y="521336"/>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40" name="Line 92"/>
          <p:cNvSpPr>
            <a:spLocks noChangeShapeType="1"/>
          </p:cNvSpPr>
          <p:nvPr/>
        </p:nvSpPr>
        <p:spPr bwMode="auto">
          <a:xfrm flipV="1">
            <a:off x="9710781" y="521336"/>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41" name="Line 93"/>
          <p:cNvSpPr>
            <a:spLocks noChangeShapeType="1"/>
          </p:cNvSpPr>
          <p:nvPr/>
        </p:nvSpPr>
        <p:spPr bwMode="auto">
          <a:xfrm flipV="1">
            <a:off x="10040574" y="521336"/>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42" name="Line 94"/>
          <p:cNvSpPr>
            <a:spLocks noChangeShapeType="1"/>
          </p:cNvSpPr>
          <p:nvPr/>
        </p:nvSpPr>
        <p:spPr bwMode="auto">
          <a:xfrm flipV="1">
            <a:off x="10335806" y="554459"/>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43" name="Text Box 95"/>
          <p:cNvSpPr txBox="1">
            <a:spLocks noChangeArrowheads="1"/>
          </p:cNvSpPr>
          <p:nvPr/>
        </p:nvSpPr>
        <p:spPr bwMode="auto">
          <a:xfrm>
            <a:off x="8018603" y="3041600"/>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7744" name="Text Box 96"/>
          <p:cNvSpPr txBox="1">
            <a:spLocks noChangeArrowheads="1"/>
          </p:cNvSpPr>
          <p:nvPr/>
        </p:nvSpPr>
        <p:spPr bwMode="auto">
          <a:xfrm>
            <a:off x="8339757" y="3041600"/>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7745" name="Text Box 97"/>
          <p:cNvSpPr txBox="1">
            <a:spLocks noChangeArrowheads="1"/>
          </p:cNvSpPr>
          <p:nvPr/>
        </p:nvSpPr>
        <p:spPr bwMode="auto">
          <a:xfrm>
            <a:off x="8694034" y="3076164"/>
            <a:ext cx="36147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7746" name="Text Box 98"/>
          <p:cNvSpPr txBox="1">
            <a:spLocks noChangeArrowheads="1"/>
          </p:cNvSpPr>
          <p:nvPr/>
        </p:nvSpPr>
        <p:spPr bwMode="auto">
          <a:xfrm>
            <a:off x="9038230" y="3076164"/>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7747" name="Text Box 99"/>
          <p:cNvSpPr txBox="1">
            <a:spLocks noChangeArrowheads="1"/>
          </p:cNvSpPr>
          <p:nvPr/>
        </p:nvSpPr>
        <p:spPr bwMode="auto">
          <a:xfrm>
            <a:off x="9366584" y="3041600"/>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7748" name="Text Box 100"/>
          <p:cNvSpPr txBox="1">
            <a:spLocks noChangeArrowheads="1"/>
          </p:cNvSpPr>
          <p:nvPr/>
        </p:nvSpPr>
        <p:spPr bwMode="auto">
          <a:xfrm>
            <a:off x="9687738" y="3076164"/>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7749" name="Text Box 101"/>
          <p:cNvSpPr txBox="1">
            <a:spLocks noChangeArrowheads="1"/>
          </p:cNvSpPr>
          <p:nvPr/>
        </p:nvSpPr>
        <p:spPr bwMode="auto">
          <a:xfrm>
            <a:off x="10008891" y="3041600"/>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7750" name="Text Box 102"/>
          <p:cNvSpPr txBox="1">
            <a:spLocks noChangeArrowheads="1"/>
          </p:cNvSpPr>
          <p:nvPr/>
        </p:nvSpPr>
        <p:spPr bwMode="auto">
          <a:xfrm>
            <a:off x="10312764" y="3041600"/>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7751" name="Line 103"/>
          <p:cNvSpPr>
            <a:spLocks noChangeShapeType="1"/>
          </p:cNvSpPr>
          <p:nvPr/>
        </p:nvSpPr>
        <p:spPr bwMode="auto">
          <a:xfrm flipH="1">
            <a:off x="2177349" y="6169608"/>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52" name="Line 104"/>
          <p:cNvSpPr>
            <a:spLocks noChangeShapeType="1"/>
          </p:cNvSpPr>
          <p:nvPr/>
        </p:nvSpPr>
        <p:spPr bwMode="auto">
          <a:xfrm flipH="1">
            <a:off x="2177349" y="4128915"/>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53" name="Line 105"/>
          <p:cNvSpPr>
            <a:spLocks noChangeShapeType="1"/>
          </p:cNvSpPr>
          <p:nvPr/>
        </p:nvSpPr>
        <p:spPr bwMode="auto">
          <a:xfrm flipH="1">
            <a:off x="2177349" y="5554664"/>
            <a:ext cx="328354" cy="1440"/>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54" name="Line 106"/>
          <p:cNvSpPr>
            <a:spLocks noChangeShapeType="1"/>
          </p:cNvSpPr>
          <p:nvPr/>
        </p:nvSpPr>
        <p:spPr bwMode="auto">
          <a:xfrm flipH="1">
            <a:off x="2177349" y="5864296"/>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55" name="Line 107"/>
          <p:cNvSpPr>
            <a:spLocks noChangeShapeType="1"/>
          </p:cNvSpPr>
          <p:nvPr/>
        </p:nvSpPr>
        <p:spPr bwMode="auto">
          <a:xfrm flipH="1">
            <a:off x="2177349" y="4732337"/>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56" name="Line 108"/>
          <p:cNvSpPr>
            <a:spLocks noChangeShapeType="1"/>
          </p:cNvSpPr>
          <p:nvPr/>
        </p:nvSpPr>
        <p:spPr bwMode="auto">
          <a:xfrm flipH="1">
            <a:off x="2177349" y="5291116"/>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57" name="Line 109"/>
          <p:cNvSpPr>
            <a:spLocks noChangeShapeType="1"/>
          </p:cNvSpPr>
          <p:nvPr/>
        </p:nvSpPr>
        <p:spPr bwMode="auto">
          <a:xfrm flipH="1">
            <a:off x="2177349" y="5023248"/>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58" name="Line 110"/>
          <p:cNvSpPr>
            <a:spLocks noChangeShapeType="1"/>
          </p:cNvSpPr>
          <p:nvPr/>
        </p:nvSpPr>
        <p:spPr bwMode="auto">
          <a:xfrm flipH="1">
            <a:off x="2177349" y="4452948"/>
            <a:ext cx="32835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59" name="Text Box 111"/>
          <p:cNvSpPr txBox="1">
            <a:spLocks noChangeArrowheads="1"/>
          </p:cNvSpPr>
          <p:nvPr/>
        </p:nvSpPr>
        <p:spPr bwMode="auto">
          <a:xfrm>
            <a:off x="1916682" y="6006872"/>
            <a:ext cx="223223"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0</a:t>
            </a:r>
          </a:p>
        </p:txBody>
      </p:sp>
      <p:sp>
        <p:nvSpPr>
          <p:cNvPr id="27760" name="Text Box 112"/>
          <p:cNvSpPr txBox="1">
            <a:spLocks noChangeArrowheads="1"/>
          </p:cNvSpPr>
          <p:nvPr/>
        </p:nvSpPr>
        <p:spPr bwMode="auto">
          <a:xfrm>
            <a:off x="1925323" y="5703000"/>
            <a:ext cx="54725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1</a:t>
            </a:r>
          </a:p>
        </p:txBody>
      </p:sp>
      <p:sp>
        <p:nvSpPr>
          <p:cNvPr id="27761" name="Text Box 113"/>
          <p:cNvSpPr txBox="1">
            <a:spLocks noChangeArrowheads="1"/>
          </p:cNvSpPr>
          <p:nvPr/>
        </p:nvSpPr>
        <p:spPr bwMode="auto">
          <a:xfrm>
            <a:off x="1925323" y="5391927"/>
            <a:ext cx="24914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2</a:t>
            </a:r>
          </a:p>
        </p:txBody>
      </p:sp>
      <p:sp>
        <p:nvSpPr>
          <p:cNvPr id="27762" name="Text Box 114"/>
          <p:cNvSpPr txBox="1">
            <a:spLocks noChangeArrowheads="1"/>
          </p:cNvSpPr>
          <p:nvPr/>
        </p:nvSpPr>
        <p:spPr bwMode="auto">
          <a:xfrm>
            <a:off x="1908042" y="5124059"/>
            <a:ext cx="2563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3</a:t>
            </a:r>
          </a:p>
        </p:txBody>
      </p:sp>
      <p:sp>
        <p:nvSpPr>
          <p:cNvPr id="27763" name="Text Box 115"/>
          <p:cNvSpPr txBox="1">
            <a:spLocks noChangeArrowheads="1"/>
          </p:cNvSpPr>
          <p:nvPr/>
        </p:nvSpPr>
        <p:spPr bwMode="auto">
          <a:xfrm>
            <a:off x="1899400" y="4847550"/>
            <a:ext cx="20594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4</a:t>
            </a:r>
          </a:p>
        </p:txBody>
      </p:sp>
      <p:sp>
        <p:nvSpPr>
          <p:cNvPr id="27764" name="Text Box 116"/>
          <p:cNvSpPr txBox="1">
            <a:spLocks noChangeArrowheads="1"/>
          </p:cNvSpPr>
          <p:nvPr/>
        </p:nvSpPr>
        <p:spPr bwMode="auto">
          <a:xfrm>
            <a:off x="1908042" y="4588323"/>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5</a:t>
            </a:r>
          </a:p>
        </p:txBody>
      </p:sp>
      <p:sp>
        <p:nvSpPr>
          <p:cNvPr id="27765" name="Text Box 117"/>
          <p:cNvSpPr txBox="1">
            <a:spLocks noChangeArrowheads="1"/>
          </p:cNvSpPr>
          <p:nvPr/>
        </p:nvSpPr>
        <p:spPr bwMode="auto">
          <a:xfrm>
            <a:off x="1899401" y="4287331"/>
            <a:ext cx="273629"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6</a:t>
            </a:r>
          </a:p>
        </p:txBody>
      </p:sp>
      <p:sp>
        <p:nvSpPr>
          <p:cNvPr id="27766" name="Text Box 118"/>
          <p:cNvSpPr txBox="1">
            <a:spLocks noChangeArrowheads="1"/>
          </p:cNvSpPr>
          <p:nvPr/>
        </p:nvSpPr>
        <p:spPr bwMode="auto">
          <a:xfrm>
            <a:off x="1908042" y="3974818"/>
            <a:ext cx="231864"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00FFFF"/>
                </a:solidFill>
                <a:latin typeface="Helvetica" panose="020B0604020202020204" pitchFamily="34" charset="0"/>
              </a:rPr>
              <a:t>7</a:t>
            </a:r>
          </a:p>
        </p:txBody>
      </p:sp>
      <p:sp>
        <p:nvSpPr>
          <p:cNvPr id="27767" name="Text Box 119"/>
          <p:cNvSpPr txBox="1">
            <a:spLocks noChangeArrowheads="1"/>
          </p:cNvSpPr>
          <p:nvPr/>
        </p:nvSpPr>
        <p:spPr bwMode="auto">
          <a:xfrm>
            <a:off x="7298527" y="1"/>
            <a:ext cx="3369954"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Lst>
              <a:defRPr sz="2400">
                <a:solidFill>
                  <a:schemeClr val="tx1"/>
                </a:solidFill>
                <a:latin typeface="Times New Roman" panose="02020603050405020304" pitchFamily="18" charset="0"/>
              </a:defRPr>
            </a:lvl1pPr>
            <a:lvl2pPr>
              <a:tabLst>
                <a:tab pos="723900" algn="l"/>
                <a:tab pos="1447800" algn="l"/>
                <a:tab pos="2171700" algn="l"/>
                <a:tab pos="2895600" algn="l"/>
                <a:tab pos="3619500" algn="l"/>
              </a:tabLst>
              <a:defRPr sz="2400">
                <a:solidFill>
                  <a:schemeClr val="tx1"/>
                </a:solidFill>
                <a:latin typeface="Times New Roman" panose="02020603050405020304" pitchFamily="18" charset="0"/>
              </a:defRPr>
            </a:lvl2pPr>
            <a:lvl3pPr>
              <a:tabLst>
                <a:tab pos="723900" algn="l"/>
                <a:tab pos="1447800" algn="l"/>
                <a:tab pos="2171700" algn="l"/>
                <a:tab pos="2895600" algn="l"/>
                <a:tab pos="3619500" algn="l"/>
              </a:tabLst>
              <a:defRPr sz="2400">
                <a:solidFill>
                  <a:schemeClr val="tx1"/>
                </a:solidFill>
                <a:latin typeface="Times New Roman" panose="02020603050405020304" pitchFamily="18" charset="0"/>
              </a:defRPr>
            </a:lvl3pPr>
            <a:lvl4pPr>
              <a:tabLst>
                <a:tab pos="723900" algn="l"/>
                <a:tab pos="1447800" algn="l"/>
                <a:tab pos="2171700" algn="l"/>
                <a:tab pos="2895600" algn="l"/>
                <a:tab pos="3619500" algn="l"/>
              </a:tabLst>
              <a:defRPr sz="2400">
                <a:solidFill>
                  <a:schemeClr val="tx1"/>
                </a:solidFill>
                <a:latin typeface="Times New Roman" panose="02020603050405020304" pitchFamily="18" charset="0"/>
              </a:defRPr>
            </a:lvl4pPr>
            <a:lvl5pPr>
              <a:tabLst>
                <a:tab pos="723900" algn="l"/>
                <a:tab pos="1447800" algn="l"/>
                <a:tab pos="2171700" algn="l"/>
                <a:tab pos="2895600" algn="l"/>
                <a:tab pos="36195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 pos="36195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903">
                <a:solidFill>
                  <a:srgbClr val="00FFFF"/>
                </a:solidFill>
                <a:latin typeface="Helvetica" panose="020B0604020202020204" pitchFamily="34" charset="0"/>
              </a:rPr>
              <a:t>resultant histogram</a:t>
            </a:r>
          </a:p>
        </p:txBody>
      </p:sp>
      <p:sp>
        <p:nvSpPr>
          <p:cNvPr id="27768" name="AutoShape 120"/>
          <p:cNvSpPr>
            <a:spLocks noChangeArrowheads="1"/>
          </p:cNvSpPr>
          <p:nvPr/>
        </p:nvSpPr>
        <p:spPr bwMode="auto">
          <a:xfrm>
            <a:off x="1932524" y="34565"/>
            <a:ext cx="1350862" cy="3937373"/>
          </a:xfrm>
          <a:prstGeom prst="roundRect">
            <a:avLst>
              <a:gd name="adj" fmla="val 106"/>
            </a:avLst>
          </a:prstGeom>
          <a:noFill/>
          <a:ln w="360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633"/>
          </a:p>
        </p:txBody>
      </p:sp>
      <p:sp>
        <p:nvSpPr>
          <p:cNvPr id="27769" name="Line 121"/>
          <p:cNvSpPr>
            <a:spLocks noChangeShapeType="1"/>
          </p:cNvSpPr>
          <p:nvPr/>
        </p:nvSpPr>
        <p:spPr bwMode="auto">
          <a:xfrm>
            <a:off x="1949806" y="587582"/>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70" name="Line 122"/>
          <p:cNvSpPr>
            <a:spLocks noChangeShapeType="1"/>
          </p:cNvSpPr>
          <p:nvPr/>
        </p:nvSpPr>
        <p:spPr bwMode="auto">
          <a:xfrm flipH="1">
            <a:off x="1948366" y="1054191"/>
            <a:ext cx="135374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71" name="Line 123"/>
          <p:cNvSpPr>
            <a:spLocks noChangeShapeType="1"/>
          </p:cNvSpPr>
          <p:nvPr/>
        </p:nvSpPr>
        <p:spPr bwMode="auto">
          <a:xfrm>
            <a:off x="1949806" y="1572645"/>
            <a:ext cx="133358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72" name="Line 124"/>
          <p:cNvSpPr>
            <a:spLocks noChangeShapeType="1"/>
          </p:cNvSpPr>
          <p:nvPr/>
        </p:nvSpPr>
        <p:spPr bwMode="auto">
          <a:xfrm flipH="1">
            <a:off x="1931084" y="2021973"/>
            <a:ext cx="1371024"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73" name="Line 125"/>
          <p:cNvSpPr>
            <a:spLocks noChangeShapeType="1"/>
          </p:cNvSpPr>
          <p:nvPr/>
        </p:nvSpPr>
        <p:spPr bwMode="auto">
          <a:xfrm>
            <a:off x="1949806" y="2523145"/>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74" name="Line 126"/>
          <p:cNvSpPr>
            <a:spLocks noChangeShapeType="1"/>
          </p:cNvSpPr>
          <p:nvPr/>
        </p:nvSpPr>
        <p:spPr bwMode="auto">
          <a:xfrm flipH="1">
            <a:off x="1948366" y="3007036"/>
            <a:ext cx="1336460"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75" name="Line 127"/>
          <p:cNvSpPr>
            <a:spLocks noChangeShapeType="1"/>
          </p:cNvSpPr>
          <p:nvPr/>
        </p:nvSpPr>
        <p:spPr bwMode="auto">
          <a:xfrm>
            <a:off x="1949806" y="3490927"/>
            <a:ext cx="1350862" cy="1441"/>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76" name="Line 128"/>
          <p:cNvSpPr>
            <a:spLocks noChangeShapeType="1"/>
          </p:cNvSpPr>
          <p:nvPr/>
        </p:nvSpPr>
        <p:spPr bwMode="auto">
          <a:xfrm>
            <a:off x="2582032" y="51846"/>
            <a:ext cx="1440" cy="3974817"/>
          </a:xfrm>
          <a:prstGeom prst="line">
            <a:avLst/>
          </a:prstGeom>
          <a:noFill/>
          <a:ln w="36000">
            <a:solidFill>
              <a:srgbClr val="00FFFF"/>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77" name="Text Box 129"/>
          <p:cNvSpPr txBox="1">
            <a:spLocks noChangeArrowheads="1"/>
          </p:cNvSpPr>
          <p:nvPr/>
        </p:nvSpPr>
        <p:spPr bwMode="auto">
          <a:xfrm>
            <a:off x="2188871" y="587583"/>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7778" name="Text Box 130"/>
          <p:cNvSpPr txBox="1">
            <a:spLocks noChangeArrowheads="1"/>
          </p:cNvSpPr>
          <p:nvPr/>
        </p:nvSpPr>
        <p:spPr bwMode="auto">
          <a:xfrm>
            <a:off x="2822537" y="69128"/>
            <a:ext cx="273629"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1</a:t>
            </a:r>
          </a:p>
        </p:txBody>
      </p:sp>
      <p:sp>
        <p:nvSpPr>
          <p:cNvPr id="27779" name="Text Box 131"/>
          <p:cNvSpPr txBox="1">
            <a:spLocks noChangeArrowheads="1"/>
          </p:cNvSpPr>
          <p:nvPr/>
        </p:nvSpPr>
        <p:spPr bwMode="auto">
          <a:xfrm>
            <a:off x="2155747" y="70569"/>
            <a:ext cx="223223"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0</a:t>
            </a:r>
          </a:p>
        </p:txBody>
      </p:sp>
      <p:sp>
        <p:nvSpPr>
          <p:cNvPr id="27780" name="Text Box 132"/>
          <p:cNvSpPr txBox="1">
            <a:spLocks noChangeArrowheads="1"/>
          </p:cNvSpPr>
          <p:nvPr/>
        </p:nvSpPr>
        <p:spPr bwMode="auto">
          <a:xfrm>
            <a:off x="2839819" y="604864"/>
            <a:ext cx="22322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7781" name="Text Box 133"/>
          <p:cNvSpPr txBox="1">
            <a:spLocks noChangeArrowheads="1"/>
          </p:cNvSpPr>
          <p:nvPr/>
        </p:nvSpPr>
        <p:spPr bwMode="auto">
          <a:xfrm>
            <a:off x="2188871" y="1071473"/>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2</a:t>
            </a:r>
          </a:p>
        </p:txBody>
      </p:sp>
      <p:sp>
        <p:nvSpPr>
          <p:cNvPr id="27782" name="Text Box 134"/>
          <p:cNvSpPr txBox="1">
            <a:spLocks noChangeArrowheads="1"/>
          </p:cNvSpPr>
          <p:nvPr/>
        </p:nvSpPr>
        <p:spPr bwMode="auto">
          <a:xfrm>
            <a:off x="2822537" y="1055632"/>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7783" name="Text Box 135"/>
          <p:cNvSpPr txBox="1">
            <a:spLocks noChangeArrowheads="1"/>
          </p:cNvSpPr>
          <p:nvPr/>
        </p:nvSpPr>
        <p:spPr bwMode="auto">
          <a:xfrm>
            <a:off x="2138466" y="1556805"/>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3</a:t>
            </a:r>
          </a:p>
        </p:txBody>
      </p:sp>
      <p:sp>
        <p:nvSpPr>
          <p:cNvPr id="27784" name="Text Box 136"/>
          <p:cNvSpPr txBox="1">
            <a:spLocks noChangeArrowheads="1"/>
          </p:cNvSpPr>
          <p:nvPr/>
        </p:nvSpPr>
        <p:spPr bwMode="auto">
          <a:xfrm>
            <a:off x="2805256" y="1556805"/>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7785" name="Text Box 137"/>
          <p:cNvSpPr txBox="1">
            <a:spLocks noChangeArrowheads="1"/>
          </p:cNvSpPr>
          <p:nvPr/>
        </p:nvSpPr>
        <p:spPr bwMode="auto">
          <a:xfrm>
            <a:off x="2121184" y="2057977"/>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4</a:t>
            </a:r>
          </a:p>
        </p:txBody>
      </p:sp>
      <p:sp>
        <p:nvSpPr>
          <p:cNvPr id="27786" name="Text Box 138"/>
          <p:cNvSpPr txBox="1">
            <a:spLocks noChangeArrowheads="1"/>
          </p:cNvSpPr>
          <p:nvPr/>
        </p:nvSpPr>
        <p:spPr bwMode="auto">
          <a:xfrm>
            <a:off x="2754851" y="2075259"/>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7787" name="Text Box 139"/>
          <p:cNvSpPr txBox="1">
            <a:spLocks noChangeArrowheads="1"/>
          </p:cNvSpPr>
          <p:nvPr/>
        </p:nvSpPr>
        <p:spPr bwMode="auto">
          <a:xfrm>
            <a:off x="2122624" y="2524586"/>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5</a:t>
            </a:r>
          </a:p>
        </p:txBody>
      </p:sp>
      <p:sp>
        <p:nvSpPr>
          <p:cNvPr id="27788" name="Text Box 140"/>
          <p:cNvSpPr txBox="1">
            <a:spLocks noChangeArrowheads="1"/>
          </p:cNvSpPr>
          <p:nvPr/>
        </p:nvSpPr>
        <p:spPr bwMode="auto">
          <a:xfrm>
            <a:off x="2789414" y="254186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7789" name="Text Box 141"/>
          <p:cNvSpPr txBox="1">
            <a:spLocks noChangeArrowheads="1"/>
          </p:cNvSpPr>
          <p:nvPr/>
        </p:nvSpPr>
        <p:spPr bwMode="auto">
          <a:xfrm>
            <a:off x="2122624" y="3025759"/>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6</a:t>
            </a:r>
          </a:p>
        </p:txBody>
      </p:sp>
      <p:sp>
        <p:nvSpPr>
          <p:cNvPr id="27790" name="Text Box 142"/>
          <p:cNvSpPr txBox="1">
            <a:spLocks noChangeArrowheads="1"/>
          </p:cNvSpPr>
          <p:nvPr/>
        </p:nvSpPr>
        <p:spPr bwMode="auto">
          <a:xfrm>
            <a:off x="2756290" y="2991195"/>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7791" name="Text Box 143"/>
          <p:cNvSpPr txBox="1">
            <a:spLocks noChangeArrowheads="1"/>
          </p:cNvSpPr>
          <p:nvPr/>
        </p:nvSpPr>
        <p:spPr bwMode="auto">
          <a:xfrm>
            <a:off x="2139906" y="3493808"/>
            <a:ext cx="325474"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7792" name="Text Box 144"/>
          <p:cNvSpPr txBox="1">
            <a:spLocks noChangeArrowheads="1"/>
          </p:cNvSpPr>
          <p:nvPr/>
        </p:nvSpPr>
        <p:spPr bwMode="auto">
          <a:xfrm>
            <a:off x="2721726" y="3493808"/>
            <a:ext cx="28803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00FFFF"/>
                </a:solidFill>
                <a:latin typeface="Helvetica" panose="020B0604020202020204" pitchFamily="34" charset="0"/>
              </a:rPr>
              <a:t>7</a:t>
            </a:r>
          </a:p>
        </p:txBody>
      </p:sp>
      <p:sp>
        <p:nvSpPr>
          <p:cNvPr id="27793" name="Line 145"/>
          <p:cNvSpPr>
            <a:spLocks noChangeShapeType="1"/>
          </p:cNvSpPr>
          <p:nvPr/>
        </p:nvSpPr>
        <p:spPr bwMode="auto">
          <a:xfrm>
            <a:off x="2515785" y="5858535"/>
            <a:ext cx="1863556" cy="1441"/>
          </a:xfrm>
          <a:prstGeom prst="line">
            <a:avLst/>
          </a:prstGeom>
          <a:noFill/>
          <a:ln w="360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27794" name="Line 146"/>
          <p:cNvSpPr>
            <a:spLocks noChangeShapeType="1"/>
          </p:cNvSpPr>
          <p:nvPr/>
        </p:nvSpPr>
        <p:spPr bwMode="auto">
          <a:xfrm>
            <a:off x="2567631" y="5288235"/>
            <a:ext cx="2273998" cy="1441"/>
          </a:xfrm>
          <a:prstGeom prst="line">
            <a:avLst/>
          </a:prstGeom>
          <a:noFill/>
          <a:ln w="360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27795" name="Line 147"/>
          <p:cNvSpPr>
            <a:spLocks noChangeShapeType="1"/>
          </p:cNvSpPr>
          <p:nvPr/>
        </p:nvSpPr>
        <p:spPr bwMode="auto">
          <a:xfrm>
            <a:off x="2550349" y="4752499"/>
            <a:ext cx="2616754" cy="17282"/>
          </a:xfrm>
          <a:prstGeom prst="line">
            <a:avLst/>
          </a:prstGeom>
          <a:noFill/>
          <a:ln w="360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27796" name="Line 148"/>
          <p:cNvSpPr>
            <a:spLocks noChangeShapeType="1"/>
          </p:cNvSpPr>
          <p:nvPr/>
        </p:nvSpPr>
        <p:spPr bwMode="auto">
          <a:xfrm>
            <a:off x="2550349" y="4458708"/>
            <a:ext cx="2822696" cy="1441"/>
          </a:xfrm>
          <a:prstGeom prst="line">
            <a:avLst/>
          </a:prstGeom>
          <a:noFill/>
          <a:ln w="360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27797" name="Line 149"/>
          <p:cNvSpPr>
            <a:spLocks noChangeShapeType="1"/>
          </p:cNvSpPr>
          <p:nvPr/>
        </p:nvSpPr>
        <p:spPr bwMode="auto">
          <a:xfrm>
            <a:off x="2567631" y="4130354"/>
            <a:ext cx="3044480" cy="34564"/>
          </a:xfrm>
          <a:prstGeom prst="line">
            <a:avLst/>
          </a:prstGeom>
          <a:noFill/>
          <a:ln w="360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633"/>
          </a:p>
        </p:txBody>
      </p:sp>
      <p:sp>
        <p:nvSpPr>
          <p:cNvPr id="27798" name="Line 150"/>
          <p:cNvSpPr>
            <a:spLocks noChangeShapeType="1"/>
          </p:cNvSpPr>
          <p:nvPr/>
        </p:nvSpPr>
        <p:spPr bwMode="auto">
          <a:xfrm>
            <a:off x="4516154" y="5875817"/>
            <a:ext cx="1441" cy="553018"/>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799" name="Line 151"/>
          <p:cNvSpPr>
            <a:spLocks noChangeShapeType="1"/>
          </p:cNvSpPr>
          <p:nvPr/>
        </p:nvSpPr>
        <p:spPr bwMode="auto">
          <a:xfrm>
            <a:off x="4824347" y="5461054"/>
            <a:ext cx="1441" cy="1019627"/>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00" name="Line 152"/>
          <p:cNvSpPr>
            <a:spLocks noChangeShapeType="1"/>
          </p:cNvSpPr>
          <p:nvPr/>
        </p:nvSpPr>
        <p:spPr bwMode="auto">
          <a:xfrm>
            <a:off x="5217509" y="4890754"/>
            <a:ext cx="1440" cy="1555363"/>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01" name="Line 153"/>
          <p:cNvSpPr>
            <a:spLocks noChangeShapeType="1"/>
          </p:cNvSpPr>
          <p:nvPr/>
        </p:nvSpPr>
        <p:spPr bwMode="auto">
          <a:xfrm>
            <a:off x="5491138" y="4493272"/>
            <a:ext cx="1440" cy="1883718"/>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02" name="Line 154"/>
          <p:cNvSpPr>
            <a:spLocks noChangeShapeType="1"/>
          </p:cNvSpPr>
          <p:nvPr/>
        </p:nvSpPr>
        <p:spPr bwMode="auto">
          <a:xfrm>
            <a:off x="5833894" y="4182200"/>
            <a:ext cx="1440" cy="2194790"/>
          </a:xfrm>
          <a:prstGeom prst="line">
            <a:avLst/>
          </a:prstGeom>
          <a:noFill/>
          <a:ln w="360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03" name="Text Box 155"/>
          <p:cNvSpPr txBox="1">
            <a:spLocks noChangeArrowheads="1"/>
          </p:cNvSpPr>
          <p:nvPr/>
        </p:nvSpPr>
        <p:spPr bwMode="auto">
          <a:xfrm>
            <a:off x="3525331" y="120974"/>
            <a:ext cx="1026828"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3</a:t>
            </a:r>
          </a:p>
        </p:txBody>
      </p:sp>
      <p:sp>
        <p:nvSpPr>
          <p:cNvPr id="27804" name="Text Box 156"/>
          <p:cNvSpPr txBox="1">
            <a:spLocks noChangeArrowheads="1"/>
          </p:cNvSpPr>
          <p:nvPr/>
        </p:nvSpPr>
        <p:spPr bwMode="auto">
          <a:xfrm>
            <a:off x="3525331" y="622146"/>
            <a:ext cx="1026828"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4</a:t>
            </a:r>
          </a:p>
        </p:txBody>
      </p:sp>
      <p:sp>
        <p:nvSpPr>
          <p:cNvPr id="27805" name="Text Box 157"/>
          <p:cNvSpPr txBox="1">
            <a:spLocks noChangeArrowheads="1"/>
          </p:cNvSpPr>
          <p:nvPr/>
        </p:nvSpPr>
        <p:spPr bwMode="auto">
          <a:xfrm>
            <a:off x="3490767" y="1106037"/>
            <a:ext cx="1026828"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5</a:t>
            </a:r>
          </a:p>
        </p:txBody>
      </p:sp>
      <p:sp>
        <p:nvSpPr>
          <p:cNvPr id="27806" name="Text Box 158"/>
          <p:cNvSpPr txBox="1">
            <a:spLocks noChangeArrowheads="1"/>
          </p:cNvSpPr>
          <p:nvPr/>
        </p:nvSpPr>
        <p:spPr bwMode="auto">
          <a:xfrm>
            <a:off x="3508049" y="1574087"/>
            <a:ext cx="1026828"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6</a:t>
            </a:r>
          </a:p>
        </p:txBody>
      </p:sp>
      <p:sp>
        <p:nvSpPr>
          <p:cNvPr id="27807" name="Text Box 159"/>
          <p:cNvSpPr txBox="1">
            <a:spLocks noChangeArrowheads="1"/>
          </p:cNvSpPr>
          <p:nvPr/>
        </p:nvSpPr>
        <p:spPr bwMode="auto">
          <a:xfrm>
            <a:off x="3490767" y="2023414"/>
            <a:ext cx="1026828"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6</a:t>
            </a:r>
          </a:p>
        </p:txBody>
      </p:sp>
      <p:sp>
        <p:nvSpPr>
          <p:cNvPr id="27808" name="Text Box 160"/>
          <p:cNvSpPr txBox="1">
            <a:spLocks noChangeArrowheads="1"/>
          </p:cNvSpPr>
          <p:nvPr/>
        </p:nvSpPr>
        <p:spPr bwMode="auto">
          <a:xfrm>
            <a:off x="3506610" y="2524586"/>
            <a:ext cx="1026827"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7</a:t>
            </a:r>
          </a:p>
        </p:txBody>
      </p:sp>
      <p:sp>
        <p:nvSpPr>
          <p:cNvPr id="27809" name="Text Box 161"/>
          <p:cNvSpPr txBox="1">
            <a:spLocks noChangeArrowheads="1"/>
          </p:cNvSpPr>
          <p:nvPr/>
        </p:nvSpPr>
        <p:spPr bwMode="auto">
          <a:xfrm>
            <a:off x="3506610" y="3008477"/>
            <a:ext cx="1026827"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7</a:t>
            </a:r>
          </a:p>
        </p:txBody>
      </p:sp>
      <p:sp>
        <p:nvSpPr>
          <p:cNvPr id="27810" name="Text Box 162"/>
          <p:cNvSpPr txBox="1">
            <a:spLocks noChangeArrowheads="1"/>
          </p:cNvSpPr>
          <p:nvPr/>
        </p:nvSpPr>
        <p:spPr bwMode="auto">
          <a:xfrm>
            <a:off x="3506610" y="3476526"/>
            <a:ext cx="1026827" cy="4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903" b="1">
                <a:solidFill>
                  <a:srgbClr val="FF0000"/>
                </a:solidFill>
                <a:latin typeface="Helvetica" panose="020B0604020202020204" pitchFamily="34" charset="0"/>
              </a:rPr>
              <a:t>7</a:t>
            </a:r>
          </a:p>
        </p:txBody>
      </p:sp>
      <p:sp>
        <p:nvSpPr>
          <p:cNvPr id="27811" name="Line 163"/>
          <p:cNvSpPr>
            <a:spLocks noChangeShapeType="1"/>
          </p:cNvSpPr>
          <p:nvPr/>
        </p:nvSpPr>
        <p:spPr bwMode="auto">
          <a:xfrm>
            <a:off x="4784023" y="384521"/>
            <a:ext cx="1441" cy="2459778"/>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12" name="Line 164"/>
          <p:cNvSpPr>
            <a:spLocks noChangeShapeType="1"/>
          </p:cNvSpPr>
          <p:nvPr/>
        </p:nvSpPr>
        <p:spPr bwMode="auto">
          <a:xfrm>
            <a:off x="4569441" y="2661400"/>
            <a:ext cx="2779492"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13" name="Line 165"/>
          <p:cNvSpPr>
            <a:spLocks noChangeShapeType="1"/>
          </p:cNvSpPr>
          <p:nvPr/>
        </p:nvSpPr>
        <p:spPr bwMode="auto">
          <a:xfrm>
            <a:off x="4635688" y="2013332"/>
            <a:ext cx="328354"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14" name="Line 166"/>
          <p:cNvSpPr>
            <a:spLocks noChangeShapeType="1"/>
          </p:cNvSpPr>
          <p:nvPr/>
        </p:nvSpPr>
        <p:spPr bwMode="auto">
          <a:xfrm>
            <a:off x="4651529" y="1382545"/>
            <a:ext cx="312513"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15" name="Line 167"/>
          <p:cNvSpPr>
            <a:spLocks noChangeShapeType="1"/>
          </p:cNvSpPr>
          <p:nvPr/>
        </p:nvSpPr>
        <p:spPr bwMode="auto">
          <a:xfrm>
            <a:off x="4651529" y="734477"/>
            <a:ext cx="296671" cy="144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16" name="Text Box 168"/>
          <p:cNvSpPr txBox="1">
            <a:spLocks noChangeArrowheads="1"/>
          </p:cNvSpPr>
          <p:nvPr/>
        </p:nvSpPr>
        <p:spPr bwMode="auto">
          <a:xfrm>
            <a:off x="3928573" y="485332"/>
            <a:ext cx="675431"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0.3</a:t>
            </a:r>
          </a:p>
        </p:txBody>
      </p:sp>
      <p:sp>
        <p:nvSpPr>
          <p:cNvPr id="27817" name="Text Box 169"/>
          <p:cNvSpPr txBox="1">
            <a:spLocks noChangeArrowheads="1"/>
          </p:cNvSpPr>
          <p:nvPr/>
        </p:nvSpPr>
        <p:spPr bwMode="auto">
          <a:xfrm>
            <a:off x="3879608" y="1100276"/>
            <a:ext cx="75752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Lst>
              <a:defRPr sz="2400">
                <a:solidFill>
                  <a:schemeClr val="tx1"/>
                </a:solidFill>
                <a:latin typeface="Times New Roman" panose="02020603050405020304" pitchFamily="18" charset="0"/>
              </a:defRPr>
            </a:lvl1pPr>
            <a:lvl2pPr>
              <a:tabLst>
                <a:tab pos="723900" algn="l"/>
              </a:tabLst>
              <a:defRPr sz="2400">
                <a:solidFill>
                  <a:schemeClr val="tx1"/>
                </a:solidFill>
                <a:latin typeface="Times New Roman" panose="02020603050405020304" pitchFamily="18" charset="0"/>
              </a:defRPr>
            </a:lvl2pPr>
            <a:lvl3pPr>
              <a:tabLst>
                <a:tab pos="723900" algn="l"/>
              </a:tabLst>
              <a:defRPr sz="2400">
                <a:solidFill>
                  <a:schemeClr val="tx1"/>
                </a:solidFill>
                <a:latin typeface="Times New Roman" panose="02020603050405020304" pitchFamily="18" charset="0"/>
              </a:defRPr>
            </a:lvl3pPr>
            <a:lvl4pPr>
              <a:tabLst>
                <a:tab pos="723900" algn="l"/>
              </a:tabLst>
              <a:defRPr sz="2400">
                <a:solidFill>
                  <a:schemeClr val="tx1"/>
                </a:solidFill>
                <a:latin typeface="Times New Roman" panose="02020603050405020304" pitchFamily="18" charset="0"/>
              </a:defRPr>
            </a:lvl4pPr>
            <a:lvl5pPr>
              <a:tabLst>
                <a:tab pos="7239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Lst>
              <a:defRPr sz="2400">
                <a:solidFill>
                  <a:schemeClr val="tx1"/>
                </a:solidFill>
                <a:latin typeface="Times New Roman" panose="02020603050405020304" pitchFamily="18" charset="0"/>
              </a:defRPr>
            </a:lvl9pPr>
          </a:lstStyle>
          <a:p>
            <a:pPr algn="r" eaLnBrk="1">
              <a:buClr>
                <a:srgbClr val="000000"/>
              </a:buClr>
              <a:buSzPct val="45000"/>
              <a:buFont typeface="StarSymbol" charset="0"/>
              <a:buNone/>
            </a:pPr>
            <a:r>
              <a:rPr lang="en-GB" altLang="en-US" sz="3266" b="1">
                <a:solidFill>
                  <a:srgbClr val="FFFF00"/>
                </a:solidFill>
                <a:latin typeface="Helvetica" panose="020B0604020202020204" pitchFamily="34" charset="0"/>
              </a:rPr>
              <a:t>0.2</a:t>
            </a:r>
          </a:p>
        </p:txBody>
      </p:sp>
      <p:sp>
        <p:nvSpPr>
          <p:cNvPr id="27818" name="Text Box 170"/>
          <p:cNvSpPr txBox="1">
            <a:spLocks noChangeArrowheads="1"/>
          </p:cNvSpPr>
          <p:nvPr/>
        </p:nvSpPr>
        <p:spPr bwMode="auto">
          <a:xfrm>
            <a:off x="4076910" y="1764187"/>
            <a:ext cx="642307"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3266" b="1">
                <a:solidFill>
                  <a:srgbClr val="FFFF00"/>
                </a:solidFill>
                <a:latin typeface="Helvetica" panose="020B0604020202020204" pitchFamily="34" charset="0"/>
              </a:rPr>
              <a:t>0.1</a:t>
            </a:r>
          </a:p>
        </p:txBody>
      </p:sp>
      <p:sp>
        <p:nvSpPr>
          <p:cNvPr id="27819" name="Line 171"/>
          <p:cNvSpPr>
            <a:spLocks noChangeShapeType="1"/>
          </p:cNvSpPr>
          <p:nvPr/>
        </p:nvSpPr>
        <p:spPr bwMode="auto">
          <a:xfrm>
            <a:off x="5442173" y="251162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20" name="Line 172"/>
          <p:cNvSpPr>
            <a:spLocks noChangeShapeType="1"/>
          </p:cNvSpPr>
          <p:nvPr/>
        </p:nvSpPr>
        <p:spPr bwMode="auto">
          <a:xfrm>
            <a:off x="5145501" y="2511624"/>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21" name="Line 173"/>
          <p:cNvSpPr>
            <a:spLocks noChangeShapeType="1"/>
          </p:cNvSpPr>
          <p:nvPr/>
        </p:nvSpPr>
        <p:spPr bwMode="auto">
          <a:xfrm>
            <a:off x="5786368" y="2494343"/>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22" name="Line 174"/>
          <p:cNvSpPr>
            <a:spLocks noChangeShapeType="1"/>
          </p:cNvSpPr>
          <p:nvPr/>
        </p:nvSpPr>
        <p:spPr bwMode="auto">
          <a:xfrm>
            <a:off x="6116163" y="2494343"/>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23" name="Line 175"/>
          <p:cNvSpPr>
            <a:spLocks noChangeShapeType="1"/>
          </p:cNvSpPr>
          <p:nvPr/>
        </p:nvSpPr>
        <p:spPr bwMode="auto">
          <a:xfrm>
            <a:off x="6428675" y="251162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24" name="Line 176"/>
          <p:cNvSpPr>
            <a:spLocks noChangeShapeType="1"/>
          </p:cNvSpPr>
          <p:nvPr/>
        </p:nvSpPr>
        <p:spPr bwMode="auto">
          <a:xfrm>
            <a:off x="6757030" y="2511624"/>
            <a:ext cx="1441"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25" name="Line 177"/>
          <p:cNvSpPr>
            <a:spLocks noChangeShapeType="1"/>
          </p:cNvSpPr>
          <p:nvPr/>
        </p:nvSpPr>
        <p:spPr bwMode="auto">
          <a:xfrm>
            <a:off x="7060903" y="2494343"/>
            <a:ext cx="1440" cy="299551"/>
          </a:xfrm>
          <a:prstGeom prst="line">
            <a:avLst/>
          </a:prstGeom>
          <a:noFill/>
          <a:ln w="36000">
            <a:solidFill>
              <a:srgbClr val="FFFF00"/>
            </a:solidFill>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26" name="Line 178"/>
          <p:cNvSpPr>
            <a:spLocks noChangeShapeType="1"/>
          </p:cNvSpPr>
          <p:nvPr/>
        </p:nvSpPr>
        <p:spPr bwMode="auto">
          <a:xfrm flipV="1">
            <a:off x="5161342" y="417645"/>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27" name="Line 179"/>
          <p:cNvSpPr>
            <a:spLocks noChangeShapeType="1"/>
          </p:cNvSpPr>
          <p:nvPr/>
        </p:nvSpPr>
        <p:spPr bwMode="auto">
          <a:xfrm flipV="1">
            <a:off x="5458013" y="416205"/>
            <a:ext cx="1441"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28" name="Line 180"/>
          <p:cNvSpPr>
            <a:spLocks noChangeShapeType="1"/>
          </p:cNvSpPr>
          <p:nvPr/>
        </p:nvSpPr>
        <p:spPr bwMode="auto">
          <a:xfrm flipV="1">
            <a:off x="5803650" y="400363"/>
            <a:ext cx="1441"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29" name="Line 181"/>
          <p:cNvSpPr>
            <a:spLocks noChangeShapeType="1"/>
          </p:cNvSpPr>
          <p:nvPr/>
        </p:nvSpPr>
        <p:spPr bwMode="auto">
          <a:xfrm flipV="1">
            <a:off x="6116163" y="416205"/>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30" name="Line 182"/>
          <p:cNvSpPr>
            <a:spLocks noChangeShapeType="1"/>
          </p:cNvSpPr>
          <p:nvPr/>
        </p:nvSpPr>
        <p:spPr bwMode="auto">
          <a:xfrm flipV="1">
            <a:off x="6444518" y="417645"/>
            <a:ext cx="1440" cy="2112702"/>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31" name="Line 183"/>
          <p:cNvSpPr>
            <a:spLocks noChangeShapeType="1"/>
          </p:cNvSpPr>
          <p:nvPr/>
        </p:nvSpPr>
        <p:spPr bwMode="auto">
          <a:xfrm flipV="1">
            <a:off x="6772872" y="416205"/>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32" name="Line 184"/>
          <p:cNvSpPr>
            <a:spLocks noChangeShapeType="1"/>
          </p:cNvSpPr>
          <p:nvPr/>
        </p:nvSpPr>
        <p:spPr bwMode="auto">
          <a:xfrm flipV="1">
            <a:off x="7069543" y="450768"/>
            <a:ext cx="1440" cy="2112701"/>
          </a:xfrm>
          <a:prstGeom prst="line">
            <a:avLst/>
          </a:prstGeom>
          <a:noFill/>
          <a:ln w="36000">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en-US" sz="1633"/>
          </a:p>
        </p:txBody>
      </p:sp>
      <p:sp>
        <p:nvSpPr>
          <p:cNvPr id="27833" name="Text Box 185"/>
          <p:cNvSpPr txBox="1">
            <a:spLocks noChangeArrowheads="1"/>
          </p:cNvSpPr>
          <p:nvPr/>
        </p:nvSpPr>
        <p:spPr bwMode="auto">
          <a:xfrm>
            <a:off x="4752340" y="2937909"/>
            <a:ext cx="378760"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0</a:t>
            </a:r>
          </a:p>
        </p:txBody>
      </p:sp>
      <p:sp>
        <p:nvSpPr>
          <p:cNvPr id="27834" name="Text Box 186"/>
          <p:cNvSpPr txBox="1">
            <a:spLocks noChangeArrowheads="1"/>
          </p:cNvSpPr>
          <p:nvPr/>
        </p:nvSpPr>
        <p:spPr bwMode="auto">
          <a:xfrm>
            <a:off x="5073494" y="2937909"/>
            <a:ext cx="34563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1</a:t>
            </a:r>
          </a:p>
        </p:txBody>
      </p:sp>
      <p:sp>
        <p:nvSpPr>
          <p:cNvPr id="27835" name="Text Box 187"/>
          <p:cNvSpPr txBox="1">
            <a:spLocks noChangeArrowheads="1"/>
          </p:cNvSpPr>
          <p:nvPr/>
        </p:nvSpPr>
        <p:spPr bwMode="auto">
          <a:xfrm>
            <a:off x="5426331" y="2971033"/>
            <a:ext cx="36147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2</a:t>
            </a:r>
          </a:p>
        </p:txBody>
      </p:sp>
      <p:sp>
        <p:nvSpPr>
          <p:cNvPr id="27836" name="Text Box 188"/>
          <p:cNvSpPr txBox="1">
            <a:spLocks noChangeArrowheads="1"/>
          </p:cNvSpPr>
          <p:nvPr/>
        </p:nvSpPr>
        <p:spPr bwMode="auto">
          <a:xfrm>
            <a:off x="5771967" y="2971033"/>
            <a:ext cx="296671"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3</a:t>
            </a:r>
          </a:p>
        </p:txBody>
      </p:sp>
      <p:sp>
        <p:nvSpPr>
          <p:cNvPr id="27837" name="Text Box 189"/>
          <p:cNvSpPr txBox="1">
            <a:spLocks noChangeArrowheads="1"/>
          </p:cNvSpPr>
          <p:nvPr/>
        </p:nvSpPr>
        <p:spPr bwMode="auto">
          <a:xfrm>
            <a:off x="6100321" y="2937909"/>
            <a:ext cx="26354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4</a:t>
            </a:r>
          </a:p>
        </p:txBody>
      </p:sp>
      <p:sp>
        <p:nvSpPr>
          <p:cNvPr id="27838" name="Text Box 190"/>
          <p:cNvSpPr txBox="1">
            <a:spLocks noChangeArrowheads="1"/>
          </p:cNvSpPr>
          <p:nvPr/>
        </p:nvSpPr>
        <p:spPr bwMode="auto">
          <a:xfrm>
            <a:off x="6421475" y="2971033"/>
            <a:ext cx="263547"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5</a:t>
            </a:r>
          </a:p>
        </p:txBody>
      </p:sp>
      <p:sp>
        <p:nvSpPr>
          <p:cNvPr id="27839" name="Text Box 191"/>
          <p:cNvSpPr txBox="1">
            <a:spLocks noChangeArrowheads="1"/>
          </p:cNvSpPr>
          <p:nvPr/>
        </p:nvSpPr>
        <p:spPr bwMode="auto">
          <a:xfrm>
            <a:off x="6742628" y="2937909"/>
            <a:ext cx="247706"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6</a:t>
            </a:r>
          </a:p>
        </p:txBody>
      </p:sp>
      <p:sp>
        <p:nvSpPr>
          <p:cNvPr id="27840" name="Text Box 192"/>
          <p:cNvSpPr txBox="1">
            <a:spLocks noChangeArrowheads="1"/>
          </p:cNvSpPr>
          <p:nvPr/>
        </p:nvSpPr>
        <p:spPr bwMode="auto">
          <a:xfrm>
            <a:off x="7046501" y="2937909"/>
            <a:ext cx="172818" cy="25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p>
            <a:pPr eaLnBrk="1">
              <a:buClr>
                <a:srgbClr val="000000"/>
              </a:buClr>
              <a:buSzPct val="45000"/>
              <a:buFont typeface="StarSymbol" charset="0"/>
              <a:buNone/>
            </a:pPr>
            <a:r>
              <a:rPr lang="en-GB" altLang="en-US" sz="1633" b="1">
                <a:solidFill>
                  <a:srgbClr val="FFFF00"/>
                </a:solidFill>
                <a:latin typeface="Helvetica" panose="020B0604020202020204" pitchFamily="34" charset="0"/>
              </a:rPr>
              <a:t>7</a:t>
            </a:r>
          </a:p>
        </p:txBody>
      </p:sp>
      <p:sp>
        <p:nvSpPr>
          <p:cNvPr id="27841" name="Oval 193"/>
          <p:cNvSpPr>
            <a:spLocks noChangeArrowheads="1"/>
          </p:cNvSpPr>
          <p:nvPr/>
        </p:nvSpPr>
        <p:spPr bwMode="auto">
          <a:xfrm>
            <a:off x="5115258" y="1499198"/>
            <a:ext cx="126733"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842" name="Oval 194"/>
          <p:cNvSpPr>
            <a:spLocks noChangeArrowheads="1"/>
          </p:cNvSpPr>
          <p:nvPr/>
        </p:nvSpPr>
        <p:spPr bwMode="auto">
          <a:xfrm>
            <a:off x="5741724" y="987945"/>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843" name="Oval 195"/>
          <p:cNvSpPr>
            <a:spLocks noChangeArrowheads="1"/>
          </p:cNvSpPr>
          <p:nvPr/>
        </p:nvSpPr>
        <p:spPr bwMode="auto">
          <a:xfrm>
            <a:off x="6366749" y="1261573"/>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844" name="Oval 196"/>
          <p:cNvSpPr>
            <a:spLocks noChangeArrowheads="1"/>
          </p:cNvSpPr>
          <p:nvPr/>
        </p:nvSpPr>
        <p:spPr bwMode="auto">
          <a:xfrm>
            <a:off x="6683583" y="1031149"/>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845" name="Oval 197"/>
          <p:cNvSpPr>
            <a:spLocks noChangeArrowheads="1"/>
          </p:cNvSpPr>
          <p:nvPr/>
        </p:nvSpPr>
        <p:spPr bwMode="auto">
          <a:xfrm>
            <a:off x="7007617" y="1824673"/>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846" name="Text Box 198"/>
          <p:cNvSpPr txBox="1">
            <a:spLocks noChangeArrowheads="1"/>
          </p:cNvSpPr>
          <p:nvPr/>
        </p:nvSpPr>
        <p:spPr bwMode="auto">
          <a:xfrm>
            <a:off x="4789783" y="1"/>
            <a:ext cx="2753569" cy="33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000">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Lst>
              <a:defRPr sz="2400">
                <a:solidFill>
                  <a:schemeClr val="tx1"/>
                </a:solidFill>
                <a:latin typeface="Times New Roman" panose="02020603050405020304" pitchFamily="18" charset="0"/>
              </a:defRPr>
            </a:lvl1pPr>
            <a:lvl2pPr>
              <a:tabLst>
                <a:tab pos="723900" algn="l"/>
                <a:tab pos="1447800" algn="l"/>
                <a:tab pos="2171700" algn="l"/>
                <a:tab pos="2895600" algn="l"/>
              </a:tabLst>
              <a:defRPr sz="2400">
                <a:solidFill>
                  <a:schemeClr val="tx1"/>
                </a:solidFill>
                <a:latin typeface="Times New Roman" panose="02020603050405020304" pitchFamily="18" charset="0"/>
              </a:defRPr>
            </a:lvl2pPr>
            <a:lvl3pPr>
              <a:tabLst>
                <a:tab pos="723900" algn="l"/>
                <a:tab pos="1447800" algn="l"/>
                <a:tab pos="2171700" algn="l"/>
                <a:tab pos="2895600" algn="l"/>
              </a:tabLst>
              <a:defRPr sz="2400">
                <a:solidFill>
                  <a:schemeClr val="tx1"/>
                </a:solidFill>
                <a:latin typeface="Times New Roman" panose="02020603050405020304" pitchFamily="18" charset="0"/>
              </a:defRPr>
            </a:lvl3pPr>
            <a:lvl4pPr>
              <a:tabLst>
                <a:tab pos="723900" algn="l"/>
                <a:tab pos="1447800" algn="l"/>
                <a:tab pos="2171700" algn="l"/>
                <a:tab pos="2895600" algn="l"/>
              </a:tabLst>
              <a:defRPr sz="2400">
                <a:solidFill>
                  <a:schemeClr val="tx1"/>
                </a:solidFill>
                <a:latin typeface="Times New Roman" panose="02020603050405020304" pitchFamily="18" charset="0"/>
              </a:defRPr>
            </a:lvl4pPr>
            <a:lvl5pPr>
              <a:tabLst>
                <a:tab pos="723900" algn="l"/>
                <a:tab pos="1447800" algn="l"/>
                <a:tab pos="2171700" algn="l"/>
                <a:tab pos="28956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723900" algn="l"/>
                <a:tab pos="1447800" algn="l"/>
                <a:tab pos="2171700" algn="l"/>
                <a:tab pos="2895600" algn="l"/>
              </a:tabLst>
              <a:defRPr sz="2400">
                <a:solidFill>
                  <a:schemeClr val="tx1"/>
                </a:solidFill>
                <a:latin typeface="Times New Roman" panose="02020603050405020304" pitchFamily="18" charset="0"/>
              </a:defRPr>
            </a:lvl9pPr>
          </a:lstStyle>
          <a:p>
            <a:pPr eaLnBrk="1">
              <a:buClr>
                <a:srgbClr val="000000"/>
              </a:buClr>
              <a:buSzPct val="45000"/>
              <a:buFont typeface="StarSymbol" charset="0"/>
              <a:buNone/>
            </a:pPr>
            <a:r>
              <a:rPr lang="en-GB" altLang="en-US" sz="2177">
                <a:solidFill>
                  <a:srgbClr val="00FFFF"/>
                </a:solidFill>
                <a:latin typeface="Helvetica" panose="020B0604020202020204" pitchFamily="34" charset="0"/>
              </a:rPr>
              <a:t>equalized orig</a:t>
            </a:r>
          </a:p>
        </p:txBody>
      </p:sp>
      <p:sp>
        <p:nvSpPr>
          <p:cNvPr id="27847" name="Oval 199"/>
          <p:cNvSpPr>
            <a:spLocks noChangeArrowheads="1"/>
          </p:cNvSpPr>
          <p:nvPr/>
        </p:nvSpPr>
        <p:spPr bwMode="auto">
          <a:xfrm>
            <a:off x="9006546" y="1713781"/>
            <a:ext cx="126733"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848" name="Oval 200"/>
          <p:cNvSpPr>
            <a:spLocks noChangeArrowheads="1"/>
          </p:cNvSpPr>
          <p:nvPr/>
        </p:nvSpPr>
        <p:spPr bwMode="auto">
          <a:xfrm>
            <a:off x="9290256" y="1072914"/>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849" name="Oval 201"/>
          <p:cNvSpPr>
            <a:spLocks noChangeArrowheads="1"/>
          </p:cNvSpPr>
          <p:nvPr/>
        </p:nvSpPr>
        <p:spPr bwMode="auto">
          <a:xfrm>
            <a:off x="9650294" y="1373905"/>
            <a:ext cx="148335" cy="148336"/>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850" name="Oval 202"/>
          <p:cNvSpPr>
            <a:spLocks noChangeArrowheads="1"/>
          </p:cNvSpPr>
          <p:nvPr/>
        </p:nvSpPr>
        <p:spPr bwMode="auto">
          <a:xfrm>
            <a:off x="9984409" y="1072914"/>
            <a:ext cx="148335"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
        <p:nvSpPr>
          <p:cNvPr id="27851" name="Oval 203"/>
          <p:cNvSpPr>
            <a:spLocks noChangeArrowheads="1"/>
          </p:cNvSpPr>
          <p:nvPr/>
        </p:nvSpPr>
        <p:spPr bwMode="auto">
          <a:xfrm>
            <a:off x="10230675" y="2006132"/>
            <a:ext cx="148336" cy="148335"/>
          </a:xfrm>
          <a:prstGeom prst="ellipse">
            <a:avLst/>
          </a:prstGeom>
          <a:solidFill>
            <a:srgbClr val="FF0000"/>
          </a:solidFill>
          <a:ln w="36000">
            <a:solidFill>
              <a:srgbClr val="FF0000"/>
            </a:solidFill>
            <a:prstDash val="sysDashDotDot"/>
            <a:round/>
            <a:headEnd/>
            <a:tailEnd/>
          </a:ln>
        </p:spPr>
        <p:txBody>
          <a:bodyPr wrap="none" anchor="ctr"/>
          <a:lstStyle/>
          <a:p>
            <a:endParaRPr lang="en-US" sz="1633"/>
          </a:p>
        </p:txBody>
      </p:sp>
    </p:spTree>
    <p:extLst>
      <p:ext uri="{BB962C8B-B14F-4D97-AF65-F5344CB8AC3E}">
        <p14:creationId xmlns:p14="http://schemas.microsoft.com/office/powerpoint/2010/main" val="143279172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idx="4294967295"/>
          </p:nvPr>
        </p:nvSpPr>
        <p:spPr>
          <a:xfrm>
            <a:off x="914400" y="721895"/>
            <a:ext cx="5111015" cy="649705"/>
          </a:xfrm>
        </p:spPr>
        <p:txBody>
          <a:bodyPr/>
          <a:lstStyle/>
          <a:p>
            <a:pPr eaLnBrk="1" hangingPunct="1"/>
            <a:r>
              <a:rPr lang="en-US" altLang="en-US" sz="3200" dirty="0">
                <a:solidFill>
                  <a:schemeClr val="tx1"/>
                </a:solidFill>
              </a:rPr>
              <a:t>Example: Histogram Matching</a:t>
            </a:r>
          </a:p>
        </p:txBody>
      </p:sp>
      <p:sp>
        <p:nvSpPr>
          <p:cNvPr id="65542" name="Text Box 4"/>
          <p:cNvSpPr txBox="1">
            <a:spLocks noChangeArrowheads="1"/>
          </p:cNvSpPr>
          <p:nvPr/>
        </p:nvSpPr>
        <p:spPr bwMode="auto">
          <a:xfrm>
            <a:off x="1029903" y="1457326"/>
            <a:ext cx="1034715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dirty="0"/>
              <a:t>Suppose that a 3-bit image (L=8) of size 64 × 64 pixels (</a:t>
            </a:r>
            <a:r>
              <a:rPr lang="en-US" altLang="en-US" sz="2000" i="1" dirty="0"/>
              <a:t>MN </a:t>
            </a:r>
            <a:r>
              <a:rPr lang="en-US" altLang="en-US" sz="2000" dirty="0"/>
              <a:t>= 4096) has the intensity distribution shown in the following table (on the left). Get the histogram transformation function and make the output image with the specified histogram, listed in the table on the right.</a:t>
            </a:r>
          </a:p>
        </p:txBody>
      </p:sp>
      <p:pic>
        <p:nvPicPr>
          <p:cNvPr id="655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648" y="2887664"/>
            <a:ext cx="4548188" cy="324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852" y="2857502"/>
            <a:ext cx="3775075"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Rectangle 7"/>
          <p:cNvSpPr>
            <a:spLocks noChangeArrowheads="1"/>
          </p:cNvSpPr>
          <p:nvPr/>
        </p:nvSpPr>
        <p:spPr bwMode="auto">
          <a:xfrm>
            <a:off x="9626360" y="3049667"/>
            <a:ext cx="727075" cy="523875"/>
          </a:xfrm>
          <a:prstGeom prst="rect">
            <a:avLst/>
          </a:prstGeom>
          <a:solidFill>
            <a:srgbClr val="F3F2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65546" name="Rectangle 8"/>
          <p:cNvSpPr>
            <a:spLocks noChangeArrowheads="1"/>
          </p:cNvSpPr>
          <p:nvPr/>
        </p:nvSpPr>
        <p:spPr bwMode="auto">
          <a:xfrm>
            <a:off x="9649380" y="3718710"/>
            <a:ext cx="681037" cy="2147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Tree>
    <p:extLst>
      <p:ext uri="{BB962C8B-B14F-4D97-AF65-F5344CB8AC3E}">
        <p14:creationId xmlns:p14="http://schemas.microsoft.com/office/powerpoint/2010/main" val="358146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1788" y="3957637"/>
            <a:ext cx="2560638"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017" name="Rectangle 9"/>
          <p:cNvSpPr>
            <a:spLocks noRot="1" noChangeArrowheads="1"/>
          </p:cNvSpPr>
          <p:nvPr/>
        </p:nvSpPr>
        <p:spPr bwMode="auto">
          <a:xfrm>
            <a:off x="847826" y="1513805"/>
            <a:ext cx="10134600" cy="480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20000"/>
              </a:spcBef>
              <a:buClr>
                <a:schemeClr val="hlink"/>
              </a:buClr>
              <a:buSzPct val="80000"/>
              <a:buFont typeface="Arial" panose="020B0604020202020204" pitchFamily="34" charset="0"/>
              <a:buNone/>
            </a:pPr>
            <a:r>
              <a:rPr lang="en-US" altLang="en-US" sz="2000" dirty="0"/>
              <a:t>    Obtain the scaled histogram-equalized values,</a:t>
            </a:r>
          </a:p>
          <a:p>
            <a:pPr eaLnBrk="1" hangingPunct="1">
              <a:spcBef>
                <a:spcPct val="20000"/>
              </a:spcBef>
              <a:buClr>
                <a:schemeClr val="hlink"/>
              </a:buClr>
              <a:buSzPct val="80000"/>
              <a:buFont typeface="Arial" panose="020B0604020202020204" pitchFamily="34" charset="0"/>
              <a:buNone/>
            </a:pPr>
            <a:endParaRPr lang="en-US" altLang="en-US" sz="2000" dirty="0"/>
          </a:p>
          <a:p>
            <a:pPr eaLnBrk="1" hangingPunct="1">
              <a:spcBef>
                <a:spcPct val="20000"/>
              </a:spcBef>
              <a:buClr>
                <a:schemeClr val="hlink"/>
              </a:buClr>
              <a:buSzPct val="80000"/>
              <a:buFont typeface="Arial" panose="020B0604020202020204" pitchFamily="34" charset="0"/>
              <a:buChar char="►"/>
            </a:pPr>
            <a:endParaRPr lang="en-US" altLang="en-US" sz="2000" dirty="0"/>
          </a:p>
          <a:p>
            <a:pPr eaLnBrk="1" hangingPunct="1">
              <a:spcBef>
                <a:spcPct val="20000"/>
              </a:spcBef>
              <a:buClr>
                <a:schemeClr val="hlink"/>
              </a:buClr>
              <a:buSzPct val="80000"/>
              <a:buFont typeface="Arial" panose="020B0604020202020204" pitchFamily="34" charset="0"/>
              <a:buChar char="►"/>
            </a:pPr>
            <a:endParaRPr lang="en-US" altLang="en-US" sz="2000" dirty="0"/>
          </a:p>
          <a:p>
            <a:pPr eaLnBrk="1" hangingPunct="1">
              <a:spcBef>
                <a:spcPct val="20000"/>
              </a:spcBef>
              <a:buClr>
                <a:schemeClr val="hlink"/>
              </a:buClr>
              <a:buSzPct val="80000"/>
              <a:buFont typeface="Arial" panose="020B0604020202020204" pitchFamily="34" charset="0"/>
              <a:buNone/>
            </a:pPr>
            <a:r>
              <a:rPr lang="en-US" altLang="en-US" sz="2000" dirty="0"/>
              <a:t>    Compute all the values of the transformation function G,</a:t>
            </a:r>
          </a:p>
          <a:p>
            <a:pPr eaLnBrk="1" hangingPunct="1">
              <a:spcBef>
                <a:spcPct val="20000"/>
              </a:spcBef>
              <a:buClr>
                <a:schemeClr val="hlink"/>
              </a:buClr>
              <a:buSzPct val="80000"/>
              <a:buFont typeface="Arial" panose="020B0604020202020204" pitchFamily="34" charset="0"/>
              <a:buNone/>
            </a:pPr>
            <a:endParaRPr lang="en-US" altLang="en-US" sz="2000" dirty="0"/>
          </a:p>
        </p:txBody>
      </p:sp>
      <p:pic>
        <p:nvPicPr>
          <p:cNvPr id="2152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126" y="1212517"/>
            <a:ext cx="25273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4" name="Rectangle 12"/>
          <p:cNvSpPr>
            <a:spLocks noChangeArrowheads="1"/>
          </p:cNvSpPr>
          <p:nvPr/>
        </p:nvSpPr>
        <p:spPr bwMode="auto">
          <a:xfrm>
            <a:off x="10387565" y="1331242"/>
            <a:ext cx="515938" cy="365125"/>
          </a:xfrm>
          <a:prstGeom prst="rect">
            <a:avLst/>
          </a:prstGeom>
          <a:solidFill>
            <a:srgbClr val="F3F2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1525" name="Rectangle 13"/>
          <p:cNvSpPr>
            <a:spLocks noChangeArrowheads="1"/>
          </p:cNvSpPr>
          <p:nvPr/>
        </p:nvSpPr>
        <p:spPr bwMode="auto">
          <a:xfrm>
            <a:off x="10261989" y="1791178"/>
            <a:ext cx="588962" cy="1490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aphicFrame>
        <p:nvGraphicFramePr>
          <p:cNvPr id="299022" name="Object 14"/>
          <p:cNvGraphicFramePr>
            <a:graphicFrameLocks noChangeAspect="1"/>
          </p:cNvGraphicFramePr>
          <p:nvPr>
            <p:extLst>
              <p:ext uri="{D42A27DB-BD31-4B8C-83A1-F6EECF244321}">
                <p14:modId xmlns:p14="http://schemas.microsoft.com/office/powerpoint/2010/main" val="1805485832"/>
              </p:ext>
            </p:extLst>
          </p:nvPr>
        </p:nvGraphicFramePr>
        <p:xfrm>
          <a:off x="3569551" y="1998663"/>
          <a:ext cx="4022725" cy="922337"/>
        </p:xfrm>
        <a:graphic>
          <a:graphicData uri="http://schemas.openxmlformats.org/presentationml/2006/ole">
            <mc:AlternateContent xmlns:mc="http://schemas.openxmlformats.org/markup-compatibility/2006">
              <mc:Choice xmlns:v="urn:schemas-microsoft-com:vml" Requires="v">
                <p:oleObj spid="_x0000_s18213" name="Equation" r:id="rId5" imgW="1993680" imgH="457200" progId="Equation.DSMT4">
                  <p:embed/>
                </p:oleObj>
              </mc:Choice>
              <mc:Fallback>
                <p:oleObj name="Equation" r:id="rId5" imgW="1993680" imgH="457200" progId="Equation.DSMT4">
                  <p:embed/>
                  <p:pic>
                    <p:nvPicPr>
                      <p:cNvPr id="299022"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9551" y="1998663"/>
                        <a:ext cx="4022725" cy="92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3" name="Object 15"/>
          <p:cNvGraphicFramePr>
            <a:graphicFrameLocks noChangeAspect="1"/>
          </p:cNvGraphicFramePr>
          <p:nvPr/>
        </p:nvGraphicFramePr>
        <p:xfrm>
          <a:off x="2706688" y="3424238"/>
          <a:ext cx="2717800" cy="749300"/>
        </p:xfrm>
        <a:graphic>
          <a:graphicData uri="http://schemas.openxmlformats.org/presentationml/2006/ole">
            <mc:AlternateContent xmlns:mc="http://schemas.openxmlformats.org/markup-compatibility/2006">
              <mc:Choice xmlns:v="urn:schemas-microsoft-com:vml" Requires="v">
                <p:oleObj spid="_x0000_s18214" name="Equation" r:id="rId7" imgW="1612800" imgH="444240" progId="Equation.DSMT4">
                  <p:embed/>
                </p:oleObj>
              </mc:Choice>
              <mc:Fallback>
                <p:oleObj name="Equation" r:id="rId7" imgW="1612800" imgH="444240" progId="Equation.DSMT4">
                  <p:embed/>
                  <p:pic>
                    <p:nvPicPr>
                      <p:cNvPr id="299023"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6688" y="3424238"/>
                        <a:ext cx="27178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4" name="Object 16"/>
          <p:cNvGraphicFramePr>
            <a:graphicFrameLocks noChangeAspect="1"/>
          </p:cNvGraphicFramePr>
          <p:nvPr/>
        </p:nvGraphicFramePr>
        <p:xfrm>
          <a:off x="2654300" y="4318001"/>
          <a:ext cx="5075238" cy="1609725"/>
        </p:xfrm>
        <a:graphic>
          <a:graphicData uri="http://schemas.openxmlformats.org/presentationml/2006/ole">
            <mc:AlternateContent xmlns:mc="http://schemas.openxmlformats.org/markup-compatibility/2006">
              <mc:Choice xmlns:v="urn:schemas-microsoft-com:vml" Requires="v">
                <p:oleObj spid="_x0000_s18215" name="Equation" r:id="rId9" imgW="2882880" imgH="914400" progId="Equation.DSMT4">
                  <p:embed/>
                </p:oleObj>
              </mc:Choice>
              <mc:Fallback>
                <p:oleObj name="Equation" r:id="rId9" imgW="2882880" imgH="914400" progId="Equation.DSMT4">
                  <p:embed/>
                  <p:pic>
                    <p:nvPicPr>
                      <p:cNvPr id="299024"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4300" y="4318001"/>
                        <a:ext cx="5075238"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5" name="Object 17"/>
          <p:cNvGraphicFramePr>
            <a:graphicFrameLocks noChangeAspect="1"/>
          </p:cNvGraphicFramePr>
          <p:nvPr/>
        </p:nvGraphicFramePr>
        <p:xfrm>
          <a:off x="5484814" y="3587751"/>
          <a:ext cx="619125" cy="360363"/>
        </p:xfrm>
        <a:graphic>
          <a:graphicData uri="http://schemas.openxmlformats.org/presentationml/2006/ole">
            <mc:AlternateContent xmlns:mc="http://schemas.openxmlformats.org/markup-compatibility/2006">
              <mc:Choice xmlns:v="urn:schemas-microsoft-com:vml" Requires="v">
                <p:oleObj spid="_x0000_s18216" name="Equation" r:id="rId11" imgW="304560" imgH="177480" progId="Equation.DSMT4">
                  <p:embed/>
                </p:oleObj>
              </mc:Choice>
              <mc:Fallback>
                <p:oleObj name="Equation" r:id="rId11" imgW="304560" imgH="177480" progId="Equation.DSMT4">
                  <p:embed/>
                  <p:pic>
                    <p:nvPicPr>
                      <p:cNvPr id="299025"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4814" y="3587751"/>
                        <a:ext cx="61912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6" name="Object 18"/>
          <p:cNvGraphicFramePr>
            <a:graphicFrameLocks noChangeAspect="1"/>
          </p:cNvGraphicFramePr>
          <p:nvPr/>
        </p:nvGraphicFramePr>
        <p:xfrm>
          <a:off x="4303713" y="4341813"/>
          <a:ext cx="576262" cy="336550"/>
        </p:xfrm>
        <a:graphic>
          <a:graphicData uri="http://schemas.openxmlformats.org/presentationml/2006/ole">
            <mc:AlternateContent xmlns:mc="http://schemas.openxmlformats.org/markup-compatibility/2006">
              <mc:Choice xmlns:v="urn:schemas-microsoft-com:vml" Requires="v">
                <p:oleObj spid="_x0000_s18217" name="Equation" r:id="rId13" imgW="304560" imgH="177480" progId="Equation.DSMT4">
                  <p:embed/>
                </p:oleObj>
              </mc:Choice>
              <mc:Fallback>
                <p:oleObj name="Equation" r:id="rId13" imgW="304560" imgH="177480" progId="Equation.DSMT4">
                  <p:embed/>
                  <p:pic>
                    <p:nvPicPr>
                      <p:cNvPr id="299026"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3713" y="4341813"/>
                        <a:ext cx="57626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7" name="Object 19"/>
          <p:cNvGraphicFramePr>
            <a:graphicFrameLocks noChangeAspect="1"/>
          </p:cNvGraphicFramePr>
          <p:nvPr/>
        </p:nvGraphicFramePr>
        <p:xfrm>
          <a:off x="7099300" y="4287838"/>
          <a:ext cx="628650" cy="366712"/>
        </p:xfrm>
        <a:graphic>
          <a:graphicData uri="http://schemas.openxmlformats.org/presentationml/2006/ole">
            <mc:AlternateContent xmlns:mc="http://schemas.openxmlformats.org/markup-compatibility/2006">
              <mc:Choice xmlns:v="urn:schemas-microsoft-com:vml" Requires="v">
                <p:oleObj spid="_x0000_s18218" name="Equation" r:id="rId15" imgW="304560" imgH="177480" progId="Equation.DSMT4">
                  <p:embed/>
                </p:oleObj>
              </mc:Choice>
              <mc:Fallback>
                <p:oleObj name="Equation" r:id="rId15" imgW="304560" imgH="177480" progId="Equation.DSMT4">
                  <p:embed/>
                  <p:pic>
                    <p:nvPicPr>
                      <p:cNvPr id="299027"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99300" y="4287838"/>
                        <a:ext cx="6286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8" name="Object 20"/>
          <p:cNvGraphicFramePr>
            <a:graphicFrameLocks noChangeAspect="1"/>
          </p:cNvGraphicFramePr>
          <p:nvPr/>
        </p:nvGraphicFramePr>
        <p:xfrm>
          <a:off x="4249738" y="4689475"/>
          <a:ext cx="569912" cy="361950"/>
        </p:xfrm>
        <a:graphic>
          <a:graphicData uri="http://schemas.openxmlformats.org/presentationml/2006/ole">
            <mc:AlternateContent xmlns:mc="http://schemas.openxmlformats.org/markup-compatibility/2006">
              <mc:Choice xmlns:v="urn:schemas-microsoft-com:vml" Requires="v">
                <p:oleObj spid="_x0000_s18219" name="Equation" r:id="rId17" imgW="279360" imgH="177480" progId="Equation.DSMT4">
                  <p:embed/>
                </p:oleObj>
              </mc:Choice>
              <mc:Fallback>
                <p:oleObj name="Equation" r:id="rId17" imgW="279360" imgH="177480" progId="Equation.DSMT4">
                  <p:embed/>
                  <p:pic>
                    <p:nvPicPr>
                      <p:cNvPr id="299028"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9738" y="4689475"/>
                        <a:ext cx="569912"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9" name="Object 21"/>
          <p:cNvGraphicFramePr>
            <a:graphicFrameLocks noChangeAspect="1"/>
          </p:cNvGraphicFramePr>
          <p:nvPr/>
        </p:nvGraphicFramePr>
        <p:xfrm>
          <a:off x="7127876" y="4702175"/>
          <a:ext cx="601663" cy="350838"/>
        </p:xfrm>
        <a:graphic>
          <a:graphicData uri="http://schemas.openxmlformats.org/presentationml/2006/ole">
            <mc:AlternateContent xmlns:mc="http://schemas.openxmlformats.org/markup-compatibility/2006">
              <mc:Choice xmlns:v="urn:schemas-microsoft-com:vml" Requires="v">
                <p:oleObj spid="_x0000_s18220" name="Equation" r:id="rId19" imgW="304560" imgH="177480" progId="Equation.DSMT4">
                  <p:embed/>
                </p:oleObj>
              </mc:Choice>
              <mc:Fallback>
                <p:oleObj name="Equation" r:id="rId19" imgW="304560" imgH="177480" progId="Equation.DSMT4">
                  <p:embed/>
                  <p:pic>
                    <p:nvPicPr>
                      <p:cNvPr id="299029"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27876" y="4702175"/>
                        <a:ext cx="601663"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30" name="Object 22"/>
          <p:cNvGraphicFramePr>
            <a:graphicFrameLocks noChangeAspect="1"/>
          </p:cNvGraphicFramePr>
          <p:nvPr/>
        </p:nvGraphicFramePr>
        <p:xfrm>
          <a:off x="7170739" y="5102225"/>
          <a:ext cx="579437" cy="338138"/>
        </p:xfrm>
        <a:graphic>
          <a:graphicData uri="http://schemas.openxmlformats.org/presentationml/2006/ole">
            <mc:AlternateContent xmlns:mc="http://schemas.openxmlformats.org/markup-compatibility/2006">
              <mc:Choice xmlns:v="urn:schemas-microsoft-com:vml" Requires="v">
                <p:oleObj spid="_x0000_s18221" name="Equation" r:id="rId21" imgW="304560" imgH="177480" progId="Equation.DSMT4">
                  <p:embed/>
                </p:oleObj>
              </mc:Choice>
              <mc:Fallback>
                <p:oleObj name="Equation" r:id="rId21" imgW="304560" imgH="177480" progId="Equation.DSMT4">
                  <p:embed/>
                  <p:pic>
                    <p:nvPicPr>
                      <p:cNvPr id="299030" name="Object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70739" y="5102225"/>
                        <a:ext cx="579437"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31" name="Object 23"/>
          <p:cNvGraphicFramePr>
            <a:graphicFrameLocks noChangeAspect="1"/>
          </p:cNvGraphicFramePr>
          <p:nvPr/>
        </p:nvGraphicFramePr>
        <p:xfrm>
          <a:off x="4262438" y="5087938"/>
          <a:ext cx="552450" cy="336550"/>
        </p:xfrm>
        <a:graphic>
          <a:graphicData uri="http://schemas.openxmlformats.org/presentationml/2006/ole">
            <mc:AlternateContent xmlns:mc="http://schemas.openxmlformats.org/markup-compatibility/2006">
              <mc:Choice xmlns:v="urn:schemas-microsoft-com:vml" Requires="v">
                <p:oleObj spid="_x0000_s18222" name="Equation" r:id="rId23" imgW="291960" imgH="177480" progId="Equation.DSMT4">
                  <p:embed/>
                </p:oleObj>
              </mc:Choice>
              <mc:Fallback>
                <p:oleObj name="Equation" r:id="rId23" imgW="291960" imgH="177480" progId="Equation.DSMT4">
                  <p:embed/>
                  <p:pic>
                    <p:nvPicPr>
                      <p:cNvPr id="299031" name="Object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62438" y="5087938"/>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32" name="Object 24"/>
          <p:cNvGraphicFramePr>
            <a:graphicFrameLocks noChangeAspect="1"/>
          </p:cNvGraphicFramePr>
          <p:nvPr/>
        </p:nvGraphicFramePr>
        <p:xfrm>
          <a:off x="4270375" y="5502276"/>
          <a:ext cx="604838" cy="352425"/>
        </p:xfrm>
        <a:graphic>
          <a:graphicData uri="http://schemas.openxmlformats.org/presentationml/2006/ole">
            <mc:AlternateContent xmlns:mc="http://schemas.openxmlformats.org/markup-compatibility/2006">
              <mc:Choice xmlns:v="urn:schemas-microsoft-com:vml" Requires="v">
                <p:oleObj spid="_x0000_s18223" name="Equation" r:id="rId25" imgW="304560" imgH="177480" progId="Equation.DSMT4">
                  <p:embed/>
                </p:oleObj>
              </mc:Choice>
              <mc:Fallback>
                <p:oleObj name="Equation" r:id="rId25" imgW="304560" imgH="177480" progId="Equation.DSMT4">
                  <p:embed/>
                  <p:pic>
                    <p:nvPicPr>
                      <p:cNvPr id="299032" name="Object 2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70375" y="5502276"/>
                        <a:ext cx="6048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Rectangle 2"/>
          <p:cNvSpPr txBox="1">
            <a:spLocks noRot="1" noChangeArrowheads="1"/>
          </p:cNvSpPr>
          <p:nvPr/>
        </p:nvSpPr>
        <p:spPr>
          <a:xfrm>
            <a:off x="914400" y="721895"/>
            <a:ext cx="5111015" cy="64970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en-US" sz="3200">
                <a:solidFill>
                  <a:schemeClr val="tx1"/>
                </a:solidFill>
              </a:rPr>
              <a:t>Example: Histogram Matching</a:t>
            </a:r>
            <a:endParaRPr lang="en-US" altLang="en-US" sz="3200" dirty="0">
              <a:solidFill>
                <a:schemeClr val="tx1"/>
              </a:solidFill>
            </a:endParaRPr>
          </a:p>
        </p:txBody>
      </p:sp>
      <p:sp>
        <p:nvSpPr>
          <p:cNvPr id="23" name="Text Box 20"/>
          <p:cNvSpPr txBox="1">
            <a:spLocks noChangeArrowheads="1"/>
          </p:cNvSpPr>
          <p:nvPr/>
        </p:nvSpPr>
        <p:spPr bwMode="auto">
          <a:xfrm>
            <a:off x="4987926" y="4673601"/>
            <a:ext cx="512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b="1" dirty="0">
                <a:solidFill>
                  <a:srgbClr val="000066"/>
                </a:solidFill>
              </a:rPr>
              <a:t>s</a:t>
            </a:r>
            <a:r>
              <a:rPr lang="en-US" altLang="en-US" sz="2000" b="1" baseline="-25000" dirty="0">
                <a:solidFill>
                  <a:srgbClr val="000066"/>
                </a:solidFill>
              </a:rPr>
              <a:t>0</a:t>
            </a:r>
          </a:p>
        </p:txBody>
      </p:sp>
      <p:sp>
        <p:nvSpPr>
          <p:cNvPr id="25" name="Text Box 27"/>
          <p:cNvSpPr txBox="1">
            <a:spLocks noChangeArrowheads="1"/>
          </p:cNvSpPr>
          <p:nvPr/>
        </p:nvSpPr>
        <p:spPr bwMode="auto">
          <a:xfrm>
            <a:off x="5168901" y="5468939"/>
            <a:ext cx="512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b="1" dirty="0">
                <a:solidFill>
                  <a:srgbClr val="000066"/>
                </a:solidFill>
              </a:rPr>
              <a:t>s</a:t>
            </a:r>
            <a:r>
              <a:rPr lang="en-US" altLang="en-US" sz="2000" b="1" baseline="-25000" dirty="0">
                <a:solidFill>
                  <a:srgbClr val="000066"/>
                </a:solidFill>
              </a:rPr>
              <a:t>4</a:t>
            </a:r>
          </a:p>
        </p:txBody>
      </p:sp>
      <p:sp>
        <p:nvSpPr>
          <p:cNvPr id="26" name="Text Box 23"/>
          <p:cNvSpPr txBox="1">
            <a:spLocks noChangeArrowheads="1"/>
          </p:cNvSpPr>
          <p:nvPr/>
        </p:nvSpPr>
        <p:spPr bwMode="auto">
          <a:xfrm>
            <a:off x="5597526" y="5440364"/>
            <a:ext cx="512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b="1" dirty="0">
                <a:solidFill>
                  <a:srgbClr val="000066"/>
                </a:solidFill>
              </a:rPr>
              <a:t>s</a:t>
            </a:r>
            <a:r>
              <a:rPr lang="en-US" altLang="en-US" sz="2000" b="1" baseline="-25000" dirty="0">
                <a:solidFill>
                  <a:srgbClr val="000066"/>
                </a:solidFill>
              </a:rPr>
              <a:t>5</a:t>
            </a:r>
          </a:p>
        </p:txBody>
      </p:sp>
      <p:sp>
        <p:nvSpPr>
          <p:cNvPr id="27" name="Text Box 24"/>
          <p:cNvSpPr txBox="1">
            <a:spLocks noChangeArrowheads="1"/>
          </p:cNvSpPr>
          <p:nvPr/>
        </p:nvSpPr>
        <p:spPr bwMode="auto">
          <a:xfrm>
            <a:off x="6026151" y="5440364"/>
            <a:ext cx="512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b="1" dirty="0">
                <a:solidFill>
                  <a:srgbClr val="000066"/>
                </a:solidFill>
              </a:rPr>
              <a:t>s</a:t>
            </a:r>
            <a:r>
              <a:rPr lang="en-US" altLang="en-US" sz="2000" b="1" baseline="-25000" dirty="0">
                <a:solidFill>
                  <a:srgbClr val="000066"/>
                </a:solidFill>
              </a:rPr>
              <a:t>6</a:t>
            </a:r>
          </a:p>
        </p:txBody>
      </p:sp>
      <p:sp>
        <p:nvSpPr>
          <p:cNvPr id="28" name="Text Box 25"/>
          <p:cNvSpPr txBox="1">
            <a:spLocks noChangeArrowheads="1"/>
          </p:cNvSpPr>
          <p:nvPr/>
        </p:nvSpPr>
        <p:spPr bwMode="auto">
          <a:xfrm>
            <a:off x="6497638" y="5440364"/>
            <a:ext cx="512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b="1" dirty="0">
                <a:solidFill>
                  <a:srgbClr val="000066"/>
                </a:solidFill>
              </a:rPr>
              <a:t>s</a:t>
            </a:r>
            <a:r>
              <a:rPr lang="en-US" altLang="en-US" sz="2000" b="1" baseline="-25000" dirty="0">
                <a:solidFill>
                  <a:srgbClr val="000066"/>
                </a:solidFill>
              </a:rPr>
              <a:t>7</a:t>
            </a:r>
          </a:p>
        </p:txBody>
      </p:sp>
      <p:sp>
        <p:nvSpPr>
          <p:cNvPr id="29" name="Text Box 26"/>
          <p:cNvSpPr txBox="1">
            <a:spLocks noChangeArrowheads="1"/>
          </p:cNvSpPr>
          <p:nvPr/>
        </p:nvSpPr>
        <p:spPr bwMode="auto">
          <a:xfrm>
            <a:off x="7812088" y="4640264"/>
            <a:ext cx="512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b="1">
                <a:solidFill>
                  <a:srgbClr val="000066"/>
                </a:solidFill>
              </a:rPr>
              <a:t>s</a:t>
            </a:r>
            <a:r>
              <a:rPr lang="en-US" altLang="en-US" sz="2000" b="1" baseline="-25000">
                <a:solidFill>
                  <a:srgbClr val="000066"/>
                </a:solidFill>
              </a:rPr>
              <a:t>1</a:t>
            </a:r>
          </a:p>
        </p:txBody>
      </p:sp>
      <p:sp>
        <p:nvSpPr>
          <p:cNvPr id="30" name="Text Box 22"/>
          <p:cNvSpPr txBox="1">
            <a:spLocks noChangeArrowheads="1"/>
          </p:cNvSpPr>
          <p:nvPr/>
        </p:nvSpPr>
        <p:spPr bwMode="auto">
          <a:xfrm>
            <a:off x="7826376" y="5068889"/>
            <a:ext cx="512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b="1" dirty="0">
                <a:solidFill>
                  <a:srgbClr val="000066"/>
                </a:solidFill>
              </a:rPr>
              <a:t>s</a:t>
            </a:r>
            <a:r>
              <a:rPr lang="en-US" altLang="en-US" sz="2000" b="1" baseline="-25000" dirty="0">
                <a:solidFill>
                  <a:srgbClr val="000066"/>
                </a:solidFill>
              </a:rPr>
              <a:t>3</a:t>
            </a:r>
          </a:p>
        </p:txBody>
      </p:sp>
      <p:sp>
        <p:nvSpPr>
          <p:cNvPr id="31" name="Text Box 21"/>
          <p:cNvSpPr txBox="1">
            <a:spLocks noChangeArrowheads="1"/>
          </p:cNvSpPr>
          <p:nvPr/>
        </p:nvSpPr>
        <p:spPr bwMode="auto">
          <a:xfrm>
            <a:off x="4968876" y="5040314"/>
            <a:ext cx="512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b="1" dirty="0">
                <a:solidFill>
                  <a:srgbClr val="000066"/>
                </a:solidFill>
              </a:rPr>
              <a:t>s</a:t>
            </a:r>
            <a:r>
              <a:rPr lang="en-US" altLang="en-US" sz="2000" b="1" baseline="-25000" dirty="0">
                <a:solidFill>
                  <a:srgbClr val="000066"/>
                </a:solidFill>
              </a:rPr>
              <a:t>2</a:t>
            </a:r>
          </a:p>
        </p:txBody>
      </p:sp>
    </p:spTree>
    <p:extLst>
      <p:ext uri="{BB962C8B-B14F-4D97-AF65-F5344CB8AC3E}">
        <p14:creationId xmlns:p14="http://schemas.microsoft.com/office/powerpoint/2010/main" val="1796632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99017">
                                            <p:txEl>
                                              <p:pRg st="0" end="0"/>
                                            </p:txEl>
                                          </p:spTgt>
                                        </p:tgtEl>
                                        <p:attrNameLst>
                                          <p:attrName>style.visibility</p:attrName>
                                        </p:attrNameLst>
                                      </p:cBhvr>
                                      <p:to>
                                        <p:strVal val="visible"/>
                                      </p:to>
                                    </p:set>
                                    <p:animEffect transition="in" filter="diamond(in)">
                                      <p:cBhvr>
                                        <p:cTn id="7" dur="2000"/>
                                        <p:tgtEl>
                                          <p:spTgt spid="2990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99022"/>
                                        </p:tgtEl>
                                        <p:attrNameLst>
                                          <p:attrName>style.visibility</p:attrName>
                                        </p:attrNameLst>
                                      </p:cBhvr>
                                      <p:to>
                                        <p:strVal val="visible"/>
                                      </p:to>
                                    </p:set>
                                    <p:animEffect transition="in" filter="circle(in)">
                                      <p:cBhvr>
                                        <p:cTn id="12" dur="2000"/>
                                        <p:tgtEl>
                                          <p:spTgt spid="29902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99017">
                                            <p:txEl>
                                              <p:pRg st="4" end="4"/>
                                            </p:txEl>
                                          </p:spTgt>
                                        </p:tgtEl>
                                        <p:attrNameLst>
                                          <p:attrName>style.visibility</p:attrName>
                                        </p:attrNameLst>
                                      </p:cBhvr>
                                      <p:to>
                                        <p:strVal val="visible"/>
                                      </p:to>
                                    </p:set>
                                    <p:animEffect transition="in" filter="circle(in)">
                                      <p:cBhvr>
                                        <p:cTn id="17" dur="2000"/>
                                        <p:tgtEl>
                                          <p:spTgt spid="29901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99023"/>
                                        </p:tgtEl>
                                        <p:attrNameLst>
                                          <p:attrName>style.visibility</p:attrName>
                                        </p:attrNameLst>
                                      </p:cBhvr>
                                      <p:to>
                                        <p:strVal val="visible"/>
                                      </p:to>
                                    </p:set>
                                    <p:animEffect transition="in" filter="blinds(horizontal)">
                                      <p:cBhvr>
                                        <p:cTn id="22" dur="500"/>
                                        <p:tgtEl>
                                          <p:spTgt spid="2990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299024"/>
                                        </p:tgtEl>
                                        <p:attrNameLst>
                                          <p:attrName>style.visibility</p:attrName>
                                        </p:attrNameLst>
                                      </p:cBhvr>
                                      <p:to>
                                        <p:strVal val="visible"/>
                                      </p:to>
                                    </p:set>
                                    <p:animEffect transition="in" filter="diamond(in)">
                                      <p:cBhvr>
                                        <p:cTn id="27" dur="2000"/>
                                        <p:tgtEl>
                                          <p:spTgt spid="2990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99025"/>
                                        </p:tgtEl>
                                        <p:attrNameLst>
                                          <p:attrName>style.visibility</p:attrName>
                                        </p:attrNameLst>
                                      </p:cBhvr>
                                      <p:to>
                                        <p:strVal val="visible"/>
                                      </p:to>
                                    </p:set>
                                    <p:animEffect transition="in" filter="blinds(horizontal)">
                                      <p:cBhvr>
                                        <p:cTn id="32" dur="500"/>
                                        <p:tgtEl>
                                          <p:spTgt spid="299025"/>
                                        </p:tgtEl>
                                      </p:cBhvr>
                                    </p:animEffect>
                                  </p:childTnLst>
                                </p:cTn>
                              </p:par>
                            </p:childTnLst>
                          </p:cTn>
                        </p:par>
                        <p:par>
                          <p:cTn id="33" fill="hold" nodeType="afterGroup">
                            <p:stCondLst>
                              <p:cond delay="500"/>
                            </p:stCondLst>
                            <p:childTnLst>
                              <p:par>
                                <p:cTn id="34" presetID="3" presetClass="entr" presetSubtype="10" fill="hold" nodeType="afterEffect">
                                  <p:stCondLst>
                                    <p:cond delay="0"/>
                                  </p:stCondLst>
                                  <p:childTnLst>
                                    <p:set>
                                      <p:cBhvr>
                                        <p:cTn id="35" dur="1" fill="hold">
                                          <p:stCondLst>
                                            <p:cond delay="0"/>
                                          </p:stCondLst>
                                        </p:cTn>
                                        <p:tgtEl>
                                          <p:spTgt spid="299026"/>
                                        </p:tgtEl>
                                        <p:attrNameLst>
                                          <p:attrName>style.visibility</p:attrName>
                                        </p:attrNameLst>
                                      </p:cBhvr>
                                      <p:to>
                                        <p:strVal val="visible"/>
                                      </p:to>
                                    </p:set>
                                    <p:animEffect transition="in" filter="blinds(horizontal)">
                                      <p:cBhvr>
                                        <p:cTn id="36" dur="500"/>
                                        <p:tgtEl>
                                          <p:spTgt spid="299026"/>
                                        </p:tgtEl>
                                      </p:cBhvr>
                                    </p:animEffect>
                                  </p:childTnLst>
                                </p:cTn>
                              </p:par>
                            </p:childTnLst>
                          </p:cTn>
                        </p:par>
                        <p:par>
                          <p:cTn id="37" fill="hold" nodeType="afterGroup">
                            <p:stCondLst>
                              <p:cond delay="1000"/>
                            </p:stCondLst>
                            <p:childTnLst>
                              <p:par>
                                <p:cTn id="38" presetID="3" presetClass="entr" presetSubtype="10" fill="hold" nodeType="afterEffect">
                                  <p:stCondLst>
                                    <p:cond delay="0"/>
                                  </p:stCondLst>
                                  <p:childTnLst>
                                    <p:set>
                                      <p:cBhvr>
                                        <p:cTn id="39" dur="1" fill="hold">
                                          <p:stCondLst>
                                            <p:cond delay="0"/>
                                          </p:stCondLst>
                                        </p:cTn>
                                        <p:tgtEl>
                                          <p:spTgt spid="299028"/>
                                        </p:tgtEl>
                                        <p:attrNameLst>
                                          <p:attrName>style.visibility</p:attrName>
                                        </p:attrNameLst>
                                      </p:cBhvr>
                                      <p:to>
                                        <p:strVal val="visible"/>
                                      </p:to>
                                    </p:set>
                                    <p:animEffect transition="in" filter="blinds(horizontal)">
                                      <p:cBhvr>
                                        <p:cTn id="40" dur="500"/>
                                        <p:tgtEl>
                                          <p:spTgt spid="299028"/>
                                        </p:tgtEl>
                                      </p:cBhvr>
                                    </p:animEffect>
                                  </p:childTnLst>
                                </p:cTn>
                              </p:par>
                            </p:childTnLst>
                          </p:cTn>
                        </p:par>
                        <p:par>
                          <p:cTn id="41" fill="hold" nodeType="afterGroup">
                            <p:stCondLst>
                              <p:cond delay="1500"/>
                            </p:stCondLst>
                            <p:childTnLst>
                              <p:par>
                                <p:cTn id="42" presetID="3" presetClass="entr" presetSubtype="10" fill="hold" nodeType="afterEffect">
                                  <p:stCondLst>
                                    <p:cond delay="0"/>
                                  </p:stCondLst>
                                  <p:childTnLst>
                                    <p:set>
                                      <p:cBhvr>
                                        <p:cTn id="43" dur="1" fill="hold">
                                          <p:stCondLst>
                                            <p:cond delay="0"/>
                                          </p:stCondLst>
                                        </p:cTn>
                                        <p:tgtEl>
                                          <p:spTgt spid="299031"/>
                                        </p:tgtEl>
                                        <p:attrNameLst>
                                          <p:attrName>style.visibility</p:attrName>
                                        </p:attrNameLst>
                                      </p:cBhvr>
                                      <p:to>
                                        <p:strVal val="visible"/>
                                      </p:to>
                                    </p:set>
                                    <p:animEffect transition="in" filter="blinds(horizontal)">
                                      <p:cBhvr>
                                        <p:cTn id="44" dur="500"/>
                                        <p:tgtEl>
                                          <p:spTgt spid="299031"/>
                                        </p:tgtEl>
                                      </p:cBhvr>
                                    </p:animEffect>
                                  </p:childTnLst>
                                </p:cTn>
                              </p:par>
                            </p:childTnLst>
                          </p:cTn>
                        </p:par>
                        <p:par>
                          <p:cTn id="45" fill="hold" nodeType="afterGroup">
                            <p:stCondLst>
                              <p:cond delay="2000"/>
                            </p:stCondLst>
                            <p:childTnLst>
                              <p:par>
                                <p:cTn id="46" presetID="3" presetClass="entr" presetSubtype="10" fill="hold" nodeType="afterEffect">
                                  <p:stCondLst>
                                    <p:cond delay="0"/>
                                  </p:stCondLst>
                                  <p:childTnLst>
                                    <p:set>
                                      <p:cBhvr>
                                        <p:cTn id="47" dur="1" fill="hold">
                                          <p:stCondLst>
                                            <p:cond delay="0"/>
                                          </p:stCondLst>
                                        </p:cTn>
                                        <p:tgtEl>
                                          <p:spTgt spid="299032"/>
                                        </p:tgtEl>
                                        <p:attrNameLst>
                                          <p:attrName>style.visibility</p:attrName>
                                        </p:attrNameLst>
                                      </p:cBhvr>
                                      <p:to>
                                        <p:strVal val="visible"/>
                                      </p:to>
                                    </p:set>
                                    <p:animEffect transition="in" filter="blinds(horizontal)">
                                      <p:cBhvr>
                                        <p:cTn id="48" dur="500"/>
                                        <p:tgtEl>
                                          <p:spTgt spid="299032"/>
                                        </p:tgtEl>
                                      </p:cBhvr>
                                    </p:animEffect>
                                  </p:childTnLst>
                                </p:cTn>
                              </p:par>
                            </p:childTnLst>
                          </p:cTn>
                        </p:par>
                        <p:par>
                          <p:cTn id="49" fill="hold" nodeType="afterGroup">
                            <p:stCondLst>
                              <p:cond delay="2500"/>
                            </p:stCondLst>
                            <p:childTnLst>
                              <p:par>
                                <p:cTn id="50" presetID="3" presetClass="entr" presetSubtype="10" fill="hold" nodeType="afterEffect">
                                  <p:stCondLst>
                                    <p:cond delay="0"/>
                                  </p:stCondLst>
                                  <p:childTnLst>
                                    <p:set>
                                      <p:cBhvr>
                                        <p:cTn id="51" dur="1" fill="hold">
                                          <p:stCondLst>
                                            <p:cond delay="0"/>
                                          </p:stCondLst>
                                        </p:cTn>
                                        <p:tgtEl>
                                          <p:spTgt spid="299027"/>
                                        </p:tgtEl>
                                        <p:attrNameLst>
                                          <p:attrName>style.visibility</p:attrName>
                                        </p:attrNameLst>
                                      </p:cBhvr>
                                      <p:to>
                                        <p:strVal val="visible"/>
                                      </p:to>
                                    </p:set>
                                    <p:animEffect transition="in" filter="blinds(horizontal)">
                                      <p:cBhvr>
                                        <p:cTn id="52" dur="500"/>
                                        <p:tgtEl>
                                          <p:spTgt spid="299027"/>
                                        </p:tgtEl>
                                      </p:cBhvr>
                                    </p:animEffect>
                                  </p:childTnLst>
                                </p:cTn>
                              </p:par>
                            </p:childTnLst>
                          </p:cTn>
                        </p:par>
                        <p:par>
                          <p:cTn id="53" fill="hold" nodeType="afterGroup">
                            <p:stCondLst>
                              <p:cond delay="3000"/>
                            </p:stCondLst>
                            <p:childTnLst>
                              <p:par>
                                <p:cTn id="54" presetID="3" presetClass="entr" presetSubtype="10" fill="hold" nodeType="afterEffect">
                                  <p:stCondLst>
                                    <p:cond delay="0"/>
                                  </p:stCondLst>
                                  <p:childTnLst>
                                    <p:set>
                                      <p:cBhvr>
                                        <p:cTn id="55" dur="1" fill="hold">
                                          <p:stCondLst>
                                            <p:cond delay="0"/>
                                          </p:stCondLst>
                                        </p:cTn>
                                        <p:tgtEl>
                                          <p:spTgt spid="299029"/>
                                        </p:tgtEl>
                                        <p:attrNameLst>
                                          <p:attrName>style.visibility</p:attrName>
                                        </p:attrNameLst>
                                      </p:cBhvr>
                                      <p:to>
                                        <p:strVal val="visible"/>
                                      </p:to>
                                    </p:set>
                                    <p:animEffect transition="in" filter="blinds(horizontal)">
                                      <p:cBhvr>
                                        <p:cTn id="56" dur="500"/>
                                        <p:tgtEl>
                                          <p:spTgt spid="299029"/>
                                        </p:tgtEl>
                                      </p:cBhvr>
                                    </p:animEffect>
                                  </p:childTnLst>
                                </p:cTn>
                              </p:par>
                            </p:childTnLst>
                          </p:cTn>
                        </p:par>
                        <p:par>
                          <p:cTn id="57" fill="hold" nodeType="afterGroup">
                            <p:stCondLst>
                              <p:cond delay="3500"/>
                            </p:stCondLst>
                            <p:childTnLst>
                              <p:par>
                                <p:cTn id="58" presetID="3" presetClass="entr" presetSubtype="10" fill="hold" nodeType="afterEffect">
                                  <p:stCondLst>
                                    <p:cond delay="0"/>
                                  </p:stCondLst>
                                  <p:childTnLst>
                                    <p:set>
                                      <p:cBhvr>
                                        <p:cTn id="59" dur="1" fill="hold">
                                          <p:stCondLst>
                                            <p:cond delay="0"/>
                                          </p:stCondLst>
                                        </p:cTn>
                                        <p:tgtEl>
                                          <p:spTgt spid="299030"/>
                                        </p:tgtEl>
                                        <p:attrNameLst>
                                          <p:attrName>style.visibility</p:attrName>
                                        </p:attrNameLst>
                                      </p:cBhvr>
                                      <p:to>
                                        <p:strVal val="visible"/>
                                      </p:to>
                                    </p:set>
                                    <p:animEffect transition="in" filter="blinds(horizontal)">
                                      <p:cBhvr>
                                        <p:cTn id="60" dur="500"/>
                                        <p:tgtEl>
                                          <p:spTgt spid="299030"/>
                                        </p:tgtEl>
                                      </p:cBhvr>
                                    </p:animEffect>
                                  </p:childTnLst>
                                </p:cTn>
                              </p:par>
                            </p:childTnLst>
                          </p:cTn>
                        </p:par>
                      </p:childTnLst>
                    </p:cTn>
                  </p:par>
                  <p:par>
                    <p:cTn id="61" fill="hold">
                      <p:stCondLst>
                        <p:cond delay="indefinite"/>
                      </p:stCondLst>
                      <p:childTnLst>
                        <p:par>
                          <p:cTn id="62" fill="hold">
                            <p:stCondLst>
                              <p:cond delay="0"/>
                            </p:stCondLst>
                            <p:childTnLst>
                              <p:par>
                                <p:cTn id="63" presetID="8" presetClass="entr" presetSubtype="16"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diamond(in)">
                                      <p:cBhvr>
                                        <p:cTn id="65" dur="20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8" presetClass="entr" presetSubtype="16"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amond(in)">
                                      <p:cBhvr>
                                        <p:cTn id="70" dur="20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8" presetClass="entr" presetSubtype="16"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diamond(in)">
                                      <p:cBhvr>
                                        <p:cTn id="75" dur="20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8" presetClass="entr" presetSubtype="16"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diamond(in)">
                                      <p:cBhvr>
                                        <p:cTn id="80" dur="20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8" presetClass="entr" presetSubtype="16"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diamond(in)">
                                      <p:cBhvr>
                                        <p:cTn id="85" dur="20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8" presetClass="entr" presetSubtype="16" fill="hold" grpId="0"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diamond(in)">
                                      <p:cBhvr>
                                        <p:cTn id="90" dur="20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8" presetClass="entr" presetSubtype="16"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diamond(in)">
                                      <p:cBhvr>
                                        <p:cTn id="95" dur="20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8" presetClass="entr" presetSubtype="16"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diamond(in)">
                                      <p:cBhvr>
                                        <p:cTn id="100" dur="20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xit" presetSubtype="10" fill="hold" nodeType="clickEffect">
                                  <p:stCondLst>
                                    <p:cond delay="0"/>
                                  </p:stCondLst>
                                  <p:childTnLst>
                                    <p:animEffect transition="out" filter="blinds(horizontal)">
                                      <p:cBhvr>
                                        <p:cTn id="104" dur="500"/>
                                        <p:tgtEl>
                                          <p:spTgt spid="299013"/>
                                        </p:tgtEl>
                                      </p:cBhvr>
                                    </p:animEffect>
                                    <p:set>
                                      <p:cBhvr>
                                        <p:cTn id="105" dur="1" fill="hold">
                                          <p:stCondLst>
                                            <p:cond delay="499"/>
                                          </p:stCondLst>
                                        </p:cTn>
                                        <p:tgtEl>
                                          <p:spTgt spid="2990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p:bldP spid="27" grpId="0"/>
      <p:bldP spid="28" grpId="0"/>
      <p:bldP spid="29"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037" y="1039500"/>
            <a:ext cx="7978903" cy="3781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424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idx="4294967295"/>
          </p:nvPr>
        </p:nvSpPr>
        <p:spPr>
          <a:xfrm>
            <a:off x="0" y="228600"/>
            <a:ext cx="11388725" cy="1143000"/>
          </a:xfrm>
        </p:spPr>
        <p:txBody>
          <a:bodyPr/>
          <a:lstStyle/>
          <a:p>
            <a:pPr eaLnBrk="1" hangingPunct="1"/>
            <a:r>
              <a:rPr lang="en-US" altLang="en-US" sz="3200"/>
              <a:t>Example: Histogram Matching</a:t>
            </a:r>
          </a:p>
        </p:txBody>
      </p:sp>
      <p:pic>
        <p:nvPicPr>
          <p:cNvPr id="66567"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50" y="1511301"/>
            <a:ext cx="5348288" cy="462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838" y="1636713"/>
            <a:ext cx="2043112"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7349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Rot="1" noChangeArrowheads="1"/>
          </p:cNvSpPr>
          <p:nvPr>
            <p:ph type="title" idx="4294967295"/>
          </p:nvPr>
        </p:nvSpPr>
        <p:spPr>
          <a:xfrm>
            <a:off x="814938" y="736536"/>
            <a:ext cx="5098256" cy="523942"/>
          </a:xfrm>
        </p:spPr>
        <p:txBody>
          <a:bodyPr/>
          <a:lstStyle/>
          <a:p>
            <a:pPr eaLnBrk="1" hangingPunct="1"/>
            <a:r>
              <a:rPr lang="en-US" altLang="en-US" sz="3200" dirty="0"/>
              <a:t>Example: Histogram Matching</a:t>
            </a:r>
          </a:p>
        </p:txBody>
      </p:sp>
      <p:graphicFrame>
        <p:nvGraphicFramePr>
          <p:cNvPr id="23554" name="Object 27"/>
          <p:cNvGraphicFramePr>
            <a:graphicFrameLocks noGrp="1" noChangeAspect="1"/>
          </p:cNvGraphicFramePr>
          <p:nvPr>
            <p:ph idx="4294967295"/>
            <p:extLst>
              <p:ext uri="{D42A27DB-BD31-4B8C-83A1-F6EECF244321}">
                <p14:modId xmlns:p14="http://schemas.microsoft.com/office/powerpoint/2010/main" val="2523898348"/>
              </p:ext>
            </p:extLst>
          </p:nvPr>
        </p:nvGraphicFramePr>
        <p:xfrm>
          <a:off x="3075396" y="1437106"/>
          <a:ext cx="4271963" cy="979488"/>
        </p:xfrm>
        <a:graphic>
          <a:graphicData uri="http://schemas.openxmlformats.org/presentationml/2006/ole">
            <mc:AlternateContent xmlns:mc="http://schemas.openxmlformats.org/markup-compatibility/2006">
              <mc:Choice xmlns:v="urn:schemas-microsoft-com:vml" Requires="v">
                <p:oleObj spid="_x0000_s19604" name="Equation" r:id="rId3" imgW="1993680" imgH="457200" progId="Equation.DSMT4">
                  <p:embed/>
                </p:oleObj>
              </mc:Choice>
              <mc:Fallback>
                <p:oleObj name="Equation" r:id="rId3" imgW="1993680" imgH="457200" progId="Equation.DSMT4">
                  <p:embed/>
                  <p:pic>
                    <p:nvPicPr>
                      <p:cNvPr id="23554"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396" y="1437106"/>
                        <a:ext cx="4271963"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561"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5854" y="2562644"/>
            <a:ext cx="29019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2109" name="Object 29"/>
          <p:cNvGraphicFramePr>
            <a:graphicFrameLocks noChangeAspect="1"/>
          </p:cNvGraphicFramePr>
          <p:nvPr>
            <p:extLst>
              <p:ext uri="{D42A27DB-BD31-4B8C-83A1-F6EECF244321}">
                <p14:modId xmlns:p14="http://schemas.microsoft.com/office/powerpoint/2010/main" val="3913174655"/>
              </p:ext>
            </p:extLst>
          </p:nvPr>
        </p:nvGraphicFramePr>
        <p:xfrm>
          <a:off x="3364066" y="2736100"/>
          <a:ext cx="249237" cy="3603625"/>
        </p:xfrm>
        <a:graphic>
          <a:graphicData uri="http://schemas.openxmlformats.org/presentationml/2006/ole">
            <mc:AlternateContent xmlns:mc="http://schemas.openxmlformats.org/markup-compatibility/2006">
              <mc:Choice xmlns:v="urn:schemas-microsoft-com:vml" Requires="v">
                <p:oleObj spid="_x0000_s19605" name="Equation" r:id="rId6" imgW="139680" imgH="2019240" progId="Equation.DSMT4">
                  <p:embed/>
                </p:oleObj>
              </mc:Choice>
              <mc:Fallback>
                <p:oleObj name="Equation" r:id="rId6" imgW="139680" imgH="2019240" progId="Equation.DSMT4">
                  <p:embed/>
                  <p:pic>
                    <p:nvPicPr>
                      <p:cNvPr id="302109"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4066" y="2736100"/>
                        <a:ext cx="249237" cy="360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2112" name="Line 32"/>
          <p:cNvSpPr>
            <a:spLocks noChangeShapeType="1"/>
          </p:cNvSpPr>
          <p:nvPr/>
        </p:nvSpPr>
        <p:spPr bwMode="auto">
          <a:xfrm>
            <a:off x="3694266" y="3374274"/>
            <a:ext cx="1190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2113" name="Line 33"/>
          <p:cNvSpPr>
            <a:spLocks noChangeShapeType="1"/>
          </p:cNvSpPr>
          <p:nvPr/>
        </p:nvSpPr>
        <p:spPr bwMode="auto">
          <a:xfrm>
            <a:off x="3660928" y="3755274"/>
            <a:ext cx="1190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2114" name="Line 34"/>
          <p:cNvSpPr>
            <a:spLocks noChangeShapeType="1"/>
          </p:cNvSpPr>
          <p:nvPr/>
        </p:nvSpPr>
        <p:spPr bwMode="auto">
          <a:xfrm>
            <a:off x="3675216" y="4112461"/>
            <a:ext cx="1190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2115" name="Line 35"/>
          <p:cNvSpPr>
            <a:spLocks noChangeShapeType="1"/>
          </p:cNvSpPr>
          <p:nvPr/>
        </p:nvSpPr>
        <p:spPr bwMode="auto">
          <a:xfrm>
            <a:off x="3689503" y="4498224"/>
            <a:ext cx="1190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2116" name="Line 36"/>
          <p:cNvSpPr>
            <a:spLocks noChangeShapeType="1"/>
          </p:cNvSpPr>
          <p:nvPr/>
        </p:nvSpPr>
        <p:spPr bwMode="auto">
          <a:xfrm>
            <a:off x="3689503" y="4898274"/>
            <a:ext cx="1190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2117" name="Line 37"/>
          <p:cNvSpPr>
            <a:spLocks noChangeShapeType="1"/>
          </p:cNvSpPr>
          <p:nvPr/>
        </p:nvSpPr>
        <p:spPr bwMode="auto">
          <a:xfrm flipV="1">
            <a:off x="3637116" y="5044325"/>
            <a:ext cx="1190625" cy="3333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2118" name="Line 38"/>
          <p:cNvSpPr>
            <a:spLocks noChangeShapeType="1"/>
          </p:cNvSpPr>
          <p:nvPr/>
        </p:nvSpPr>
        <p:spPr bwMode="auto">
          <a:xfrm flipV="1">
            <a:off x="3622827" y="5131637"/>
            <a:ext cx="1174750" cy="638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2119" name="Line 39"/>
          <p:cNvSpPr>
            <a:spLocks noChangeShapeType="1"/>
          </p:cNvSpPr>
          <p:nvPr/>
        </p:nvSpPr>
        <p:spPr bwMode="auto">
          <a:xfrm flipV="1">
            <a:off x="3535515" y="5233236"/>
            <a:ext cx="1262062"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325184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2109"/>
                                        </p:tgtEl>
                                        <p:attrNameLst>
                                          <p:attrName>style.visibility</p:attrName>
                                        </p:attrNameLst>
                                      </p:cBhvr>
                                      <p:to>
                                        <p:strVal val="visible"/>
                                      </p:to>
                                    </p:set>
                                    <p:animEffect transition="in" filter="blinds(horizontal)">
                                      <p:cBhvr>
                                        <p:cTn id="7" dur="500"/>
                                        <p:tgtEl>
                                          <p:spTgt spid="302109"/>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302112"/>
                                        </p:tgtEl>
                                        <p:attrNameLst>
                                          <p:attrName>style.visibility</p:attrName>
                                        </p:attrNameLst>
                                      </p:cBhvr>
                                      <p:to>
                                        <p:strVal val="visible"/>
                                      </p:to>
                                    </p:set>
                                    <p:animEffect transition="in" filter="checkerboard(across)">
                                      <p:cBhvr>
                                        <p:cTn id="11" dur="500"/>
                                        <p:tgtEl>
                                          <p:spTgt spid="302112"/>
                                        </p:tgtEl>
                                      </p:cBhvr>
                                    </p:animEffect>
                                  </p:childTnLst>
                                </p:cTn>
                              </p:par>
                              <p:par>
                                <p:cTn id="12" presetID="5" presetClass="entr" presetSubtype="10" fill="hold" nodeType="withEffect">
                                  <p:stCondLst>
                                    <p:cond delay="0"/>
                                  </p:stCondLst>
                                  <p:childTnLst>
                                    <p:set>
                                      <p:cBhvr>
                                        <p:cTn id="13" dur="1" fill="hold">
                                          <p:stCondLst>
                                            <p:cond delay="0"/>
                                          </p:stCondLst>
                                        </p:cTn>
                                        <p:tgtEl>
                                          <p:spTgt spid="302113"/>
                                        </p:tgtEl>
                                        <p:attrNameLst>
                                          <p:attrName>style.visibility</p:attrName>
                                        </p:attrNameLst>
                                      </p:cBhvr>
                                      <p:to>
                                        <p:strVal val="visible"/>
                                      </p:to>
                                    </p:set>
                                    <p:animEffect transition="in" filter="checkerboard(across)">
                                      <p:cBhvr>
                                        <p:cTn id="14" dur="500"/>
                                        <p:tgtEl>
                                          <p:spTgt spid="302113"/>
                                        </p:tgtEl>
                                      </p:cBhvr>
                                    </p:animEffect>
                                  </p:childTnLst>
                                </p:cTn>
                              </p:par>
                              <p:par>
                                <p:cTn id="15" presetID="5" presetClass="entr" presetSubtype="10" fill="hold" nodeType="withEffect">
                                  <p:stCondLst>
                                    <p:cond delay="0"/>
                                  </p:stCondLst>
                                  <p:childTnLst>
                                    <p:set>
                                      <p:cBhvr>
                                        <p:cTn id="16" dur="1" fill="hold">
                                          <p:stCondLst>
                                            <p:cond delay="0"/>
                                          </p:stCondLst>
                                        </p:cTn>
                                        <p:tgtEl>
                                          <p:spTgt spid="302114"/>
                                        </p:tgtEl>
                                        <p:attrNameLst>
                                          <p:attrName>style.visibility</p:attrName>
                                        </p:attrNameLst>
                                      </p:cBhvr>
                                      <p:to>
                                        <p:strVal val="visible"/>
                                      </p:to>
                                    </p:set>
                                    <p:animEffect transition="in" filter="checkerboard(across)">
                                      <p:cBhvr>
                                        <p:cTn id="17" dur="500"/>
                                        <p:tgtEl>
                                          <p:spTgt spid="302114"/>
                                        </p:tgtEl>
                                      </p:cBhvr>
                                    </p:animEffect>
                                  </p:childTnLst>
                                </p:cTn>
                              </p:par>
                              <p:par>
                                <p:cTn id="18" presetID="5" presetClass="entr" presetSubtype="10" fill="hold" nodeType="withEffect">
                                  <p:stCondLst>
                                    <p:cond delay="0"/>
                                  </p:stCondLst>
                                  <p:childTnLst>
                                    <p:set>
                                      <p:cBhvr>
                                        <p:cTn id="19" dur="1" fill="hold">
                                          <p:stCondLst>
                                            <p:cond delay="0"/>
                                          </p:stCondLst>
                                        </p:cTn>
                                        <p:tgtEl>
                                          <p:spTgt spid="302115"/>
                                        </p:tgtEl>
                                        <p:attrNameLst>
                                          <p:attrName>style.visibility</p:attrName>
                                        </p:attrNameLst>
                                      </p:cBhvr>
                                      <p:to>
                                        <p:strVal val="visible"/>
                                      </p:to>
                                    </p:set>
                                    <p:animEffect transition="in" filter="checkerboard(across)">
                                      <p:cBhvr>
                                        <p:cTn id="20" dur="500"/>
                                        <p:tgtEl>
                                          <p:spTgt spid="302115"/>
                                        </p:tgtEl>
                                      </p:cBhvr>
                                    </p:animEffect>
                                  </p:childTnLst>
                                </p:cTn>
                              </p:par>
                              <p:par>
                                <p:cTn id="21" presetID="5" presetClass="entr" presetSubtype="10" fill="hold" nodeType="withEffect">
                                  <p:stCondLst>
                                    <p:cond delay="0"/>
                                  </p:stCondLst>
                                  <p:childTnLst>
                                    <p:set>
                                      <p:cBhvr>
                                        <p:cTn id="22" dur="1" fill="hold">
                                          <p:stCondLst>
                                            <p:cond delay="0"/>
                                          </p:stCondLst>
                                        </p:cTn>
                                        <p:tgtEl>
                                          <p:spTgt spid="302116"/>
                                        </p:tgtEl>
                                        <p:attrNameLst>
                                          <p:attrName>style.visibility</p:attrName>
                                        </p:attrNameLst>
                                      </p:cBhvr>
                                      <p:to>
                                        <p:strVal val="visible"/>
                                      </p:to>
                                    </p:set>
                                    <p:animEffect transition="in" filter="checkerboard(across)">
                                      <p:cBhvr>
                                        <p:cTn id="23" dur="500"/>
                                        <p:tgtEl>
                                          <p:spTgt spid="302116"/>
                                        </p:tgtEl>
                                      </p:cBhvr>
                                    </p:animEffect>
                                  </p:childTnLst>
                                </p:cTn>
                              </p:par>
                              <p:par>
                                <p:cTn id="24" presetID="5" presetClass="entr" presetSubtype="10" fill="hold" nodeType="withEffect">
                                  <p:stCondLst>
                                    <p:cond delay="0"/>
                                  </p:stCondLst>
                                  <p:childTnLst>
                                    <p:set>
                                      <p:cBhvr>
                                        <p:cTn id="25" dur="1" fill="hold">
                                          <p:stCondLst>
                                            <p:cond delay="0"/>
                                          </p:stCondLst>
                                        </p:cTn>
                                        <p:tgtEl>
                                          <p:spTgt spid="302117"/>
                                        </p:tgtEl>
                                        <p:attrNameLst>
                                          <p:attrName>style.visibility</p:attrName>
                                        </p:attrNameLst>
                                      </p:cBhvr>
                                      <p:to>
                                        <p:strVal val="visible"/>
                                      </p:to>
                                    </p:set>
                                    <p:animEffect transition="in" filter="checkerboard(across)">
                                      <p:cBhvr>
                                        <p:cTn id="26" dur="500"/>
                                        <p:tgtEl>
                                          <p:spTgt spid="302117"/>
                                        </p:tgtEl>
                                      </p:cBhvr>
                                    </p:animEffect>
                                  </p:childTnLst>
                                </p:cTn>
                              </p:par>
                              <p:par>
                                <p:cTn id="27" presetID="5" presetClass="entr" presetSubtype="10" fill="hold" nodeType="withEffect">
                                  <p:stCondLst>
                                    <p:cond delay="0"/>
                                  </p:stCondLst>
                                  <p:childTnLst>
                                    <p:set>
                                      <p:cBhvr>
                                        <p:cTn id="28" dur="1" fill="hold">
                                          <p:stCondLst>
                                            <p:cond delay="0"/>
                                          </p:stCondLst>
                                        </p:cTn>
                                        <p:tgtEl>
                                          <p:spTgt spid="302118"/>
                                        </p:tgtEl>
                                        <p:attrNameLst>
                                          <p:attrName>style.visibility</p:attrName>
                                        </p:attrNameLst>
                                      </p:cBhvr>
                                      <p:to>
                                        <p:strVal val="visible"/>
                                      </p:to>
                                    </p:set>
                                    <p:animEffect transition="in" filter="checkerboard(across)">
                                      <p:cBhvr>
                                        <p:cTn id="29" dur="500"/>
                                        <p:tgtEl>
                                          <p:spTgt spid="302118"/>
                                        </p:tgtEl>
                                      </p:cBhvr>
                                    </p:animEffect>
                                  </p:childTnLst>
                                </p:cTn>
                              </p:par>
                              <p:par>
                                <p:cTn id="30" presetID="5" presetClass="entr" presetSubtype="10" fill="hold" nodeType="withEffect">
                                  <p:stCondLst>
                                    <p:cond delay="0"/>
                                  </p:stCondLst>
                                  <p:childTnLst>
                                    <p:set>
                                      <p:cBhvr>
                                        <p:cTn id="31" dur="1" fill="hold">
                                          <p:stCondLst>
                                            <p:cond delay="0"/>
                                          </p:stCondLst>
                                        </p:cTn>
                                        <p:tgtEl>
                                          <p:spTgt spid="302119"/>
                                        </p:tgtEl>
                                        <p:attrNameLst>
                                          <p:attrName>style.visibility</p:attrName>
                                        </p:attrNameLst>
                                      </p:cBhvr>
                                      <p:to>
                                        <p:strVal val="visible"/>
                                      </p:to>
                                    </p:set>
                                    <p:animEffect transition="in" filter="checkerboard(across)">
                                      <p:cBhvr>
                                        <p:cTn id="32" dur="500"/>
                                        <p:tgtEl>
                                          <p:spTgt spid="302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Rot="1" noChangeArrowheads="1"/>
          </p:cNvSpPr>
          <p:nvPr>
            <p:ph type="title" idx="4294967295"/>
          </p:nvPr>
        </p:nvSpPr>
        <p:spPr>
          <a:xfrm>
            <a:off x="3608948" y="452387"/>
            <a:ext cx="4921718" cy="572068"/>
          </a:xfrm>
        </p:spPr>
        <p:txBody>
          <a:bodyPr/>
          <a:lstStyle/>
          <a:p>
            <a:pPr eaLnBrk="1" hangingPunct="1"/>
            <a:r>
              <a:rPr lang="en-US" altLang="en-US" sz="3200" dirty="0"/>
              <a:t>Example: Histogram Matching</a:t>
            </a:r>
          </a:p>
        </p:txBody>
      </p:sp>
      <p:graphicFrame>
        <p:nvGraphicFramePr>
          <p:cNvPr id="24578" name="Object 17"/>
          <p:cNvGraphicFramePr>
            <a:graphicFrameLocks noChangeAspect="1"/>
          </p:cNvGraphicFramePr>
          <p:nvPr/>
        </p:nvGraphicFramePr>
        <p:xfrm>
          <a:off x="5492751" y="1349376"/>
          <a:ext cx="1154113" cy="4740275"/>
        </p:xfrm>
        <a:graphic>
          <a:graphicData uri="http://schemas.openxmlformats.org/presentationml/2006/ole">
            <mc:AlternateContent xmlns:mc="http://schemas.openxmlformats.org/markup-compatibility/2006">
              <mc:Choice xmlns:v="urn:schemas-microsoft-com:vml" Requires="v">
                <p:oleObj spid="_x0000_s20555" name="Equation" r:id="rId3" imgW="495000" imgH="2031840" progId="Equation.DSMT4">
                  <p:embed/>
                </p:oleObj>
              </mc:Choice>
              <mc:Fallback>
                <p:oleObj name="Equation" r:id="rId3" imgW="495000" imgH="2031840" progId="Equation.DSMT4">
                  <p:embed/>
                  <p:pic>
                    <p:nvPicPr>
                      <p:cNvPr id="24578"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2751" y="1349376"/>
                        <a:ext cx="1154113" cy="474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68795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pPr eaLnBrk="1" hangingPunct="1"/>
            <a:r>
              <a:rPr lang="en-US" altLang="en-US" sz="3200"/>
              <a:t>Example: Histogram Matching</a:t>
            </a:r>
          </a:p>
        </p:txBody>
      </p:sp>
      <p:pic>
        <p:nvPicPr>
          <p:cNvPr id="6759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425" y="1817688"/>
            <a:ext cx="6726238" cy="395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1808163"/>
            <a:ext cx="1936750"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931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idx="4294967295"/>
          </p:nvPr>
        </p:nvSpPr>
        <p:spPr>
          <a:xfrm>
            <a:off x="1103879" y="616016"/>
            <a:ext cx="4931343" cy="629820"/>
          </a:xfrm>
        </p:spPr>
        <p:txBody>
          <a:bodyPr/>
          <a:lstStyle/>
          <a:p>
            <a:pPr eaLnBrk="1" hangingPunct="1"/>
            <a:r>
              <a:rPr lang="en-US" altLang="en-US" sz="3200" dirty="0"/>
              <a:t>Example: Histogram Matching</a:t>
            </a:r>
          </a:p>
        </p:txBody>
      </p:sp>
      <p:pic>
        <p:nvPicPr>
          <p:cNvPr id="686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477" y="1443779"/>
            <a:ext cx="5218113"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3100" y="1624014"/>
            <a:ext cx="1887538" cy="3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08328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433" y="567891"/>
            <a:ext cx="4097856" cy="553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876" y="1572061"/>
            <a:ext cx="1982469" cy="293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958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Histogram Processing</a:t>
            </a:r>
          </a:p>
        </p:txBody>
      </p:sp>
      <p:sp>
        <p:nvSpPr>
          <p:cNvPr id="3" name="Content Placeholder 2"/>
          <p:cNvSpPr>
            <a:spLocks noGrp="1"/>
          </p:cNvSpPr>
          <p:nvPr>
            <p:ph idx="1"/>
          </p:nvPr>
        </p:nvSpPr>
        <p:spPr/>
        <p:txBody>
          <a:bodyPr>
            <a:noAutofit/>
          </a:bodyPr>
          <a:lstStyle/>
          <a:p>
            <a:pPr marL="0" indent="0" algn="just">
              <a:spcBef>
                <a:spcPct val="20000"/>
              </a:spcBef>
              <a:buClr>
                <a:schemeClr val="hlink"/>
              </a:buClr>
              <a:buSzPct val="80000"/>
              <a:buFont typeface="Wingdings" panose="05000000000000000000" pitchFamily="2" charset="2"/>
              <a:buChar char="q"/>
            </a:pPr>
            <a:r>
              <a:rPr lang="en-US" altLang="en-US" sz="2400" dirty="0"/>
              <a:t> Sometimes only a part of an image may require enhancement. In that case we can perform local histogram processing.</a:t>
            </a:r>
          </a:p>
          <a:p>
            <a:pPr marL="0" indent="0" algn="just">
              <a:spcBef>
                <a:spcPct val="20000"/>
              </a:spcBef>
              <a:buClr>
                <a:schemeClr val="hlink"/>
              </a:buClr>
              <a:buSzPct val="80000"/>
              <a:buNone/>
            </a:pPr>
            <a:r>
              <a:rPr lang="en-US" altLang="en-US" sz="2400" dirty="0"/>
              <a:t> </a:t>
            </a:r>
          </a:p>
          <a:p>
            <a:pPr marL="0" indent="0" algn="just">
              <a:spcBef>
                <a:spcPct val="20000"/>
              </a:spcBef>
              <a:buClr>
                <a:schemeClr val="hlink"/>
              </a:buClr>
              <a:buSzPct val="80000"/>
              <a:buFont typeface="Wingdings" panose="05000000000000000000" pitchFamily="2" charset="2"/>
              <a:buChar char="q"/>
            </a:pPr>
            <a:r>
              <a:rPr lang="en-US" altLang="en-US" sz="2400" dirty="0"/>
              <a:t>Define a neighborhood and move its center from pixel to pixel.</a:t>
            </a:r>
          </a:p>
          <a:p>
            <a:pPr marL="0" indent="0" algn="just">
              <a:spcBef>
                <a:spcPct val="20000"/>
              </a:spcBef>
              <a:buClr>
                <a:schemeClr val="hlink"/>
              </a:buClr>
              <a:buSzPct val="80000"/>
              <a:buFont typeface="Wingdings" panose="05000000000000000000" pitchFamily="2" charset="2"/>
              <a:buChar char="q"/>
            </a:pPr>
            <a:endParaRPr lang="en-US" altLang="en-US" sz="2400" dirty="0"/>
          </a:p>
          <a:p>
            <a:pPr marL="0" indent="0" algn="just">
              <a:spcBef>
                <a:spcPct val="20000"/>
              </a:spcBef>
              <a:buClr>
                <a:schemeClr val="hlink"/>
              </a:buClr>
              <a:buSzPct val="80000"/>
              <a:buFont typeface="Wingdings" panose="05000000000000000000" pitchFamily="2" charset="2"/>
              <a:buChar char="q"/>
            </a:pPr>
            <a:r>
              <a:rPr lang="en-US" altLang="en-US" sz="2400" dirty="0"/>
              <a:t> At each location, the histogram of the points in the neighborhood is computed. Either histogram equalization or histogram specification transformation function is obtained.</a:t>
            </a:r>
          </a:p>
          <a:p>
            <a:pPr marL="0" indent="0" algn="just">
              <a:spcBef>
                <a:spcPct val="20000"/>
              </a:spcBef>
              <a:buClr>
                <a:schemeClr val="hlink"/>
              </a:buClr>
              <a:buSzPct val="80000"/>
              <a:buFont typeface="Wingdings" panose="05000000000000000000" pitchFamily="2" charset="2"/>
              <a:buChar char="q"/>
            </a:pPr>
            <a:endParaRPr lang="en-US" altLang="en-US" sz="2400" dirty="0"/>
          </a:p>
          <a:p>
            <a:pPr marL="0" indent="0" algn="just">
              <a:spcBef>
                <a:spcPct val="20000"/>
              </a:spcBef>
              <a:buClr>
                <a:schemeClr val="hlink"/>
              </a:buClr>
              <a:buSzPct val="80000"/>
              <a:buFont typeface="Wingdings" panose="05000000000000000000" pitchFamily="2" charset="2"/>
              <a:buChar char="q"/>
            </a:pPr>
            <a:r>
              <a:rPr lang="en-US" altLang="en-US" sz="2400" dirty="0"/>
              <a:t> Map the intensity of the pixel centered in the neighborhood. Move to the next location and repeat the procedure.</a:t>
            </a:r>
          </a:p>
          <a:p>
            <a:pPr marL="0" indent="0" algn="just"/>
            <a:endParaRPr lang="en-US" sz="2400" dirty="0"/>
          </a:p>
        </p:txBody>
      </p:sp>
    </p:spTree>
    <p:extLst>
      <p:ext uri="{BB962C8B-B14F-4D97-AF65-F5344CB8AC3E}">
        <p14:creationId xmlns:p14="http://schemas.microsoft.com/office/powerpoint/2010/main" val="54904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r="65544" b="25532"/>
          <a:stretch>
            <a:fillRect/>
          </a:stretch>
        </p:blipFill>
        <p:spPr bwMode="auto">
          <a:xfrm>
            <a:off x="1981200" y="990600"/>
            <a:ext cx="2971800" cy="2667000"/>
          </a:xfrm>
          <a:prstGeom prst="rect">
            <a:avLst/>
          </a:prstGeom>
          <a:noFill/>
          <a:ln w="9525">
            <a:noFill/>
            <a:miter lim="800000"/>
            <a:headEnd/>
            <a:tailEnd/>
          </a:ln>
          <a:effectLst/>
        </p:spPr>
      </p:pic>
      <p:pic>
        <p:nvPicPr>
          <p:cNvPr id="4" name="Picture 3"/>
          <p:cNvPicPr>
            <a:picLocks noChangeAspect="1" noChangeArrowheads="1"/>
          </p:cNvPicPr>
          <p:nvPr/>
        </p:nvPicPr>
        <p:blipFill>
          <a:blip r:embed="rId2"/>
          <a:srcRect l="34456" r="35505" b="25532"/>
          <a:stretch>
            <a:fillRect/>
          </a:stretch>
        </p:blipFill>
        <p:spPr bwMode="auto">
          <a:xfrm>
            <a:off x="4953000" y="990600"/>
            <a:ext cx="2590800" cy="2667000"/>
          </a:xfrm>
          <a:prstGeom prst="rect">
            <a:avLst/>
          </a:prstGeom>
          <a:noFill/>
          <a:ln w="9525">
            <a:noFill/>
            <a:miter lim="800000"/>
            <a:headEnd/>
            <a:tailEnd/>
          </a:ln>
          <a:effectLst/>
        </p:spPr>
      </p:pic>
      <p:pic>
        <p:nvPicPr>
          <p:cNvPr id="5" name="Picture 4"/>
          <p:cNvPicPr>
            <a:picLocks noChangeAspect="1" noChangeArrowheads="1"/>
          </p:cNvPicPr>
          <p:nvPr/>
        </p:nvPicPr>
        <p:blipFill>
          <a:blip r:embed="rId2"/>
          <a:srcRect l="65378" b="25532"/>
          <a:stretch>
            <a:fillRect/>
          </a:stretch>
        </p:blipFill>
        <p:spPr bwMode="auto">
          <a:xfrm>
            <a:off x="7620000" y="990600"/>
            <a:ext cx="2986112" cy="2667000"/>
          </a:xfrm>
          <a:prstGeom prst="rect">
            <a:avLst/>
          </a:prstGeom>
          <a:noFill/>
          <a:ln w="9525">
            <a:noFill/>
            <a:miter lim="800000"/>
            <a:headEnd/>
            <a:tailEnd/>
          </a:ln>
          <a:effectLst/>
        </p:spPr>
      </p:pic>
      <p:pic>
        <p:nvPicPr>
          <p:cNvPr id="6" name="Picture 5"/>
          <p:cNvPicPr>
            <a:picLocks noChangeAspect="1" noChangeArrowheads="1"/>
          </p:cNvPicPr>
          <p:nvPr/>
        </p:nvPicPr>
        <p:blipFill>
          <a:blip r:embed="rId2"/>
          <a:srcRect t="76596"/>
          <a:stretch>
            <a:fillRect/>
          </a:stretch>
        </p:blipFill>
        <p:spPr bwMode="auto">
          <a:xfrm>
            <a:off x="1981200" y="4590448"/>
            <a:ext cx="8624912" cy="838200"/>
          </a:xfrm>
          <a:prstGeom prst="rect">
            <a:avLst/>
          </a:prstGeom>
          <a:noFill/>
          <a:ln w="9525">
            <a:noFill/>
            <a:miter lim="800000"/>
            <a:headEnd/>
            <a:tailEnd/>
          </a:ln>
          <a:effectLst/>
        </p:spPr>
      </p:pic>
      <p:sp>
        <p:nvSpPr>
          <p:cNvPr id="2" name="Oval 1"/>
          <p:cNvSpPr/>
          <p:nvPr/>
        </p:nvSpPr>
        <p:spPr>
          <a:xfrm>
            <a:off x="8450981" y="1818774"/>
            <a:ext cx="972151" cy="10106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079283" y="1818774"/>
            <a:ext cx="972151" cy="10106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72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Filtering</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altLang="en-US" dirty="0"/>
              <a:t> A spatial filter consists of (a) </a:t>
            </a:r>
            <a:r>
              <a:rPr lang="en-US" altLang="en-US" b="1" dirty="0"/>
              <a:t>a neighborhood</a:t>
            </a:r>
            <a:r>
              <a:rPr lang="en-US" altLang="en-US" dirty="0"/>
              <a:t>, and (b) </a:t>
            </a:r>
            <a:r>
              <a:rPr lang="en-US" altLang="en-US" b="1" dirty="0"/>
              <a:t>a</a:t>
            </a:r>
            <a:r>
              <a:rPr lang="en-US" altLang="en-US" dirty="0"/>
              <a:t> </a:t>
            </a:r>
            <a:r>
              <a:rPr lang="en-US" altLang="en-US" b="1" dirty="0"/>
              <a:t>predefined operation</a:t>
            </a:r>
            <a:r>
              <a:rPr lang="en-US" altLang="en-US" dirty="0"/>
              <a:t>.</a:t>
            </a:r>
          </a:p>
          <a:p>
            <a:pPr>
              <a:buFont typeface="Wingdings" panose="05000000000000000000" pitchFamily="2" charset="2"/>
              <a:buChar char="q"/>
            </a:pPr>
            <a:r>
              <a:rPr lang="en-US" dirty="0"/>
              <a:t> Median Filter</a:t>
            </a:r>
          </a:p>
          <a:p>
            <a:pPr>
              <a:buFont typeface="Wingdings" panose="05000000000000000000" pitchFamily="2" charset="2"/>
              <a:buChar char="q"/>
            </a:pPr>
            <a:r>
              <a:rPr lang="en-US" dirty="0"/>
              <a:t> Mean Filter</a:t>
            </a:r>
          </a:p>
          <a:p>
            <a:pPr>
              <a:buFont typeface="Wingdings" panose="05000000000000000000" pitchFamily="2" charset="2"/>
              <a:buChar char="q"/>
            </a:pPr>
            <a:r>
              <a:rPr lang="en-US" dirty="0"/>
              <a:t> Correlation/Convolution</a:t>
            </a:r>
          </a:p>
          <a:p>
            <a:pPr marL="793750" indent="-284163">
              <a:buFont typeface="Wingdings" pitchFamily="2" charset="2"/>
              <a:buChar char="ü"/>
            </a:pPr>
            <a:r>
              <a:rPr lang="en-US" dirty="0"/>
              <a:t>Template Matching</a:t>
            </a:r>
          </a:p>
          <a:p>
            <a:pPr marL="793750" indent="-284163">
              <a:buFont typeface="Wingdings" pitchFamily="2" charset="2"/>
              <a:buChar char="ü"/>
            </a:pPr>
            <a:r>
              <a:rPr lang="en-US" dirty="0"/>
              <a:t>Edge Detection</a:t>
            </a:r>
          </a:p>
          <a:p>
            <a:pPr marL="1198563" indent="-284163">
              <a:buFont typeface="Courier New" pitchFamily="49" charset="0"/>
              <a:buChar char="o"/>
            </a:pPr>
            <a:r>
              <a:rPr lang="en-US" dirty="0"/>
              <a:t>Gradients</a:t>
            </a:r>
          </a:p>
          <a:p>
            <a:pPr marL="1198563" indent="-284163">
              <a:buFont typeface="Courier New" pitchFamily="49" charset="0"/>
              <a:buChar char="o"/>
            </a:pPr>
            <a:r>
              <a:rPr lang="en-US" dirty="0"/>
              <a:t>Image Edges</a:t>
            </a:r>
          </a:p>
          <a:p>
            <a:pPr>
              <a:buFont typeface="Wingdings" panose="05000000000000000000" pitchFamily="2" charset="2"/>
              <a:buChar char="q"/>
            </a:pPr>
            <a:r>
              <a:rPr lang="en-US" dirty="0"/>
              <a:t> Image Sharpening</a:t>
            </a:r>
          </a:p>
          <a:p>
            <a:pPr>
              <a:buFont typeface="Wingdings" panose="05000000000000000000" pitchFamily="2" charset="2"/>
              <a:buChar char="q"/>
            </a:pPr>
            <a:endParaRPr lang="en-US" altLang="en-US" dirty="0"/>
          </a:p>
          <a:p>
            <a:pPr>
              <a:buFont typeface="Wingdings" panose="05000000000000000000" pitchFamily="2" charset="2"/>
              <a:buChar char="q"/>
            </a:pPr>
            <a:endParaRPr lang="en-US" altLang="en-US" dirty="0"/>
          </a:p>
          <a:p>
            <a:endParaRPr lang="en-US" dirty="0"/>
          </a:p>
        </p:txBody>
      </p:sp>
      <p:pic>
        <p:nvPicPr>
          <p:cNvPr id="4" name="Picture 2"/>
          <p:cNvPicPr>
            <a:picLocks noChangeAspect="1" noChangeArrowheads="1"/>
          </p:cNvPicPr>
          <p:nvPr/>
        </p:nvPicPr>
        <p:blipFill>
          <a:blip r:embed="rId2"/>
          <a:srcRect/>
          <a:stretch>
            <a:fillRect/>
          </a:stretch>
        </p:blipFill>
        <p:spPr bwMode="auto">
          <a:xfrm>
            <a:off x="4925763" y="2682832"/>
            <a:ext cx="6085538" cy="2613991"/>
          </a:xfrm>
          <a:prstGeom prst="rect">
            <a:avLst/>
          </a:prstGeom>
          <a:noFill/>
          <a:ln w="9525">
            <a:noFill/>
            <a:miter lim="800000"/>
            <a:headEnd/>
            <a:tailEnd/>
          </a:ln>
          <a:effectLst/>
        </p:spPr>
      </p:pic>
    </p:spTree>
    <p:extLst>
      <p:ext uri="{BB962C8B-B14F-4D97-AF65-F5344CB8AC3E}">
        <p14:creationId xmlns:p14="http://schemas.microsoft.com/office/powerpoint/2010/main" val="126314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2474843" y="975070"/>
            <a:ext cx="8891958" cy="4054130"/>
          </a:xfrm>
          <a:prstGeom prst="rect">
            <a:avLst/>
          </a:prstGeom>
          <a:noFill/>
          <a:ln w="9525">
            <a:noFill/>
            <a:miter lim="800000"/>
            <a:headEnd/>
            <a:tailEnd/>
          </a:ln>
          <a:effectLst/>
        </p:spPr>
      </p:pic>
    </p:spTree>
    <p:extLst>
      <p:ext uri="{BB962C8B-B14F-4D97-AF65-F5344CB8AC3E}">
        <p14:creationId xmlns:p14="http://schemas.microsoft.com/office/powerpoint/2010/main" val="144729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57401" y="571496"/>
            <a:ext cx="4833183" cy="523220"/>
          </a:xfrm>
          <a:prstGeom prst="rect">
            <a:avLst/>
          </a:prstGeom>
        </p:spPr>
        <p:txBody>
          <a:bodyPr wrap="none">
            <a:spAutoFit/>
          </a:bodyPr>
          <a:lstStyle/>
          <a:p>
            <a:r>
              <a:rPr lang="en-US" sz="2800" b="1" dirty="0"/>
              <a:t>Non-linear Gray-Level Mapping</a:t>
            </a:r>
            <a:endParaRPr lang="en-US" sz="2800" dirty="0"/>
          </a:p>
        </p:txBody>
      </p:sp>
      <p:sp>
        <p:nvSpPr>
          <p:cNvPr id="4" name="Rectangle 3"/>
          <p:cNvSpPr/>
          <p:nvPr/>
        </p:nvSpPr>
        <p:spPr>
          <a:xfrm>
            <a:off x="2057400" y="1104897"/>
            <a:ext cx="6574107" cy="492443"/>
          </a:xfrm>
          <a:prstGeom prst="rect">
            <a:avLst/>
          </a:prstGeom>
        </p:spPr>
        <p:txBody>
          <a:bodyPr wrap="none">
            <a:spAutoFit/>
          </a:bodyPr>
          <a:lstStyle/>
          <a:p>
            <a:r>
              <a:rPr lang="en-US" sz="2600" b="1" dirty="0"/>
              <a:t>Power Law (Gamma Mapping) Transformation</a:t>
            </a:r>
            <a:endParaRPr lang="en-US" sz="2600" dirty="0"/>
          </a:p>
        </p:txBody>
      </p:sp>
      <p:pic>
        <p:nvPicPr>
          <p:cNvPr id="2051" name="Picture 3"/>
          <p:cNvPicPr>
            <a:picLocks noChangeAspect="1" noChangeArrowheads="1"/>
          </p:cNvPicPr>
          <p:nvPr/>
        </p:nvPicPr>
        <p:blipFill>
          <a:blip r:embed="rId2"/>
          <a:srcRect/>
          <a:stretch>
            <a:fillRect/>
          </a:stretch>
        </p:blipFill>
        <p:spPr bwMode="auto">
          <a:xfrm>
            <a:off x="5105400" y="1782780"/>
            <a:ext cx="5029200" cy="4008421"/>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2209801" y="1962150"/>
            <a:ext cx="2333625" cy="476250"/>
          </a:xfrm>
          <a:prstGeom prst="rect">
            <a:avLst/>
          </a:prstGeom>
          <a:noFill/>
          <a:ln w="9525">
            <a:noFill/>
            <a:miter lim="800000"/>
            <a:headEnd/>
            <a:tailEnd/>
          </a:ln>
          <a:effectLst/>
        </p:spPr>
      </p:pic>
    </p:spTree>
    <p:extLst>
      <p:ext uri="{BB962C8B-B14F-4D97-AF65-F5344CB8AC3E}">
        <p14:creationId xmlns:p14="http://schemas.microsoft.com/office/powerpoint/2010/main" val="187330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052"/>
                                        </p:tgtEl>
                                        <p:attrNameLst>
                                          <p:attrName>style.visibility</p:attrName>
                                        </p:attrNameLst>
                                      </p:cBhvr>
                                      <p:to>
                                        <p:strVal val="visible"/>
                                      </p:to>
                                    </p:set>
                                    <p:anim calcmode="lin" valueType="num">
                                      <p:cBhvr additive="base">
                                        <p:cTn id="16" dur="500" fill="hold"/>
                                        <p:tgtEl>
                                          <p:spTgt spid="2052"/>
                                        </p:tgtEl>
                                        <p:attrNameLst>
                                          <p:attrName>ppt_x</p:attrName>
                                        </p:attrNameLst>
                                      </p:cBhvr>
                                      <p:tavLst>
                                        <p:tav tm="0">
                                          <p:val>
                                            <p:strVal val="#ppt_x"/>
                                          </p:val>
                                        </p:tav>
                                        <p:tav tm="100000">
                                          <p:val>
                                            <p:strVal val="#ppt_x"/>
                                          </p:val>
                                        </p:tav>
                                      </p:tavLst>
                                    </p:anim>
                                    <p:anim calcmode="lin" valueType="num">
                                      <p:cBhvr additive="base">
                                        <p:cTn id="17"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1"/>
                                        </p:tgtEl>
                                        <p:attrNameLst>
                                          <p:attrName>style.visibility</p:attrName>
                                        </p:attrNameLst>
                                      </p:cBhvr>
                                      <p:to>
                                        <p:strVal val="visible"/>
                                      </p:to>
                                    </p:set>
                                    <p:animEffect transition="in" filter="wipe(down)">
                                      <p:cBhvr>
                                        <p:cTn id="2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1066800"/>
            <a:ext cx="1862048" cy="523220"/>
          </a:xfrm>
          <a:prstGeom prst="rect">
            <a:avLst/>
          </a:prstGeom>
        </p:spPr>
        <p:txBody>
          <a:bodyPr wrap="none">
            <a:spAutoFit/>
          </a:bodyPr>
          <a:lstStyle/>
          <a:p>
            <a:r>
              <a:rPr lang="en-US" sz="2800" b="1" dirty="0"/>
              <a:t>Correlation</a:t>
            </a:r>
            <a:endParaRPr lang="en-US" sz="2800" dirty="0"/>
          </a:p>
        </p:txBody>
      </p:sp>
      <p:sp>
        <p:nvSpPr>
          <p:cNvPr id="3" name="Rectangle 2"/>
          <p:cNvSpPr/>
          <p:nvPr/>
        </p:nvSpPr>
        <p:spPr>
          <a:xfrm>
            <a:off x="2895600" y="1686581"/>
            <a:ext cx="7162800" cy="461665"/>
          </a:xfrm>
          <a:prstGeom prst="rect">
            <a:avLst/>
          </a:prstGeom>
        </p:spPr>
        <p:txBody>
          <a:bodyPr wrap="square">
            <a:spAutoFit/>
          </a:bodyPr>
          <a:lstStyle/>
          <a:p>
            <a:r>
              <a:rPr lang="en-US" sz="2400" b="1" dirty="0">
                <a:solidFill>
                  <a:srgbClr val="FF0000"/>
                </a:solidFill>
              </a:rPr>
              <a:t>Difference between Correlation and Convolution</a:t>
            </a:r>
            <a:endParaRPr lang="en-US" sz="2400" dirty="0">
              <a:solidFill>
                <a:srgbClr val="FF0000"/>
              </a:solidFill>
            </a:endParaRPr>
          </a:p>
        </p:txBody>
      </p:sp>
      <p:pic>
        <p:nvPicPr>
          <p:cNvPr id="18434" name="Picture 2"/>
          <p:cNvPicPr>
            <a:picLocks noChangeAspect="1" noChangeArrowheads="1"/>
          </p:cNvPicPr>
          <p:nvPr/>
        </p:nvPicPr>
        <p:blipFill>
          <a:blip r:embed="rId3"/>
          <a:srcRect/>
          <a:stretch>
            <a:fillRect/>
          </a:stretch>
        </p:blipFill>
        <p:spPr bwMode="auto">
          <a:xfrm>
            <a:off x="3328989" y="2667000"/>
            <a:ext cx="5534025" cy="1219200"/>
          </a:xfrm>
          <a:prstGeom prst="rect">
            <a:avLst/>
          </a:prstGeom>
          <a:noFill/>
          <a:ln w="9525">
            <a:noFill/>
            <a:miter lim="800000"/>
            <a:headEnd/>
            <a:tailEnd/>
          </a:ln>
          <a:effectLst/>
        </p:spPr>
      </p:pic>
      <p:graphicFrame>
        <p:nvGraphicFramePr>
          <p:cNvPr id="5" name="Object 9"/>
          <p:cNvGraphicFramePr>
            <a:graphicFrameLocks noChangeAspect="1"/>
          </p:cNvGraphicFramePr>
          <p:nvPr>
            <p:extLst>
              <p:ext uri="{D42A27DB-BD31-4B8C-83A1-F6EECF244321}">
                <p14:modId xmlns:p14="http://schemas.microsoft.com/office/powerpoint/2010/main" val="174901646"/>
              </p:ext>
            </p:extLst>
          </p:nvPr>
        </p:nvGraphicFramePr>
        <p:xfrm>
          <a:off x="2995614" y="4557502"/>
          <a:ext cx="5867400" cy="1066800"/>
        </p:xfrm>
        <a:graphic>
          <a:graphicData uri="http://schemas.openxmlformats.org/presentationml/2006/ole">
            <mc:AlternateContent xmlns:mc="http://schemas.openxmlformats.org/markup-compatibility/2006">
              <mc:Choice xmlns:v="urn:schemas-microsoft-com:vml" Requires="v">
                <p:oleObj spid="_x0000_s45094" r:id="rId4" imgW="1955800" imgH="558800" progId="Equation.3">
                  <p:embed/>
                </p:oleObj>
              </mc:Choice>
              <mc:Fallback>
                <p:oleObj r:id="rId4" imgW="1955800" imgH="558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5614" y="4557502"/>
                        <a:ext cx="58674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4260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434"/>
                                        </p:tgtEl>
                                        <p:attrNameLst>
                                          <p:attrName>style.visibility</p:attrName>
                                        </p:attrNameLst>
                                      </p:cBhvr>
                                      <p:to>
                                        <p:strVal val="visible"/>
                                      </p:to>
                                    </p:set>
                                    <p:anim calcmode="lin" valueType="num">
                                      <p:cBhvr additive="base">
                                        <p:cTn id="17" dur="500" fill="hold"/>
                                        <p:tgtEl>
                                          <p:spTgt spid="18434"/>
                                        </p:tgtEl>
                                        <p:attrNameLst>
                                          <p:attrName>ppt_x</p:attrName>
                                        </p:attrNameLst>
                                      </p:cBhvr>
                                      <p:tavLst>
                                        <p:tav tm="0">
                                          <p:val>
                                            <p:strVal val="#ppt_x"/>
                                          </p:val>
                                        </p:tav>
                                        <p:tav tm="100000">
                                          <p:val>
                                            <p:strVal val="#ppt_x"/>
                                          </p:val>
                                        </p:tav>
                                      </p:tavLst>
                                    </p:anim>
                                    <p:anim calcmode="lin" valueType="num">
                                      <p:cBhvr additive="base">
                                        <p:cTn id="18"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1066800"/>
            <a:ext cx="1992469" cy="523220"/>
          </a:xfrm>
          <a:prstGeom prst="rect">
            <a:avLst/>
          </a:prstGeom>
        </p:spPr>
        <p:txBody>
          <a:bodyPr wrap="none">
            <a:spAutoFit/>
          </a:bodyPr>
          <a:lstStyle/>
          <a:p>
            <a:r>
              <a:rPr lang="en-US" sz="2800" b="1" dirty="0"/>
              <a:t>Convolution</a:t>
            </a:r>
            <a:endParaRPr lang="en-US" sz="2800" dirty="0"/>
          </a:p>
        </p:txBody>
      </p:sp>
      <p:sp>
        <p:nvSpPr>
          <p:cNvPr id="3" name="Rectangle 2"/>
          <p:cNvSpPr/>
          <p:nvPr/>
        </p:nvSpPr>
        <p:spPr>
          <a:xfrm>
            <a:off x="2895600" y="1686581"/>
            <a:ext cx="7162800" cy="461665"/>
          </a:xfrm>
          <a:prstGeom prst="rect">
            <a:avLst/>
          </a:prstGeom>
        </p:spPr>
        <p:txBody>
          <a:bodyPr wrap="square">
            <a:spAutoFit/>
          </a:bodyPr>
          <a:lstStyle/>
          <a:p>
            <a:r>
              <a:rPr lang="en-US" sz="2400" b="1" dirty="0">
                <a:solidFill>
                  <a:srgbClr val="FF0000"/>
                </a:solidFill>
              </a:rPr>
              <a:t>Difference between Correlation and Convolution</a:t>
            </a:r>
            <a:endParaRPr lang="en-US" sz="2400"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970257" y="2657475"/>
                <a:ext cx="5016581" cy="9025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i="1">
                          <a:latin typeface="Cambria Math" panose="02040503050406030204" pitchFamily="18" charset="0"/>
                        </a:rPr>
                        <m:t>𝑔</m:t>
                      </m:r>
                      <m:d>
                        <m:dPr>
                          <m:ctrlPr>
                            <a:rPr lang="en-US" altLang="en-US" i="1">
                              <a:latin typeface="Cambria Math" panose="02040503050406030204" pitchFamily="18" charset="0"/>
                            </a:rPr>
                          </m:ctrlPr>
                        </m:dPr>
                        <m:e>
                          <m:r>
                            <a:rPr lang="en-US" altLang="en-US" i="1">
                              <a:latin typeface="Cambria Math" panose="02040503050406030204" pitchFamily="18" charset="0"/>
                            </a:rPr>
                            <m:t>𝑥</m:t>
                          </m:r>
                          <m:r>
                            <a:rPr lang="en-US" altLang="en-US" i="1">
                              <a:latin typeface="Cambria Math" panose="02040503050406030204" pitchFamily="18" charset="0"/>
                            </a:rPr>
                            <m:t>,</m:t>
                          </m:r>
                          <m:r>
                            <a:rPr lang="en-US" altLang="en-US" i="1">
                              <a:latin typeface="Cambria Math" panose="02040503050406030204" pitchFamily="18" charset="0"/>
                            </a:rPr>
                            <m:t>𝑦</m:t>
                          </m:r>
                        </m:e>
                      </m:d>
                      <m:r>
                        <a:rPr lang="en-US" altLang="en-US" i="1">
                          <a:latin typeface="Cambria Math" panose="02040503050406030204" pitchFamily="18" charset="0"/>
                        </a:rPr>
                        <m:t>=</m:t>
                      </m:r>
                      <m:nary>
                        <m:naryPr>
                          <m:chr m:val="∑"/>
                          <m:ctrlPr>
                            <a:rPr lang="en-US" altLang="en-US" i="1">
                              <a:latin typeface="Cambria Math" panose="02040503050406030204" pitchFamily="18" charset="0"/>
                            </a:rPr>
                          </m:ctrlPr>
                        </m:naryPr>
                        <m:sub>
                          <m:r>
                            <m:rPr>
                              <m:brk m:alnAt="23"/>
                            </m:rPr>
                            <a:rPr lang="en-US" altLang="en-US" i="1">
                              <a:latin typeface="Cambria Math" panose="02040503050406030204" pitchFamily="18" charset="0"/>
                            </a:rPr>
                            <m:t>𝑗</m:t>
                          </m:r>
                          <m:r>
                            <a:rPr lang="en-US" altLang="en-US" i="1">
                              <a:latin typeface="Cambria Math" panose="02040503050406030204" pitchFamily="18" charset="0"/>
                            </a:rPr>
                            <m:t>=−</m:t>
                          </m:r>
                          <m:r>
                            <a:rPr lang="en-US" altLang="en-US" i="1">
                              <a:latin typeface="Cambria Math" panose="02040503050406030204" pitchFamily="18" charset="0"/>
                            </a:rPr>
                            <m:t>𝑅</m:t>
                          </m:r>
                        </m:sub>
                        <m:sup>
                          <m:r>
                            <a:rPr lang="en-US" altLang="en-US" i="1">
                              <a:latin typeface="Cambria Math" panose="02040503050406030204" pitchFamily="18" charset="0"/>
                            </a:rPr>
                            <m:t>𝑅</m:t>
                          </m:r>
                        </m:sup>
                        <m:e>
                          <m:nary>
                            <m:naryPr>
                              <m:chr m:val="∑"/>
                              <m:ctrlPr>
                                <a:rPr lang="en-US" altLang="en-US" i="1">
                                  <a:latin typeface="Cambria Math" panose="02040503050406030204" pitchFamily="18" charset="0"/>
                                </a:rPr>
                              </m:ctrlPr>
                            </m:naryPr>
                            <m:sub>
                              <m:r>
                                <m:rPr>
                                  <m:brk m:alnAt="23"/>
                                </m:rPr>
                                <a:rPr lang="en-US" altLang="en-US" i="1">
                                  <a:latin typeface="Cambria Math" panose="02040503050406030204" pitchFamily="18" charset="0"/>
                                </a:rPr>
                                <m:t>𝑗</m:t>
                              </m:r>
                              <m:r>
                                <a:rPr lang="en-US" altLang="en-US" i="1">
                                  <a:latin typeface="Cambria Math" panose="02040503050406030204" pitchFamily="18" charset="0"/>
                                </a:rPr>
                                <m:t>=−</m:t>
                              </m:r>
                              <m:r>
                                <a:rPr lang="en-US" altLang="en-US" i="1">
                                  <a:latin typeface="Cambria Math" panose="02040503050406030204" pitchFamily="18" charset="0"/>
                                </a:rPr>
                                <m:t>𝑅</m:t>
                              </m:r>
                            </m:sub>
                            <m:sup>
                              <m:r>
                                <a:rPr lang="en-US" altLang="en-US" i="1">
                                  <a:latin typeface="Cambria Math" panose="02040503050406030204" pitchFamily="18" charset="0"/>
                                </a:rPr>
                                <m:t>𝑅</m:t>
                              </m:r>
                            </m:sup>
                            <m:e>
                              <m:r>
                                <a:rPr lang="en-US" altLang="en-US" i="1">
                                  <a:latin typeface="Cambria Math" panose="02040503050406030204" pitchFamily="18" charset="0"/>
                                </a:rPr>
                                <m:t>h</m:t>
                              </m:r>
                              <m:d>
                                <m:dPr>
                                  <m:ctrlPr>
                                    <a:rPr lang="en-US" altLang="en-US" i="1">
                                      <a:latin typeface="Cambria Math" panose="02040503050406030204" pitchFamily="18" charset="0"/>
                                    </a:rPr>
                                  </m:ctrlPr>
                                </m:dPr>
                                <m:e>
                                  <m:r>
                                    <a:rPr lang="en-US" altLang="en-US" i="1">
                                      <a:latin typeface="Cambria Math" panose="02040503050406030204" pitchFamily="18" charset="0"/>
                                    </a:rPr>
                                    <m:t>𝑖</m:t>
                                  </m:r>
                                  <m:r>
                                    <a:rPr lang="en-US" altLang="en-US" i="1">
                                      <a:latin typeface="Cambria Math" panose="02040503050406030204" pitchFamily="18" charset="0"/>
                                    </a:rPr>
                                    <m:t>,</m:t>
                                  </m:r>
                                  <m:r>
                                    <a:rPr lang="en-US" altLang="en-US" i="1">
                                      <a:latin typeface="Cambria Math" panose="02040503050406030204" pitchFamily="18" charset="0"/>
                                    </a:rPr>
                                    <m:t>𝑗</m:t>
                                  </m:r>
                                </m:e>
                              </m:d>
                              <m:r>
                                <a:rPr lang="en-US" altLang="en-US" i="1">
                                  <a:latin typeface="Cambria Math" panose="02040503050406030204" pitchFamily="18" charset="0"/>
                                </a:rPr>
                                <m:t>.</m:t>
                              </m:r>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𝑥</m:t>
                                  </m:r>
                                  <m:r>
                                    <a:rPr lang="en-US" altLang="en-US" i="1">
                                      <a:latin typeface="Cambria Math" panose="02040503050406030204" pitchFamily="18" charset="0"/>
                                    </a:rPr>
                                    <m:t>−</m:t>
                                  </m:r>
                                  <m:r>
                                    <a:rPr lang="en-US" altLang="en-US" i="1">
                                      <a:latin typeface="Cambria Math" panose="02040503050406030204" pitchFamily="18" charset="0"/>
                                    </a:rPr>
                                    <m:t>𝑖</m:t>
                                  </m:r>
                                  <m:r>
                                    <a:rPr lang="en-US" altLang="en-US" i="1">
                                      <a:latin typeface="Cambria Math" panose="02040503050406030204" pitchFamily="18" charset="0"/>
                                    </a:rPr>
                                    <m:t>,</m:t>
                                  </m:r>
                                  <m:r>
                                    <a:rPr lang="en-US" altLang="en-US" i="1">
                                      <a:latin typeface="Cambria Math" panose="02040503050406030204" pitchFamily="18" charset="0"/>
                                    </a:rPr>
                                    <m:t>𝑦</m:t>
                                  </m:r>
                                  <m:r>
                                    <a:rPr lang="en-US" altLang="en-US" i="1">
                                      <a:latin typeface="Cambria Math" panose="02040503050406030204" pitchFamily="18" charset="0"/>
                                    </a:rPr>
                                    <m:t>−</m:t>
                                  </m:r>
                                  <m:r>
                                    <a:rPr lang="en-US" altLang="en-US" i="1">
                                      <a:latin typeface="Cambria Math" panose="02040503050406030204" pitchFamily="18" charset="0"/>
                                    </a:rPr>
                                    <m:t>𝑗</m:t>
                                  </m:r>
                                </m:e>
                              </m:d>
                            </m:e>
                          </m:nary>
                        </m:e>
                      </m:nary>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970257" y="2657475"/>
                <a:ext cx="5016581" cy="90255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0919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027" y="125550"/>
            <a:ext cx="9052269" cy="612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18936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3618466" y="347709"/>
            <a:ext cx="4408238" cy="5744978"/>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9DF33F20-BBA8-4FE8-B612-83791969D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2825" y="3123100"/>
            <a:ext cx="48291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144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ipe(down)">
                                      <p:cBhvr>
                                        <p:cTn id="7"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a:extLst>
              <a:ext uri="{FF2B5EF4-FFF2-40B4-BE49-F238E27FC236}">
                <a16:creationId xmlns:a16="http://schemas.microsoft.com/office/drawing/2014/main" id="{05458846-6B81-4BED-8F47-C79598819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95401"/>
            <a:ext cx="675005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2">
            <a:extLst>
              <a:ext uri="{FF2B5EF4-FFF2-40B4-BE49-F238E27FC236}">
                <a16:creationId xmlns:a16="http://schemas.microsoft.com/office/drawing/2014/main" id="{ECAC445C-945D-4989-B5AF-C32C016C470E}"/>
              </a:ext>
            </a:extLst>
          </p:cNvPr>
          <p:cNvSpPr txBox="1">
            <a:spLocks noChangeArrowheads="1"/>
          </p:cNvSpPr>
          <p:nvPr/>
        </p:nvSpPr>
        <p:spPr bwMode="auto">
          <a:xfrm>
            <a:off x="4572000" y="5715000"/>
            <a:ext cx="3048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1600" b="1"/>
              <a:t>Fig. Convolution Layer</a:t>
            </a:r>
            <a:endParaRPr lang="en-US" altLang="en-US" sz="1400" b="1">
              <a:solidFill>
                <a:srgbClr val="7030A0"/>
              </a:solidFill>
            </a:endParaRPr>
          </a:p>
        </p:txBody>
      </p:sp>
      <p:pic>
        <p:nvPicPr>
          <p:cNvPr id="5" name="Picture 4">
            <a:extLst>
              <a:ext uri="{FF2B5EF4-FFF2-40B4-BE49-F238E27FC236}">
                <a16:creationId xmlns:a16="http://schemas.microsoft.com/office/drawing/2014/main" id="{55393B4B-931F-4A86-BAB1-CDEFCF61C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861" y="4943476"/>
            <a:ext cx="48291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4"/>
          <p:cNvSpPr txBox="1">
            <a:spLocks noChangeArrowheads="1"/>
          </p:cNvSpPr>
          <p:nvPr/>
        </p:nvSpPr>
        <p:spPr bwMode="auto">
          <a:xfrm>
            <a:off x="6010516" y="4462844"/>
            <a:ext cx="553575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tabLst>
                <a:tab pos="1436688"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1436688"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1436688"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1436688"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1436688"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1436688"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1436688"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1436688"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1436688"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2600" i="1" dirty="0" err="1">
                <a:latin typeface="Times New Roman" panose="02020603050405020304" pitchFamily="18" charset="0"/>
              </a:rPr>
              <a:t>e</a:t>
            </a:r>
            <a:r>
              <a:rPr lang="en-IE" altLang="en-US" sz="2600" i="1" baseline="-25000" dirty="0" err="1">
                <a:latin typeface="Times New Roman" panose="02020603050405020304" pitchFamily="18" charset="0"/>
              </a:rPr>
              <a:t>processed</a:t>
            </a:r>
            <a:r>
              <a:rPr lang="en-IE" altLang="en-US" sz="2600" i="1" dirty="0">
                <a:latin typeface="Times New Roman" panose="02020603050405020304" pitchFamily="18" charset="0"/>
              </a:rPr>
              <a:t> = 	</a:t>
            </a:r>
            <a:r>
              <a:rPr lang="en-IE" altLang="en-US" i="1" dirty="0">
                <a:latin typeface="Times New Roman" panose="02020603050405020304" pitchFamily="18" charset="0"/>
              </a:rPr>
              <a:t>v</a:t>
            </a:r>
            <a:r>
              <a:rPr lang="en-IE" altLang="en-US" sz="2600" i="1" dirty="0">
                <a:latin typeface="Times New Roman" panose="02020603050405020304" pitchFamily="18" charset="0"/>
              </a:rPr>
              <a:t>*e + 	</a:t>
            </a:r>
            <a:r>
              <a:rPr lang="en-IE" altLang="en-US" i="1" dirty="0">
                <a:latin typeface="Times New Roman" panose="02020603050405020304" pitchFamily="18" charset="0"/>
              </a:rPr>
              <a:t>z</a:t>
            </a:r>
            <a:r>
              <a:rPr lang="en-IE" altLang="en-US" sz="2600" i="1" dirty="0">
                <a:latin typeface="Times New Roman" panose="02020603050405020304" pitchFamily="18" charset="0"/>
              </a:rPr>
              <a:t>*a + y*b + x*c +</a:t>
            </a:r>
            <a:r>
              <a:rPr lang="en-IE" altLang="en-US" i="1" dirty="0">
                <a:latin typeface="Times New Roman" panose="02020603050405020304" pitchFamily="18" charset="0"/>
              </a:rPr>
              <a:t>w</a:t>
            </a:r>
            <a:r>
              <a:rPr lang="en-IE" altLang="en-US" sz="2600" i="1" dirty="0">
                <a:latin typeface="Times New Roman" panose="02020603050405020304" pitchFamily="18" charset="0"/>
              </a:rPr>
              <a:t>*d + </a:t>
            </a:r>
            <a:r>
              <a:rPr lang="en-IE" altLang="en-US" i="1" dirty="0">
                <a:latin typeface="Times New Roman" panose="02020603050405020304" pitchFamily="18" charset="0"/>
              </a:rPr>
              <a:t>u</a:t>
            </a:r>
            <a:r>
              <a:rPr lang="en-IE" altLang="en-US" sz="2600" i="1" dirty="0">
                <a:latin typeface="Times New Roman" panose="02020603050405020304" pitchFamily="18" charset="0"/>
              </a:rPr>
              <a:t>*e + </a:t>
            </a:r>
            <a:r>
              <a:rPr lang="en-IE" altLang="en-US" i="1" dirty="0">
                <a:latin typeface="Times New Roman" panose="02020603050405020304" pitchFamily="18" charset="0"/>
              </a:rPr>
              <a:t>t</a:t>
            </a:r>
            <a:r>
              <a:rPr lang="en-IE" altLang="en-US" sz="2600" i="1" dirty="0">
                <a:latin typeface="Times New Roman" panose="02020603050405020304" pitchFamily="18" charset="0"/>
              </a:rPr>
              <a:t>*f + </a:t>
            </a:r>
            <a:r>
              <a:rPr lang="en-IE" altLang="en-US" i="1" dirty="0">
                <a:latin typeface="Times New Roman" panose="02020603050405020304" pitchFamily="18" charset="0"/>
              </a:rPr>
              <a:t>s</a:t>
            </a:r>
            <a:r>
              <a:rPr lang="en-IE" altLang="en-US" sz="2600" i="1" dirty="0">
                <a:latin typeface="Times New Roman" panose="02020603050405020304" pitchFamily="18" charset="0"/>
              </a:rPr>
              <a:t>*g + </a:t>
            </a:r>
            <a:r>
              <a:rPr lang="en-IE" altLang="en-US" i="1" dirty="0">
                <a:latin typeface="Times New Roman" panose="02020603050405020304" pitchFamily="18" charset="0"/>
              </a:rPr>
              <a:t>r</a:t>
            </a:r>
            <a:r>
              <a:rPr lang="en-IE" altLang="en-US" sz="2600" i="1" dirty="0">
                <a:latin typeface="Times New Roman" panose="02020603050405020304" pitchFamily="18" charset="0"/>
              </a:rPr>
              <a:t>*h</a:t>
            </a:r>
          </a:p>
        </p:txBody>
      </p:sp>
      <p:grpSp>
        <p:nvGrpSpPr>
          <p:cNvPr id="3" name="Group 29"/>
          <p:cNvGrpSpPr>
            <a:grpSpLocks/>
          </p:cNvGrpSpPr>
          <p:nvPr/>
        </p:nvGrpSpPr>
        <p:grpSpPr bwMode="auto">
          <a:xfrm>
            <a:off x="4189653" y="1932043"/>
            <a:ext cx="1820863" cy="1979612"/>
            <a:chOff x="1818" y="2371"/>
            <a:chExt cx="1147" cy="1247"/>
          </a:xfrm>
        </p:grpSpPr>
        <p:grpSp>
          <p:nvGrpSpPr>
            <p:cNvPr id="4" name="Group 4"/>
            <p:cNvGrpSpPr>
              <a:grpSpLocks/>
            </p:cNvGrpSpPr>
            <p:nvPr/>
          </p:nvGrpSpPr>
          <p:grpSpPr bwMode="auto">
            <a:xfrm>
              <a:off x="1898" y="2371"/>
              <a:ext cx="988" cy="983"/>
              <a:chOff x="3696" y="2149"/>
              <a:chExt cx="988" cy="983"/>
            </a:xfrm>
          </p:grpSpPr>
          <p:sp>
            <p:nvSpPr>
              <p:cNvPr id="6" name="Rectangle 5"/>
              <p:cNvSpPr>
                <a:spLocks noChangeArrowheads="1"/>
              </p:cNvSpPr>
              <p:nvPr/>
            </p:nvSpPr>
            <p:spPr bwMode="auto">
              <a:xfrm>
                <a:off x="3696" y="2149"/>
                <a:ext cx="329" cy="329"/>
              </a:xfrm>
              <a:prstGeom prst="rect">
                <a:avLst/>
              </a:prstGeom>
              <a:solidFill>
                <a:srgbClr val="99CCFF">
                  <a:alpha val="18823"/>
                </a:srgbClr>
              </a:solidFill>
              <a:ln w="25400">
                <a:solidFill>
                  <a:srgbClr val="00008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r</a:t>
                </a:r>
                <a:endParaRPr lang="en-US" altLang="en-US" i="1">
                  <a:latin typeface="Times New Roman" panose="02020603050405020304" pitchFamily="18" charset="0"/>
                </a:endParaRPr>
              </a:p>
            </p:txBody>
          </p:sp>
          <p:sp>
            <p:nvSpPr>
              <p:cNvPr id="7" name="Rectangle 6"/>
              <p:cNvSpPr>
                <a:spLocks noChangeArrowheads="1"/>
              </p:cNvSpPr>
              <p:nvPr/>
            </p:nvSpPr>
            <p:spPr bwMode="auto">
              <a:xfrm>
                <a:off x="4025" y="2149"/>
                <a:ext cx="330" cy="329"/>
              </a:xfrm>
              <a:prstGeom prst="rect">
                <a:avLst/>
              </a:prstGeom>
              <a:solidFill>
                <a:srgbClr val="99CCFF">
                  <a:alpha val="18823"/>
                </a:srgbClr>
              </a:solidFill>
              <a:ln w="25400">
                <a:solidFill>
                  <a:srgbClr val="00008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s</a:t>
                </a:r>
                <a:endParaRPr lang="en-US" altLang="en-US" i="1">
                  <a:latin typeface="Times New Roman" panose="02020603050405020304" pitchFamily="18" charset="0"/>
                </a:endParaRPr>
              </a:p>
            </p:txBody>
          </p:sp>
          <p:sp>
            <p:nvSpPr>
              <p:cNvPr id="8" name="Rectangle 7"/>
              <p:cNvSpPr>
                <a:spLocks noChangeArrowheads="1"/>
              </p:cNvSpPr>
              <p:nvPr/>
            </p:nvSpPr>
            <p:spPr bwMode="auto">
              <a:xfrm>
                <a:off x="4355" y="2149"/>
                <a:ext cx="329" cy="329"/>
              </a:xfrm>
              <a:prstGeom prst="rect">
                <a:avLst/>
              </a:prstGeom>
              <a:solidFill>
                <a:srgbClr val="99CCFF">
                  <a:alpha val="18823"/>
                </a:srgbClr>
              </a:solidFill>
              <a:ln w="25400">
                <a:solidFill>
                  <a:srgbClr val="00008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t</a:t>
                </a:r>
                <a:endParaRPr lang="en-US" altLang="en-US" i="1">
                  <a:latin typeface="Times New Roman" panose="02020603050405020304" pitchFamily="18" charset="0"/>
                </a:endParaRPr>
              </a:p>
            </p:txBody>
          </p:sp>
          <p:sp>
            <p:nvSpPr>
              <p:cNvPr id="9" name="Rectangle 8"/>
              <p:cNvSpPr>
                <a:spLocks noChangeArrowheads="1"/>
              </p:cNvSpPr>
              <p:nvPr/>
            </p:nvSpPr>
            <p:spPr bwMode="auto">
              <a:xfrm>
                <a:off x="3696" y="2474"/>
                <a:ext cx="329" cy="329"/>
              </a:xfrm>
              <a:prstGeom prst="rect">
                <a:avLst/>
              </a:prstGeom>
              <a:solidFill>
                <a:srgbClr val="99CCFF">
                  <a:alpha val="18823"/>
                </a:srgbClr>
              </a:solidFill>
              <a:ln w="25400">
                <a:solidFill>
                  <a:srgbClr val="00008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dirty="0">
                    <a:latin typeface="Times New Roman" panose="02020603050405020304" pitchFamily="18" charset="0"/>
                  </a:rPr>
                  <a:t>u</a:t>
                </a:r>
                <a:endParaRPr lang="en-US" altLang="en-US" i="1" dirty="0">
                  <a:latin typeface="Times New Roman" panose="02020603050405020304" pitchFamily="18" charset="0"/>
                </a:endParaRPr>
              </a:p>
            </p:txBody>
          </p:sp>
          <p:sp>
            <p:nvSpPr>
              <p:cNvPr id="10" name="Rectangle 9"/>
              <p:cNvSpPr>
                <a:spLocks noChangeArrowheads="1"/>
              </p:cNvSpPr>
              <p:nvPr/>
            </p:nvSpPr>
            <p:spPr bwMode="auto">
              <a:xfrm>
                <a:off x="4025" y="2474"/>
                <a:ext cx="330" cy="329"/>
              </a:xfrm>
              <a:prstGeom prst="rect">
                <a:avLst/>
              </a:prstGeom>
              <a:solidFill>
                <a:srgbClr val="000080">
                  <a:alpha val="18823"/>
                </a:srgbClr>
              </a:solidFill>
              <a:ln w="25400">
                <a:solidFill>
                  <a:srgbClr val="00008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v</a:t>
                </a:r>
                <a:endParaRPr lang="el-GR" altLang="en-US" i="1">
                  <a:latin typeface="Times New Roman" panose="02020603050405020304" pitchFamily="18" charset="0"/>
                </a:endParaRPr>
              </a:p>
            </p:txBody>
          </p:sp>
          <p:sp>
            <p:nvSpPr>
              <p:cNvPr id="11" name="Rectangle 10"/>
              <p:cNvSpPr>
                <a:spLocks noChangeArrowheads="1"/>
              </p:cNvSpPr>
              <p:nvPr/>
            </p:nvSpPr>
            <p:spPr bwMode="auto">
              <a:xfrm>
                <a:off x="4355" y="2474"/>
                <a:ext cx="329" cy="329"/>
              </a:xfrm>
              <a:prstGeom prst="rect">
                <a:avLst/>
              </a:prstGeom>
              <a:solidFill>
                <a:srgbClr val="99CCFF">
                  <a:alpha val="18823"/>
                </a:srgbClr>
              </a:solidFill>
              <a:ln w="25400">
                <a:solidFill>
                  <a:srgbClr val="00008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dirty="0">
                    <a:latin typeface="Times New Roman" panose="02020603050405020304" pitchFamily="18" charset="0"/>
                  </a:rPr>
                  <a:t>w</a:t>
                </a:r>
                <a:endParaRPr lang="en-US" altLang="en-US" i="1" dirty="0">
                  <a:latin typeface="Times New Roman" panose="02020603050405020304" pitchFamily="18" charset="0"/>
                </a:endParaRPr>
              </a:p>
            </p:txBody>
          </p:sp>
          <p:sp>
            <p:nvSpPr>
              <p:cNvPr id="12" name="Rectangle 11"/>
              <p:cNvSpPr>
                <a:spLocks noChangeArrowheads="1"/>
              </p:cNvSpPr>
              <p:nvPr/>
            </p:nvSpPr>
            <p:spPr bwMode="auto">
              <a:xfrm>
                <a:off x="3696" y="2803"/>
                <a:ext cx="329" cy="329"/>
              </a:xfrm>
              <a:prstGeom prst="rect">
                <a:avLst/>
              </a:prstGeom>
              <a:solidFill>
                <a:srgbClr val="99CCFF">
                  <a:alpha val="18823"/>
                </a:srgbClr>
              </a:solidFill>
              <a:ln w="25400">
                <a:solidFill>
                  <a:srgbClr val="00008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x</a:t>
                </a:r>
                <a:endParaRPr lang="en-US" altLang="en-US" i="1">
                  <a:latin typeface="Times New Roman" panose="02020603050405020304" pitchFamily="18" charset="0"/>
                </a:endParaRPr>
              </a:p>
            </p:txBody>
          </p:sp>
          <p:sp>
            <p:nvSpPr>
              <p:cNvPr id="13" name="Rectangle 12"/>
              <p:cNvSpPr>
                <a:spLocks noChangeArrowheads="1"/>
              </p:cNvSpPr>
              <p:nvPr/>
            </p:nvSpPr>
            <p:spPr bwMode="auto">
              <a:xfrm>
                <a:off x="4025" y="2803"/>
                <a:ext cx="330" cy="329"/>
              </a:xfrm>
              <a:prstGeom prst="rect">
                <a:avLst/>
              </a:prstGeom>
              <a:solidFill>
                <a:srgbClr val="99CCFF">
                  <a:alpha val="18823"/>
                </a:srgbClr>
              </a:solidFill>
              <a:ln w="25400">
                <a:solidFill>
                  <a:srgbClr val="00008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y</a:t>
                </a:r>
                <a:endParaRPr lang="en-US" altLang="en-US" i="1">
                  <a:latin typeface="Times New Roman" panose="02020603050405020304" pitchFamily="18" charset="0"/>
                </a:endParaRPr>
              </a:p>
            </p:txBody>
          </p:sp>
          <p:sp>
            <p:nvSpPr>
              <p:cNvPr id="14" name="Rectangle 13"/>
              <p:cNvSpPr>
                <a:spLocks noChangeArrowheads="1"/>
              </p:cNvSpPr>
              <p:nvPr/>
            </p:nvSpPr>
            <p:spPr bwMode="auto">
              <a:xfrm>
                <a:off x="4355" y="2803"/>
                <a:ext cx="329" cy="329"/>
              </a:xfrm>
              <a:prstGeom prst="rect">
                <a:avLst/>
              </a:prstGeom>
              <a:solidFill>
                <a:srgbClr val="99CCFF">
                  <a:alpha val="18823"/>
                </a:srgbClr>
              </a:solidFill>
              <a:ln w="25400">
                <a:solidFill>
                  <a:srgbClr val="00008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z</a:t>
                </a:r>
                <a:endParaRPr lang="en-US" altLang="en-US" i="1">
                  <a:latin typeface="Times New Roman" panose="02020603050405020304" pitchFamily="18" charset="0"/>
                </a:endParaRPr>
              </a:p>
            </p:txBody>
          </p:sp>
        </p:grpSp>
        <p:sp>
          <p:nvSpPr>
            <p:cNvPr id="5" name="Text Box 15"/>
            <p:cNvSpPr txBox="1">
              <a:spLocks noChangeArrowheads="1"/>
            </p:cNvSpPr>
            <p:nvPr/>
          </p:nvSpPr>
          <p:spPr bwMode="auto">
            <a:xfrm>
              <a:off x="1818" y="3387"/>
              <a:ext cx="11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sz="1800" b="1"/>
                <a:t>Filter</a:t>
              </a:r>
              <a:endParaRPr lang="en-US" altLang="en-US" sz="1800" b="1"/>
            </a:p>
          </p:txBody>
        </p:sp>
      </p:grpSp>
      <p:grpSp>
        <p:nvGrpSpPr>
          <p:cNvPr id="15" name="Group 28"/>
          <p:cNvGrpSpPr>
            <a:grpSpLocks/>
          </p:cNvGrpSpPr>
          <p:nvPr/>
        </p:nvGrpSpPr>
        <p:grpSpPr bwMode="auto">
          <a:xfrm>
            <a:off x="1836185" y="1932043"/>
            <a:ext cx="1820862" cy="2233612"/>
            <a:chOff x="449" y="2371"/>
            <a:chExt cx="1147" cy="1407"/>
          </a:xfrm>
        </p:grpSpPr>
        <p:grpSp>
          <p:nvGrpSpPr>
            <p:cNvPr id="16" name="Group 16"/>
            <p:cNvGrpSpPr>
              <a:grpSpLocks/>
            </p:cNvGrpSpPr>
            <p:nvPr/>
          </p:nvGrpSpPr>
          <p:grpSpPr bwMode="auto">
            <a:xfrm>
              <a:off x="528" y="2371"/>
              <a:ext cx="988" cy="983"/>
              <a:chOff x="3689" y="895"/>
              <a:chExt cx="988" cy="983"/>
            </a:xfrm>
          </p:grpSpPr>
          <p:sp>
            <p:nvSpPr>
              <p:cNvPr id="18" name="Rectangle 17"/>
              <p:cNvSpPr>
                <a:spLocks noChangeArrowheads="1"/>
              </p:cNvSpPr>
              <p:nvPr/>
            </p:nvSpPr>
            <p:spPr bwMode="auto">
              <a:xfrm>
                <a:off x="3689" y="895"/>
                <a:ext cx="329" cy="329"/>
              </a:xfrm>
              <a:prstGeom prst="rect">
                <a:avLst/>
              </a:prstGeom>
              <a:solidFill>
                <a:schemeClr val="bg1"/>
              </a:solidFill>
              <a:ln w="254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a</a:t>
                </a:r>
                <a:endParaRPr lang="en-US" altLang="en-US" i="1">
                  <a:latin typeface="Times New Roman" panose="02020603050405020304" pitchFamily="18" charset="0"/>
                </a:endParaRPr>
              </a:p>
            </p:txBody>
          </p:sp>
          <p:sp>
            <p:nvSpPr>
              <p:cNvPr id="19" name="Rectangle 18"/>
              <p:cNvSpPr>
                <a:spLocks noChangeArrowheads="1"/>
              </p:cNvSpPr>
              <p:nvPr/>
            </p:nvSpPr>
            <p:spPr bwMode="auto">
              <a:xfrm>
                <a:off x="4018" y="895"/>
                <a:ext cx="330" cy="329"/>
              </a:xfrm>
              <a:prstGeom prst="rect">
                <a:avLst/>
              </a:prstGeom>
              <a:solidFill>
                <a:schemeClr val="bg1"/>
              </a:solidFill>
              <a:ln w="254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dirty="0">
                    <a:latin typeface="Times New Roman" panose="02020603050405020304" pitchFamily="18" charset="0"/>
                  </a:rPr>
                  <a:t>b</a:t>
                </a:r>
                <a:endParaRPr lang="en-US" altLang="en-US" i="1" dirty="0">
                  <a:latin typeface="Times New Roman" panose="02020603050405020304" pitchFamily="18" charset="0"/>
                </a:endParaRPr>
              </a:p>
            </p:txBody>
          </p:sp>
          <p:sp>
            <p:nvSpPr>
              <p:cNvPr id="20" name="Rectangle 19"/>
              <p:cNvSpPr>
                <a:spLocks noChangeArrowheads="1"/>
              </p:cNvSpPr>
              <p:nvPr/>
            </p:nvSpPr>
            <p:spPr bwMode="auto">
              <a:xfrm>
                <a:off x="4348" y="895"/>
                <a:ext cx="329" cy="329"/>
              </a:xfrm>
              <a:prstGeom prst="rect">
                <a:avLst/>
              </a:prstGeom>
              <a:solidFill>
                <a:schemeClr val="bg1"/>
              </a:solidFill>
              <a:ln w="254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dirty="0">
                    <a:latin typeface="Times New Roman" panose="02020603050405020304" pitchFamily="18" charset="0"/>
                  </a:rPr>
                  <a:t>c</a:t>
                </a:r>
                <a:endParaRPr lang="en-US" altLang="en-US" i="1" dirty="0">
                  <a:latin typeface="Times New Roman" panose="02020603050405020304" pitchFamily="18" charset="0"/>
                </a:endParaRPr>
              </a:p>
            </p:txBody>
          </p:sp>
          <p:sp>
            <p:nvSpPr>
              <p:cNvPr id="21" name="Rectangle 20"/>
              <p:cNvSpPr>
                <a:spLocks noChangeArrowheads="1"/>
              </p:cNvSpPr>
              <p:nvPr/>
            </p:nvSpPr>
            <p:spPr bwMode="auto">
              <a:xfrm>
                <a:off x="3689" y="1220"/>
                <a:ext cx="329" cy="329"/>
              </a:xfrm>
              <a:prstGeom prst="rect">
                <a:avLst/>
              </a:prstGeom>
              <a:solidFill>
                <a:schemeClr val="bg1"/>
              </a:solidFill>
              <a:ln w="254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d</a:t>
                </a:r>
                <a:endParaRPr lang="en-US" altLang="en-US" i="1">
                  <a:latin typeface="Times New Roman" panose="02020603050405020304" pitchFamily="18" charset="0"/>
                </a:endParaRPr>
              </a:p>
            </p:txBody>
          </p:sp>
          <p:sp>
            <p:nvSpPr>
              <p:cNvPr id="22" name="Rectangle 21"/>
              <p:cNvSpPr>
                <a:spLocks noChangeArrowheads="1"/>
              </p:cNvSpPr>
              <p:nvPr/>
            </p:nvSpPr>
            <p:spPr bwMode="auto">
              <a:xfrm>
                <a:off x="4018" y="1220"/>
                <a:ext cx="330" cy="329"/>
              </a:xfrm>
              <a:prstGeom prst="rect">
                <a:avLst/>
              </a:prstGeom>
              <a:solidFill>
                <a:srgbClr val="C0C0C0"/>
              </a:solidFill>
              <a:ln w="254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e</a:t>
                </a:r>
                <a:endParaRPr lang="en-US" altLang="en-US" i="1">
                  <a:latin typeface="Times New Roman" panose="02020603050405020304" pitchFamily="18" charset="0"/>
                </a:endParaRPr>
              </a:p>
            </p:txBody>
          </p:sp>
          <p:sp>
            <p:nvSpPr>
              <p:cNvPr id="23" name="Rectangle 22"/>
              <p:cNvSpPr>
                <a:spLocks noChangeArrowheads="1"/>
              </p:cNvSpPr>
              <p:nvPr/>
            </p:nvSpPr>
            <p:spPr bwMode="auto">
              <a:xfrm>
                <a:off x="4348" y="1220"/>
                <a:ext cx="329" cy="329"/>
              </a:xfrm>
              <a:prstGeom prst="rect">
                <a:avLst/>
              </a:prstGeom>
              <a:solidFill>
                <a:schemeClr val="bg1"/>
              </a:solidFill>
              <a:ln w="254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e</a:t>
                </a:r>
                <a:endParaRPr lang="en-US" altLang="en-US" i="1">
                  <a:latin typeface="Times New Roman" panose="02020603050405020304" pitchFamily="18" charset="0"/>
                </a:endParaRPr>
              </a:p>
            </p:txBody>
          </p:sp>
          <p:sp>
            <p:nvSpPr>
              <p:cNvPr id="24" name="Rectangle 23"/>
              <p:cNvSpPr>
                <a:spLocks noChangeArrowheads="1"/>
              </p:cNvSpPr>
              <p:nvPr/>
            </p:nvSpPr>
            <p:spPr bwMode="auto">
              <a:xfrm>
                <a:off x="3689" y="1549"/>
                <a:ext cx="329" cy="329"/>
              </a:xfrm>
              <a:prstGeom prst="rect">
                <a:avLst/>
              </a:prstGeom>
              <a:solidFill>
                <a:schemeClr val="bg1"/>
              </a:solidFill>
              <a:ln w="254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f</a:t>
                </a:r>
                <a:endParaRPr lang="en-US" altLang="en-US" i="1">
                  <a:latin typeface="Times New Roman" panose="02020603050405020304" pitchFamily="18" charset="0"/>
                </a:endParaRPr>
              </a:p>
            </p:txBody>
          </p:sp>
          <p:sp>
            <p:nvSpPr>
              <p:cNvPr id="25" name="Rectangle 24"/>
              <p:cNvSpPr>
                <a:spLocks noChangeArrowheads="1"/>
              </p:cNvSpPr>
              <p:nvPr/>
            </p:nvSpPr>
            <p:spPr bwMode="auto">
              <a:xfrm>
                <a:off x="4018" y="1549"/>
                <a:ext cx="330" cy="329"/>
              </a:xfrm>
              <a:prstGeom prst="rect">
                <a:avLst/>
              </a:prstGeom>
              <a:solidFill>
                <a:schemeClr val="bg1"/>
              </a:solidFill>
              <a:ln w="254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g</a:t>
                </a:r>
                <a:endParaRPr lang="en-US" altLang="en-US" i="1">
                  <a:latin typeface="Times New Roman" panose="02020603050405020304" pitchFamily="18" charset="0"/>
                </a:endParaRPr>
              </a:p>
            </p:txBody>
          </p:sp>
          <p:sp>
            <p:nvSpPr>
              <p:cNvPr id="26" name="Rectangle 25"/>
              <p:cNvSpPr>
                <a:spLocks noChangeArrowheads="1"/>
              </p:cNvSpPr>
              <p:nvPr/>
            </p:nvSpPr>
            <p:spPr bwMode="auto">
              <a:xfrm>
                <a:off x="4348" y="1549"/>
                <a:ext cx="329" cy="329"/>
              </a:xfrm>
              <a:prstGeom prst="rect">
                <a:avLst/>
              </a:prstGeom>
              <a:solidFill>
                <a:schemeClr val="bg1"/>
              </a:solidFill>
              <a:ln w="254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i="1">
                    <a:latin typeface="Times New Roman" panose="02020603050405020304" pitchFamily="18" charset="0"/>
                  </a:rPr>
                  <a:t>h</a:t>
                </a:r>
                <a:endParaRPr lang="en-US" altLang="en-US" i="1">
                  <a:latin typeface="Times New Roman" panose="02020603050405020304" pitchFamily="18" charset="0"/>
                </a:endParaRPr>
              </a:p>
            </p:txBody>
          </p:sp>
        </p:grpSp>
        <p:sp>
          <p:nvSpPr>
            <p:cNvPr id="17" name="Text Box 26"/>
            <p:cNvSpPr txBox="1">
              <a:spLocks noChangeArrowheads="1"/>
            </p:cNvSpPr>
            <p:nvPr/>
          </p:nvSpPr>
          <p:spPr bwMode="auto">
            <a:xfrm>
              <a:off x="449" y="3374"/>
              <a:ext cx="114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sz="1800" b="1"/>
                <a:t>Original Image Pixels</a:t>
              </a:r>
              <a:endParaRPr lang="en-US" altLang="en-US" sz="1800" b="1"/>
            </a:p>
          </p:txBody>
        </p:sp>
      </p:grpSp>
      <p:sp>
        <p:nvSpPr>
          <p:cNvPr id="27" name="Text Box 27"/>
          <p:cNvSpPr txBox="1">
            <a:spLocks noChangeArrowheads="1"/>
          </p:cNvSpPr>
          <p:nvPr/>
        </p:nvSpPr>
        <p:spPr bwMode="auto">
          <a:xfrm>
            <a:off x="3650036" y="2317011"/>
            <a:ext cx="5270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IE" altLang="en-US" sz="5400" i="1" dirty="0">
                <a:latin typeface="Times New Roman" panose="02020603050405020304" pitchFamily="18" charset="0"/>
              </a:rPr>
              <a:t>*</a:t>
            </a:r>
            <a:endParaRPr lang="en-US" altLang="en-US" sz="5400" i="1" dirty="0">
              <a:latin typeface="Times New Roman" panose="02020603050405020304" pitchFamily="18" charset="0"/>
            </a:endParaRPr>
          </a:p>
        </p:txBody>
      </p:sp>
      <p:sp>
        <p:nvSpPr>
          <p:cNvPr id="30" name="TextBox 29"/>
          <p:cNvSpPr txBox="1"/>
          <p:nvPr/>
        </p:nvSpPr>
        <p:spPr>
          <a:xfrm>
            <a:off x="2423986" y="474554"/>
            <a:ext cx="7861578" cy="553998"/>
          </a:xfrm>
          <a:prstGeom prst="rect">
            <a:avLst/>
          </a:prstGeom>
          <a:noFill/>
        </p:spPr>
        <p:txBody>
          <a:bodyPr wrap="square" rtlCol="0">
            <a:spAutoFit/>
          </a:bodyPr>
          <a:lstStyle/>
          <a:p>
            <a:r>
              <a:rPr lang="en-US" sz="3000" dirty="0"/>
              <a:t>Difference between Convolution and Correlation</a:t>
            </a:r>
          </a:p>
        </p:txBody>
      </p:sp>
      <p:sp>
        <p:nvSpPr>
          <p:cNvPr id="31" name="Rectangle 30"/>
          <p:cNvSpPr/>
          <p:nvPr/>
        </p:nvSpPr>
        <p:spPr>
          <a:xfrm>
            <a:off x="1673775" y="1348019"/>
            <a:ext cx="7111380" cy="369332"/>
          </a:xfrm>
          <a:prstGeom prst="rect">
            <a:avLst/>
          </a:prstGeom>
        </p:spPr>
        <p:txBody>
          <a:bodyPr wrap="square">
            <a:spAutoFit/>
          </a:bodyPr>
          <a:lstStyle/>
          <a:p>
            <a:r>
              <a:rPr lang="en-IE" altLang="en-US" b="1" i="1" dirty="0">
                <a:ea typeface="ＭＳ Ｐゴシック" panose="020B0600070205080204" pitchFamily="34" charset="-128"/>
              </a:rPr>
              <a:t>Convolution</a:t>
            </a:r>
            <a:r>
              <a:rPr lang="en-IE" altLang="en-US" dirty="0">
                <a:ea typeface="ＭＳ Ｐゴシック" panose="020B0600070205080204" pitchFamily="34" charset="-128"/>
              </a:rPr>
              <a:t> is a similar operation, with just one subtle difference:</a:t>
            </a:r>
          </a:p>
        </p:txBody>
      </p:sp>
      <p:sp>
        <p:nvSpPr>
          <p:cNvPr id="32" name="Rectangle 31"/>
          <p:cNvSpPr/>
          <p:nvPr/>
        </p:nvSpPr>
        <p:spPr>
          <a:xfrm>
            <a:off x="1999006" y="5728505"/>
            <a:ext cx="4240456" cy="369332"/>
          </a:xfrm>
          <a:prstGeom prst="rect">
            <a:avLst/>
          </a:prstGeom>
        </p:spPr>
        <p:txBody>
          <a:bodyPr wrap="none">
            <a:spAutoFit/>
          </a:bodyPr>
          <a:lstStyle/>
          <a:p>
            <a:r>
              <a:rPr lang="en-IE" altLang="en-US" dirty="0">
                <a:ea typeface="ＭＳ Ｐゴシック" panose="020B0600070205080204" pitchFamily="34" charset="-128"/>
              </a:rPr>
              <a:t>For symmetric filters it makes no difference</a:t>
            </a:r>
            <a:endParaRPr lang="en-US" altLang="en-US" i="1" dirty="0">
              <a:ea typeface="ＭＳ Ｐゴシック" panose="020B0600070205080204" pitchFamily="34" charset="-128"/>
            </a:endParaRPr>
          </a:p>
        </p:txBody>
      </p:sp>
      <p:sp>
        <p:nvSpPr>
          <p:cNvPr id="33" name="Text Box 14"/>
          <p:cNvSpPr txBox="1">
            <a:spLocks noChangeArrowheads="1"/>
          </p:cNvSpPr>
          <p:nvPr/>
        </p:nvSpPr>
        <p:spPr bwMode="auto">
          <a:xfrm>
            <a:off x="6077274" y="2262838"/>
            <a:ext cx="553575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tabLst>
                <a:tab pos="1436688"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1436688"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1436688"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1436688"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1436688"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1436688"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1436688"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1436688"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1436688"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E" altLang="en-US" sz="2600" i="1" dirty="0" err="1">
                <a:latin typeface="Times New Roman" panose="02020603050405020304" pitchFamily="18" charset="0"/>
              </a:rPr>
              <a:t>e</a:t>
            </a:r>
            <a:r>
              <a:rPr lang="en-IE" altLang="en-US" sz="2600" i="1" baseline="-25000" dirty="0" err="1">
                <a:latin typeface="Times New Roman" panose="02020603050405020304" pitchFamily="18" charset="0"/>
              </a:rPr>
              <a:t>processed</a:t>
            </a:r>
            <a:r>
              <a:rPr lang="en-IE" altLang="en-US" sz="2600" i="1" dirty="0">
                <a:latin typeface="Times New Roman" panose="02020603050405020304" pitchFamily="18" charset="0"/>
              </a:rPr>
              <a:t> = 	</a:t>
            </a:r>
            <a:r>
              <a:rPr lang="en-IE" altLang="en-US" i="1" dirty="0">
                <a:latin typeface="Times New Roman" panose="02020603050405020304" pitchFamily="18" charset="0"/>
              </a:rPr>
              <a:t>v</a:t>
            </a:r>
            <a:r>
              <a:rPr lang="en-IE" altLang="en-US" sz="2600" i="1" dirty="0">
                <a:latin typeface="Times New Roman" panose="02020603050405020304" pitchFamily="18" charset="0"/>
              </a:rPr>
              <a:t>*e + 	</a:t>
            </a:r>
            <a:r>
              <a:rPr lang="en-IE" altLang="en-US" i="1" dirty="0">
                <a:latin typeface="Times New Roman" panose="02020603050405020304" pitchFamily="18" charset="0"/>
              </a:rPr>
              <a:t>z</a:t>
            </a:r>
            <a:r>
              <a:rPr lang="en-IE" altLang="en-US" sz="2600" i="1" dirty="0">
                <a:latin typeface="Times New Roman" panose="02020603050405020304" pitchFamily="18" charset="0"/>
              </a:rPr>
              <a:t>*h + y*g + x*f +</a:t>
            </a:r>
            <a:r>
              <a:rPr lang="en-IE" altLang="en-US" i="1" dirty="0">
                <a:latin typeface="Times New Roman" panose="02020603050405020304" pitchFamily="18" charset="0"/>
              </a:rPr>
              <a:t>w</a:t>
            </a:r>
            <a:r>
              <a:rPr lang="en-IE" altLang="en-US" sz="2600" i="1" dirty="0">
                <a:latin typeface="Times New Roman" panose="02020603050405020304" pitchFamily="18" charset="0"/>
              </a:rPr>
              <a:t>*e + </a:t>
            </a:r>
            <a:r>
              <a:rPr lang="en-IE" altLang="en-US" i="1" dirty="0">
                <a:latin typeface="Times New Roman" panose="02020603050405020304" pitchFamily="18" charset="0"/>
              </a:rPr>
              <a:t>u</a:t>
            </a:r>
            <a:r>
              <a:rPr lang="en-IE" altLang="en-US" sz="2600" i="1" dirty="0">
                <a:latin typeface="Times New Roman" panose="02020603050405020304" pitchFamily="18" charset="0"/>
              </a:rPr>
              <a:t>*d + </a:t>
            </a:r>
            <a:r>
              <a:rPr lang="en-IE" altLang="en-US" i="1" dirty="0">
                <a:latin typeface="Times New Roman" panose="02020603050405020304" pitchFamily="18" charset="0"/>
              </a:rPr>
              <a:t>t</a:t>
            </a:r>
            <a:r>
              <a:rPr lang="en-IE" altLang="en-US" sz="2600" i="1" dirty="0">
                <a:latin typeface="Times New Roman" panose="02020603050405020304" pitchFamily="18" charset="0"/>
              </a:rPr>
              <a:t>*c + </a:t>
            </a:r>
            <a:r>
              <a:rPr lang="en-IE" altLang="en-US" i="1" dirty="0">
                <a:latin typeface="Times New Roman" panose="02020603050405020304" pitchFamily="18" charset="0"/>
              </a:rPr>
              <a:t>s</a:t>
            </a:r>
            <a:r>
              <a:rPr lang="en-IE" altLang="en-US" sz="2600" i="1" dirty="0">
                <a:latin typeface="Times New Roman" panose="02020603050405020304" pitchFamily="18" charset="0"/>
              </a:rPr>
              <a:t>*b + </a:t>
            </a:r>
            <a:r>
              <a:rPr lang="en-IE" altLang="en-US" i="1" dirty="0">
                <a:latin typeface="Times New Roman" panose="02020603050405020304" pitchFamily="18" charset="0"/>
              </a:rPr>
              <a:t>r</a:t>
            </a:r>
            <a:r>
              <a:rPr lang="en-IE" altLang="en-US" sz="2600" i="1" dirty="0">
                <a:latin typeface="Times New Roman" panose="02020603050405020304" pitchFamily="18" charset="0"/>
              </a:rPr>
              <a:t>*a</a:t>
            </a:r>
          </a:p>
        </p:txBody>
      </p:sp>
      <p:sp>
        <p:nvSpPr>
          <p:cNvPr id="28" name="TextBox 27"/>
          <p:cNvSpPr txBox="1"/>
          <p:nvPr/>
        </p:nvSpPr>
        <p:spPr>
          <a:xfrm>
            <a:off x="8060924" y="3847589"/>
            <a:ext cx="1685218" cy="369332"/>
          </a:xfrm>
          <a:prstGeom prst="rect">
            <a:avLst/>
          </a:prstGeom>
          <a:noFill/>
        </p:spPr>
        <p:txBody>
          <a:bodyPr wrap="square" rtlCol="0">
            <a:spAutoFit/>
          </a:bodyPr>
          <a:lstStyle/>
          <a:p>
            <a:r>
              <a:rPr lang="en-US" b="1" dirty="0"/>
              <a:t>Convolution</a:t>
            </a:r>
          </a:p>
        </p:txBody>
      </p:sp>
      <p:sp>
        <p:nvSpPr>
          <p:cNvPr id="29" name="TextBox 28"/>
          <p:cNvSpPr txBox="1"/>
          <p:nvPr/>
        </p:nvSpPr>
        <p:spPr>
          <a:xfrm>
            <a:off x="8060924" y="1706067"/>
            <a:ext cx="1568451" cy="369332"/>
          </a:xfrm>
          <a:prstGeom prst="rect">
            <a:avLst/>
          </a:prstGeom>
          <a:noFill/>
        </p:spPr>
        <p:txBody>
          <a:bodyPr wrap="square" rtlCol="0">
            <a:spAutoFit/>
          </a:bodyPr>
          <a:lstStyle/>
          <a:p>
            <a:r>
              <a:rPr lang="en-US" b="1" dirty="0"/>
              <a:t>Correlation</a:t>
            </a:r>
          </a:p>
        </p:txBody>
      </p:sp>
    </p:spTree>
    <p:extLst>
      <p:ext uri="{BB962C8B-B14F-4D97-AF65-F5344CB8AC3E}">
        <p14:creationId xmlns:p14="http://schemas.microsoft.com/office/powerpoint/2010/main" val="29150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33" grpId="0"/>
      <p:bldP spid="28" grpId="0"/>
      <p:bldP spid="2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and Correlation	</a:t>
            </a:r>
          </a:p>
        </p:txBody>
      </p:sp>
      <p:sp>
        <p:nvSpPr>
          <p:cNvPr id="3" name="Content Placeholder 2"/>
          <p:cNvSpPr>
            <a:spLocks noGrp="1"/>
          </p:cNvSpPr>
          <p:nvPr>
            <p:ph sz="half" idx="1"/>
          </p:nvPr>
        </p:nvSpPr>
        <p:spPr/>
        <p:txBody>
          <a:bodyPr>
            <a:normAutofit fontScale="92500" lnSpcReduction="10000"/>
          </a:bodyPr>
          <a:lstStyle/>
          <a:p>
            <a:pPr algn="just">
              <a:buFont typeface="Arial" panose="020B0604020202020204" pitchFamily="34" charset="0"/>
              <a:buChar char="•"/>
            </a:pPr>
            <a:r>
              <a:rPr lang="en-US" altLang="en-US" dirty="0"/>
              <a:t>filtering and edge detection</a:t>
            </a:r>
          </a:p>
          <a:p>
            <a:pPr algn="just">
              <a:buFont typeface="Arial" panose="020B0604020202020204" pitchFamily="34" charset="0"/>
              <a:buChar char="•"/>
            </a:pPr>
            <a:r>
              <a:rPr lang="en-US" altLang="en-US" dirty="0"/>
              <a:t>the output gray-level at a pixel is a weighted sum of the gray-levels of pixels in the neighborhood</a:t>
            </a:r>
          </a:p>
          <a:p>
            <a:pPr algn="just">
              <a:buFont typeface="Arial" panose="020B0604020202020204" pitchFamily="34" charset="0"/>
              <a:buChar char="•"/>
            </a:pPr>
            <a:r>
              <a:rPr lang="en-US" altLang="en-US" dirty="0"/>
              <a:t>kernel elements are taken left-to-right, top-to-bottom </a:t>
            </a:r>
          </a:p>
          <a:p>
            <a:pPr algn="just">
              <a:buFont typeface="Arial" panose="020B0604020202020204" pitchFamily="34" charset="0"/>
              <a:buChar char="•"/>
            </a:pPr>
            <a:r>
              <a:rPr lang="en-US" altLang="en-US" dirty="0"/>
              <a:t>image elements (in the neighborhood) are taken right-to-left, bottom-to-top </a:t>
            </a:r>
          </a:p>
          <a:p>
            <a:pPr algn="just">
              <a:buFont typeface="Arial" panose="020B0604020202020204" pitchFamily="34" charset="0"/>
              <a:buChar char="•"/>
            </a:pPr>
            <a:endParaRPr lang="en-US" dirty="0"/>
          </a:p>
        </p:txBody>
      </p:sp>
      <p:sp>
        <p:nvSpPr>
          <p:cNvPr id="4" name="Content Placeholder 3"/>
          <p:cNvSpPr>
            <a:spLocks noGrp="1"/>
          </p:cNvSpPr>
          <p:nvPr>
            <p:ph sz="half" idx="2"/>
          </p:nvPr>
        </p:nvSpPr>
        <p:spPr>
          <a:xfrm>
            <a:off x="6217920" y="1802871"/>
            <a:ext cx="4937760" cy="4483628"/>
          </a:xfrm>
        </p:spPr>
        <p:txBody>
          <a:bodyPr>
            <a:normAutofit fontScale="92500" lnSpcReduction="10000"/>
          </a:bodyPr>
          <a:lstStyle/>
          <a:p>
            <a:pPr algn="just">
              <a:buFont typeface="Arial" panose="020B0604020202020204" pitchFamily="34" charset="0"/>
              <a:buChar char="•"/>
            </a:pPr>
            <a:r>
              <a:rPr lang="en-US" altLang="en-US" dirty="0"/>
              <a:t>feature recognition </a:t>
            </a:r>
          </a:p>
          <a:p>
            <a:pPr algn="just">
              <a:buFont typeface="Arial" panose="020B0604020202020204" pitchFamily="34" charset="0"/>
              <a:buChar char="•"/>
            </a:pPr>
            <a:r>
              <a:rPr lang="en-US" altLang="en-US" dirty="0"/>
              <a:t>the kernel is now called a template</a:t>
            </a:r>
          </a:p>
          <a:p>
            <a:pPr algn="just">
              <a:spcBef>
                <a:spcPct val="50000"/>
              </a:spcBef>
              <a:buFont typeface="Arial" panose="020B0604020202020204" pitchFamily="34" charset="0"/>
              <a:buChar char="•"/>
            </a:pPr>
            <a:r>
              <a:rPr lang="en-US" altLang="en-US" dirty="0"/>
              <a:t>algorithm is the same as convolution except for the pairing of weights with pixels: </a:t>
            </a:r>
          </a:p>
          <a:p>
            <a:pPr algn="just">
              <a:spcBef>
                <a:spcPct val="50000"/>
              </a:spcBef>
              <a:buFont typeface="Arial" panose="020B0604020202020204" pitchFamily="34" charset="0"/>
              <a:buChar char="•"/>
            </a:pPr>
            <a:r>
              <a:rPr lang="en-US" altLang="en-US" dirty="0"/>
              <a:t> kernel elements are taken left-to-right, top-to-bottom </a:t>
            </a:r>
          </a:p>
          <a:p>
            <a:pPr algn="just">
              <a:spcBef>
                <a:spcPct val="50000"/>
              </a:spcBef>
              <a:buFont typeface="Arial" panose="020B0604020202020204" pitchFamily="34" charset="0"/>
              <a:buChar char="•"/>
            </a:pPr>
            <a:r>
              <a:rPr lang="en-US" altLang="en-US" dirty="0"/>
              <a:t>image elements (in the neighborhood) are taken left-to-right, top-to-bottom </a:t>
            </a:r>
          </a:p>
          <a:p>
            <a:pPr algn="just">
              <a:spcBef>
                <a:spcPct val="50000"/>
              </a:spcBef>
              <a:buFont typeface="Arial" panose="020B0604020202020204" pitchFamily="34" charset="0"/>
              <a:buChar char="•"/>
            </a:pPr>
            <a:r>
              <a:rPr lang="en-US" altLang="en-US" dirty="0"/>
              <a:t>you can get correlation using the convolution algorithm by rotating the kernel 180° </a:t>
            </a:r>
          </a:p>
          <a:p>
            <a:pPr algn="just">
              <a:spcBef>
                <a:spcPct val="50000"/>
              </a:spcBef>
              <a:buFont typeface="Arial" panose="020B0604020202020204" pitchFamily="34" charset="0"/>
              <a:buChar char="•"/>
            </a:pPr>
            <a:r>
              <a:rPr lang="en-US" altLang="en-US" dirty="0">
                <a:cs typeface="Times New Roman" panose="02020603050405020304" pitchFamily="18" charset="0"/>
              </a:rPr>
              <a:t>the disadvantage of being sensitive to changes in the amplitude</a:t>
            </a:r>
            <a:endParaRPr lang="en-US" altLang="en-US" dirty="0"/>
          </a:p>
          <a:p>
            <a:pPr algn="just">
              <a:buFont typeface="Arial" panose="020B0604020202020204" pitchFamily="34" charset="0"/>
              <a:buChar char="•"/>
            </a:pPr>
            <a:r>
              <a:rPr lang="en-US" altLang="en-US" dirty="0">
                <a:cs typeface="Times New Roman" panose="02020603050405020304" pitchFamily="18" charset="0"/>
              </a:rPr>
              <a:t>need to normalize the output</a:t>
            </a:r>
            <a:r>
              <a:rPr lang="en-US" altLang="en-US" dirty="0"/>
              <a:t> </a:t>
            </a:r>
          </a:p>
          <a:p>
            <a:pPr algn="just">
              <a:buFont typeface="Arial" panose="020B0604020202020204" pitchFamily="34" charset="0"/>
              <a:buChar char="•"/>
            </a:pPr>
            <a:endParaRPr lang="en-US" dirty="0"/>
          </a:p>
        </p:txBody>
      </p:sp>
    </p:spTree>
    <p:extLst>
      <p:ext uri="{BB962C8B-B14F-4D97-AF65-F5344CB8AC3E}">
        <p14:creationId xmlns:p14="http://schemas.microsoft.com/office/powerpoint/2010/main" val="38533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3" name="Content Placeholder 2"/>
          <p:cNvSpPr>
            <a:spLocks noGrp="1"/>
          </p:cNvSpPr>
          <p:nvPr>
            <p:ph idx="1"/>
          </p:nvPr>
        </p:nvSpPr>
        <p:spPr/>
        <p:txBody>
          <a:bodyPr/>
          <a:lstStyle/>
          <a:p>
            <a:r>
              <a:rPr lang="en-US" dirty="0" err="1"/>
              <a:t>h_h</a:t>
            </a:r>
            <a:r>
              <a:rPr lang="en-US" dirty="0"/>
              <a:t>{1,1}=[-1,1,0]; </a:t>
            </a:r>
          </a:p>
          <a:p>
            <a:r>
              <a:rPr lang="en-US" dirty="0" err="1"/>
              <a:t>h_h</a:t>
            </a:r>
            <a:r>
              <a:rPr lang="en-US" dirty="0"/>
              <a:t>{1,2}=[0,0,0;0,1,0;-1,0,0];</a:t>
            </a:r>
          </a:p>
          <a:p>
            <a:r>
              <a:rPr lang="en-US" dirty="0" err="1"/>
              <a:t>h_h</a:t>
            </a:r>
            <a:r>
              <a:rPr lang="en-US" dirty="0"/>
              <a:t>{1,3}=[0;1;-1];</a:t>
            </a:r>
          </a:p>
          <a:p>
            <a:r>
              <a:rPr lang="en-US" dirty="0" err="1"/>
              <a:t>h_h</a:t>
            </a:r>
            <a:r>
              <a:rPr lang="en-US" dirty="0"/>
              <a:t>{1,4}=[0,0,0;0,1,0;0,0,-1];</a:t>
            </a:r>
          </a:p>
          <a:p>
            <a:r>
              <a:rPr lang="en-US" dirty="0" err="1"/>
              <a:t>h_h</a:t>
            </a:r>
            <a:r>
              <a:rPr lang="en-US" dirty="0"/>
              <a:t>{1,5}=[0,1,-1];</a:t>
            </a:r>
          </a:p>
          <a:p>
            <a:r>
              <a:rPr lang="en-US" dirty="0" err="1"/>
              <a:t>h_h</a:t>
            </a:r>
            <a:r>
              <a:rPr lang="en-US" dirty="0"/>
              <a:t>{1,6}=[0,0,-1,;0,1,0;0,0,0];</a:t>
            </a:r>
          </a:p>
          <a:p>
            <a:r>
              <a:rPr lang="en-US" dirty="0" err="1"/>
              <a:t>h_h</a:t>
            </a:r>
            <a:r>
              <a:rPr lang="en-US" dirty="0"/>
              <a:t>{1,7}=[-1;1;0];</a:t>
            </a:r>
          </a:p>
          <a:p>
            <a:r>
              <a:rPr lang="en-US" dirty="0" err="1"/>
              <a:t>h_h</a:t>
            </a:r>
            <a:r>
              <a:rPr lang="en-US" dirty="0"/>
              <a:t>{1,8}=[-1,0,0;0,1,0;0,0,0];</a:t>
            </a:r>
          </a:p>
          <a:p>
            <a:endParaRPr lang="en-US" dirty="0"/>
          </a:p>
        </p:txBody>
      </p:sp>
    </p:spTree>
    <p:extLst>
      <p:ext uri="{BB962C8B-B14F-4D97-AF65-F5344CB8AC3E}">
        <p14:creationId xmlns:p14="http://schemas.microsoft.com/office/powerpoint/2010/main" val="33366311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965" r="11145" b="38934"/>
          <a:stretch/>
        </p:blipFill>
        <p:spPr>
          <a:xfrm>
            <a:off x="1814513" y="2466905"/>
            <a:ext cx="9029700" cy="354813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825" y="309562"/>
            <a:ext cx="2038350" cy="2038350"/>
          </a:xfrm>
          <a:prstGeom prst="rect">
            <a:avLst/>
          </a:prstGeom>
        </p:spPr>
      </p:pic>
    </p:spTree>
    <p:extLst>
      <p:ext uri="{BB962C8B-B14F-4D97-AF65-F5344CB8AC3E}">
        <p14:creationId xmlns:p14="http://schemas.microsoft.com/office/powerpoint/2010/main" val="2026448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Filter</a:t>
            </a:r>
          </a:p>
        </p:txBody>
      </p:sp>
      <p:sp>
        <p:nvSpPr>
          <p:cNvPr id="3" name="Content Placeholder 2"/>
          <p:cNvSpPr>
            <a:spLocks noGrp="1"/>
          </p:cNvSpPr>
          <p:nvPr>
            <p:ph idx="1"/>
          </p:nvPr>
        </p:nvSpPr>
        <p:spPr/>
        <p:txBody>
          <a:bodyPr/>
          <a:lstStyle/>
          <a:p>
            <a:pPr>
              <a:spcBef>
                <a:spcPct val="20000"/>
              </a:spcBef>
              <a:buClr>
                <a:schemeClr val="hlink"/>
              </a:buClr>
              <a:buSzPct val="80000"/>
              <a:buFont typeface="Wingdings" panose="05000000000000000000" pitchFamily="2" charset="2"/>
              <a:buChar char="q"/>
            </a:pPr>
            <a:r>
              <a:rPr lang="en-US" altLang="en-US" dirty="0"/>
              <a:t> Also called Smoothing spatial filters and used for blurring and for noise reduction. </a:t>
            </a:r>
          </a:p>
          <a:p>
            <a:pPr marL="0" indent="0">
              <a:spcBef>
                <a:spcPct val="20000"/>
              </a:spcBef>
              <a:buClr>
                <a:schemeClr val="hlink"/>
              </a:buClr>
              <a:buSzPct val="80000"/>
              <a:buNone/>
            </a:pPr>
            <a:endParaRPr lang="en-US" altLang="en-US" dirty="0"/>
          </a:p>
          <a:p>
            <a:pPr>
              <a:spcBef>
                <a:spcPct val="20000"/>
              </a:spcBef>
              <a:buClr>
                <a:schemeClr val="hlink"/>
              </a:buClr>
              <a:buSzPct val="80000"/>
              <a:buFont typeface="Wingdings" panose="05000000000000000000" pitchFamily="2" charset="2"/>
              <a:buChar char="q"/>
            </a:pPr>
            <a:r>
              <a:rPr lang="en-US" altLang="en-US" dirty="0"/>
              <a:t> Blurring is used in removal of small details and bridging of small gaps in lines or curves</a:t>
            </a:r>
          </a:p>
          <a:p>
            <a:endParaRPr 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839" y="3281018"/>
            <a:ext cx="6854318" cy="247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738" y="3226936"/>
            <a:ext cx="1330601" cy="25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77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2116552" y="560872"/>
            <a:ext cx="7753005" cy="5512274"/>
          </a:xfrm>
          <a:prstGeom prst="rect">
            <a:avLst/>
          </a:prstGeom>
          <a:noFill/>
          <a:ln w="9525">
            <a:noFill/>
            <a:miter lim="800000"/>
            <a:headEnd/>
            <a:tailEnd/>
          </a:ln>
          <a:effectLst/>
        </p:spPr>
      </p:pic>
    </p:spTree>
    <p:extLst>
      <p:ext uri="{BB962C8B-B14F-4D97-AF65-F5344CB8AC3E}">
        <p14:creationId xmlns:p14="http://schemas.microsoft.com/office/powerpoint/2010/main" val="12835009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2200" y="990600"/>
            <a:ext cx="2817246" cy="523220"/>
          </a:xfrm>
          <a:prstGeom prst="rect">
            <a:avLst/>
          </a:prstGeom>
        </p:spPr>
        <p:txBody>
          <a:bodyPr wrap="none">
            <a:spAutoFit/>
          </a:bodyPr>
          <a:lstStyle/>
          <a:p>
            <a:r>
              <a:rPr lang="en-US" sz="2800" b="1" dirty="0"/>
              <a:t>The Median Filter</a:t>
            </a:r>
            <a:endParaRPr lang="en-US" sz="2800" dirty="0"/>
          </a:p>
        </p:txBody>
      </p:sp>
      <p:sp>
        <p:nvSpPr>
          <p:cNvPr id="3" name="TextBox 2"/>
          <p:cNvSpPr txBox="1"/>
          <p:nvPr/>
        </p:nvSpPr>
        <p:spPr>
          <a:xfrm>
            <a:off x="3200400" y="1600201"/>
            <a:ext cx="5791200" cy="461665"/>
          </a:xfrm>
          <a:prstGeom prst="rect">
            <a:avLst/>
          </a:prstGeom>
          <a:noFill/>
        </p:spPr>
        <p:txBody>
          <a:bodyPr wrap="square" rtlCol="0">
            <a:spAutoFit/>
          </a:bodyPr>
          <a:lstStyle/>
          <a:p>
            <a:r>
              <a:rPr lang="en-US" sz="2400" b="1" dirty="0"/>
              <a:t>Application: </a:t>
            </a:r>
            <a:r>
              <a:rPr lang="en-US" sz="2400" b="1" dirty="0">
                <a:solidFill>
                  <a:srgbClr val="FF0000"/>
                </a:solidFill>
              </a:rPr>
              <a:t>Image </a:t>
            </a:r>
            <a:r>
              <a:rPr lang="en-US" sz="2400" b="1" dirty="0" err="1">
                <a:solidFill>
                  <a:srgbClr val="FF0000"/>
                </a:solidFill>
              </a:rPr>
              <a:t>Denoising</a:t>
            </a:r>
            <a:endParaRPr lang="en-US" sz="2400" b="1" dirty="0">
              <a:solidFill>
                <a:srgbClr val="FF0000"/>
              </a:solidFill>
            </a:endParaRPr>
          </a:p>
        </p:txBody>
      </p:sp>
      <p:pic>
        <p:nvPicPr>
          <p:cNvPr id="14338" name="Picture 2"/>
          <p:cNvPicPr>
            <a:picLocks noChangeAspect="1" noChangeArrowheads="1"/>
          </p:cNvPicPr>
          <p:nvPr/>
        </p:nvPicPr>
        <p:blipFill>
          <a:blip r:embed="rId2"/>
          <a:srcRect/>
          <a:stretch>
            <a:fillRect/>
          </a:stretch>
        </p:blipFill>
        <p:spPr bwMode="auto">
          <a:xfrm>
            <a:off x="2514600" y="2405064"/>
            <a:ext cx="7662010" cy="2928937"/>
          </a:xfrm>
          <a:prstGeom prst="rect">
            <a:avLst/>
          </a:prstGeom>
          <a:noFill/>
          <a:ln w="9525">
            <a:noFill/>
            <a:miter lim="800000"/>
            <a:headEnd/>
            <a:tailEnd/>
          </a:ln>
          <a:effectLst/>
        </p:spPr>
      </p:pic>
    </p:spTree>
    <p:extLst>
      <p:ext uri="{BB962C8B-B14F-4D97-AF65-F5344CB8AC3E}">
        <p14:creationId xmlns:p14="http://schemas.microsoft.com/office/powerpoint/2010/main" val="427319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4338"/>
                                        </p:tgtEl>
                                        <p:attrNameLst>
                                          <p:attrName>style.visibility</p:attrName>
                                        </p:attrNameLst>
                                      </p:cBhvr>
                                      <p:to>
                                        <p:strVal val="visible"/>
                                      </p:to>
                                    </p:set>
                                    <p:anim calcmode="lin" valueType="num">
                                      <p:cBhvr additive="base">
                                        <p:cTn id="16" dur="500" fill="hold"/>
                                        <p:tgtEl>
                                          <p:spTgt spid="14338"/>
                                        </p:tgtEl>
                                        <p:attrNameLst>
                                          <p:attrName>ppt_x</p:attrName>
                                        </p:attrNameLst>
                                      </p:cBhvr>
                                      <p:tavLst>
                                        <p:tav tm="0">
                                          <p:val>
                                            <p:strVal val="#ppt_x"/>
                                          </p:val>
                                        </p:tav>
                                        <p:tav tm="100000">
                                          <p:val>
                                            <p:strVal val="#ppt_x"/>
                                          </p:val>
                                        </p:tav>
                                      </p:tavLst>
                                    </p:anim>
                                    <p:anim calcmode="lin" valueType="num">
                                      <p:cBhvr additive="base">
                                        <p:cTn id="17"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2914650" y="3737113"/>
            <a:ext cx="6362700" cy="100965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1971675" y="314739"/>
            <a:ext cx="8459360" cy="3233738"/>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a:srcRect/>
          <a:stretch>
            <a:fillRect/>
          </a:stretch>
        </p:blipFill>
        <p:spPr bwMode="auto">
          <a:xfrm>
            <a:off x="1971675" y="4793767"/>
            <a:ext cx="8248650" cy="1476375"/>
          </a:xfrm>
          <a:prstGeom prst="rect">
            <a:avLst/>
          </a:prstGeom>
          <a:noFill/>
          <a:ln w="9525">
            <a:noFill/>
            <a:miter lim="800000"/>
            <a:headEnd/>
            <a:tailEnd/>
          </a:ln>
          <a:effectLst/>
        </p:spPr>
      </p:pic>
      <p:sp>
        <p:nvSpPr>
          <p:cNvPr id="2" name="Rectangle 1"/>
          <p:cNvSpPr/>
          <p:nvPr/>
        </p:nvSpPr>
        <p:spPr>
          <a:xfrm>
            <a:off x="7345017" y="437322"/>
            <a:ext cx="1858618" cy="184867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61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wipe(down)">
                                      <p:cBhvr>
                                        <p:cTn id="7" dur="500"/>
                                        <p:tgtEl>
                                          <p:spTgt spid="1536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 calcmode="lin" valueType="num">
                                      <p:cBhvr additive="base">
                                        <p:cTn id="12" dur="500" fill="hold"/>
                                        <p:tgtEl>
                                          <p:spTgt spid="15362"/>
                                        </p:tgtEl>
                                        <p:attrNameLst>
                                          <p:attrName>ppt_x</p:attrName>
                                        </p:attrNameLst>
                                      </p:cBhvr>
                                      <p:tavLst>
                                        <p:tav tm="0">
                                          <p:val>
                                            <p:strVal val="#ppt_x"/>
                                          </p:val>
                                        </p:tav>
                                        <p:tav tm="100000">
                                          <p:val>
                                            <p:strVal val="#ppt_x"/>
                                          </p:val>
                                        </p:tav>
                                      </p:tavLst>
                                    </p:anim>
                                    <p:anim calcmode="lin" valueType="num">
                                      <p:cBhvr additive="base">
                                        <p:cTn id="13"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364"/>
                                        </p:tgtEl>
                                        <p:attrNameLst>
                                          <p:attrName>style.visibility</p:attrName>
                                        </p:attrNameLst>
                                      </p:cBhvr>
                                      <p:to>
                                        <p:strVal val="visible"/>
                                      </p:to>
                                    </p:set>
                                    <p:animEffect transition="in" filter="wipe(down)">
                                      <p:cBhvr>
                                        <p:cTn id="18"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endParaRPr lang="zh-TW" altLang="en-US"/>
          </a:p>
        </p:txBody>
      </p:sp>
      <p:sp>
        <p:nvSpPr>
          <p:cNvPr id="82947" name="Rectangle 3"/>
          <p:cNvSpPr>
            <a:spLocks noGrp="1" noChangeArrowheads="1"/>
          </p:cNvSpPr>
          <p:nvPr>
            <p:ph idx="1"/>
          </p:nvPr>
        </p:nvSpPr>
        <p:spPr/>
        <p:txBody>
          <a:bodyPr/>
          <a:lstStyle/>
          <a:p>
            <a:endParaRPr lang="zh-TW" altLang="en-US"/>
          </a:p>
        </p:txBody>
      </p:sp>
      <p:graphicFrame>
        <p:nvGraphicFramePr>
          <p:cNvPr id="82948" name="Object 4"/>
          <p:cNvGraphicFramePr>
            <a:graphicFrameLocks noChangeAspect="1"/>
          </p:cNvGraphicFramePr>
          <p:nvPr/>
        </p:nvGraphicFramePr>
        <p:xfrm>
          <a:off x="3359150" y="2349501"/>
          <a:ext cx="5708650" cy="2132013"/>
        </p:xfrm>
        <a:graphic>
          <a:graphicData uri="http://schemas.openxmlformats.org/presentationml/2006/ole">
            <mc:AlternateContent xmlns:mc="http://schemas.openxmlformats.org/markup-compatibility/2006">
              <mc:Choice xmlns:v="urn:schemas-microsoft-com:vml" Requires="v">
                <p:oleObj spid="_x0000_s24620" name="方程式" r:id="rId3" imgW="2247840" imgH="838080" progId="Equation.3">
                  <p:embed/>
                </p:oleObj>
              </mc:Choice>
              <mc:Fallback>
                <p:oleObj name="方程式" r:id="rId3" imgW="2247840" imgH="838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2349501"/>
                        <a:ext cx="5708650" cy="213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151865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2530270" y="1143001"/>
            <a:ext cx="7451930" cy="3762375"/>
          </a:xfrm>
          <a:prstGeom prst="rect">
            <a:avLst/>
          </a:prstGeom>
          <a:noFill/>
          <a:ln w="9525">
            <a:noFill/>
            <a:miter lim="800000"/>
            <a:headEnd/>
            <a:tailEnd/>
          </a:ln>
          <a:effectLst/>
        </p:spPr>
      </p:pic>
    </p:spTree>
    <p:extLst>
      <p:ext uri="{BB962C8B-B14F-4D97-AF65-F5344CB8AC3E}">
        <p14:creationId xmlns:p14="http://schemas.microsoft.com/office/powerpoint/2010/main" val="419291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01" y="1731964"/>
            <a:ext cx="2847975" cy="3906837"/>
            <a:chOff x="480" y="1091"/>
            <a:chExt cx="1794" cy="2461"/>
          </a:xfrm>
        </p:grpSpPr>
        <p:graphicFrame>
          <p:nvGraphicFramePr>
            <p:cNvPr id="2051" name="Object 3"/>
            <p:cNvGraphicFramePr>
              <a:graphicFrameLocks noChangeAspect="1"/>
            </p:cNvGraphicFramePr>
            <p:nvPr/>
          </p:nvGraphicFramePr>
          <p:xfrm>
            <a:off x="480" y="1091"/>
            <a:ext cx="1794" cy="2238"/>
          </p:xfrm>
          <a:graphic>
            <a:graphicData uri="http://schemas.openxmlformats.org/presentationml/2006/ole">
              <mc:AlternateContent xmlns:mc="http://schemas.openxmlformats.org/markup-compatibility/2006">
                <mc:Choice xmlns:v="urn:schemas-microsoft-com:vml" Requires="v">
                  <p:oleObj spid="_x0000_s21610" name="Bitmap Image" r:id="rId4" imgW="2847619" imgH="3552381" progId="Paint.Picture">
                    <p:embed/>
                  </p:oleObj>
                </mc:Choice>
                <mc:Fallback>
                  <p:oleObj name="Bitmap Image" r:id="rId4" imgW="2847619" imgH="3552381" progId="Paint.Picture">
                    <p:embed/>
                    <p:pic>
                      <p:nvPicPr>
                        <p:cNvPr id="20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091"/>
                          <a:ext cx="1794" cy="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9" name="Text Box 4"/>
            <p:cNvSpPr txBox="1">
              <a:spLocks noChangeArrowheads="1"/>
            </p:cNvSpPr>
            <p:nvPr/>
          </p:nvSpPr>
          <p:spPr bwMode="auto">
            <a:xfrm>
              <a:off x="780" y="3321"/>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Original Image</a:t>
              </a:r>
            </a:p>
          </p:txBody>
        </p:sp>
      </p:grpSp>
      <p:sp>
        <p:nvSpPr>
          <p:cNvPr id="27653" name="Line 5"/>
          <p:cNvSpPr>
            <a:spLocks noChangeShapeType="1"/>
          </p:cNvSpPr>
          <p:nvPr/>
        </p:nvSpPr>
        <p:spPr bwMode="auto">
          <a:xfrm>
            <a:off x="5286375" y="3429000"/>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54" name="Text Box 6"/>
          <p:cNvSpPr txBox="1">
            <a:spLocks noChangeArrowheads="1"/>
          </p:cNvSpPr>
          <p:nvPr/>
        </p:nvSpPr>
        <p:spPr bwMode="auto">
          <a:xfrm>
            <a:off x="5346700" y="3095625"/>
            <a:ext cx="1447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t>3 x 3 Smoothing filter</a:t>
            </a:r>
          </a:p>
        </p:txBody>
      </p:sp>
      <p:grpSp>
        <p:nvGrpSpPr>
          <p:cNvPr id="3" name="Group 7"/>
          <p:cNvGrpSpPr>
            <a:grpSpLocks/>
          </p:cNvGrpSpPr>
          <p:nvPr/>
        </p:nvGrpSpPr>
        <p:grpSpPr bwMode="auto">
          <a:xfrm>
            <a:off x="7038976" y="1643063"/>
            <a:ext cx="3095625" cy="3905250"/>
            <a:chOff x="3474" y="1035"/>
            <a:chExt cx="1950" cy="2460"/>
          </a:xfrm>
        </p:grpSpPr>
        <p:graphicFrame>
          <p:nvGraphicFramePr>
            <p:cNvPr id="2050" name="Object 8"/>
            <p:cNvGraphicFramePr>
              <a:graphicFrameLocks noChangeAspect="1"/>
            </p:cNvGraphicFramePr>
            <p:nvPr/>
          </p:nvGraphicFramePr>
          <p:xfrm>
            <a:off x="3474" y="1035"/>
            <a:ext cx="1806" cy="2250"/>
          </p:xfrm>
          <a:graphic>
            <a:graphicData uri="http://schemas.openxmlformats.org/presentationml/2006/ole">
              <mc:AlternateContent xmlns:mc="http://schemas.openxmlformats.org/markup-compatibility/2006">
                <mc:Choice xmlns:v="urn:schemas-microsoft-com:vml" Requires="v">
                  <p:oleObj spid="_x0000_s21611" name="Bitmap Image" r:id="rId6" imgW="2866667" imgH="3572374" progId="Paint.Picture">
                    <p:embed/>
                  </p:oleObj>
                </mc:Choice>
                <mc:Fallback>
                  <p:oleObj name="Bitmap Image" r:id="rId6" imgW="2866667" imgH="3572374" progId="Paint.Picture">
                    <p:embed/>
                    <p:pic>
                      <p:nvPicPr>
                        <p:cNvPr id="205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4" y="1035"/>
                          <a:ext cx="1806" cy="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8" name="Text Box 9"/>
            <p:cNvSpPr txBox="1">
              <a:spLocks noChangeArrowheads="1"/>
            </p:cNvSpPr>
            <p:nvPr/>
          </p:nvSpPr>
          <p:spPr bwMode="auto">
            <a:xfrm>
              <a:off x="3600" y="3264"/>
              <a:ext cx="18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Smoothened Image</a:t>
              </a:r>
            </a:p>
          </p:txBody>
        </p:sp>
      </p:grpSp>
      <p:sp>
        <p:nvSpPr>
          <p:cNvPr id="2056" name="Text Box 10"/>
          <p:cNvSpPr txBox="1">
            <a:spLocks noChangeArrowheads="1"/>
          </p:cNvSpPr>
          <p:nvPr/>
        </p:nvSpPr>
        <p:spPr bwMode="auto">
          <a:xfrm>
            <a:off x="2971800" y="381001"/>
            <a:ext cx="6019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4000" dirty="0">
                <a:solidFill>
                  <a:srgbClr val="0066FF"/>
                </a:solidFill>
              </a:rPr>
              <a:t>Mean Filter</a:t>
            </a:r>
          </a:p>
        </p:txBody>
      </p:sp>
    </p:spTree>
    <p:extLst>
      <p:ext uri="{BB962C8B-B14F-4D97-AF65-F5344CB8AC3E}">
        <p14:creationId xmlns:p14="http://schemas.microsoft.com/office/powerpoint/2010/main" val="1575931293"/>
      </p:ext>
    </p:extLst>
  </p:cSld>
  <p:clrMapOvr>
    <a:masterClrMapping/>
  </p:clrMapOvr>
  <p:transition advClick="0"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3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 presetClass="entr" presetSubtype="0" fill="hold" nodeType="withEffect">
                                  <p:stCondLst>
                                    <p:cond delay="5000"/>
                                  </p:stCondLst>
                                  <p:childTnLst>
                                    <p:set>
                                      <p:cBhvr>
                                        <p:cTn id="9" dur="1" fill="hold">
                                          <p:stCondLst>
                                            <p:cond delay="0"/>
                                          </p:stCondLst>
                                        </p:cTn>
                                        <p:tgtEl>
                                          <p:spTgt spid="27653"/>
                                        </p:tgtEl>
                                        <p:attrNameLst>
                                          <p:attrName>style.visibility</p:attrName>
                                        </p:attrNameLst>
                                      </p:cBhvr>
                                      <p:to>
                                        <p:strVal val="visible"/>
                                      </p:to>
                                    </p:set>
                                  </p:childTnLst>
                                </p:cTn>
                              </p:par>
                              <p:par>
                                <p:cTn id="10" presetID="3" presetClass="entr" presetSubtype="10" fill="hold" grpId="0" nodeType="withEffect">
                                  <p:stCondLst>
                                    <p:cond delay="5000"/>
                                  </p:stCondLst>
                                  <p:childTnLst>
                                    <p:set>
                                      <p:cBhvr>
                                        <p:cTn id="11" dur="1" fill="hold">
                                          <p:stCondLst>
                                            <p:cond delay="0"/>
                                          </p:stCondLst>
                                        </p:cTn>
                                        <p:tgtEl>
                                          <p:spTgt spid="27654"/>
                                        </p:tgtEl>
                                        <p:attrNameLst>
                                          <p:attrName>style.visibility</p:attrName>
                                        </p:attrNameLst>
                                      </p:cBhvr>
                                      <p:to>
                                        <p:strVal val="visible"/>
                                      </p:to>
                                    </p:set>
                                    <p:animEffect transition="in" filter="blinds(horizontal)">
                                      <p:cBhvr>
                                        <p:cTn id="12" dur="500"/>
                                        <p:tgtEl>
                                          <p:spTgt spid="27654"/>
                                        </p:tgtEl>
                                      </p:cBhvr>
                                    </p:animEffect>
                                  </p:childTnLst>
                                </p:cTn>
                              </p:par>
                              <p:par>
                                <p:cTn id="13" presetID="10" presetClass="entr" presetSubtype="0" fill="hold" nodeType="withEffect">
                                  <p:stCondLst>
                                    <p:cond delay="7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fade">
                                      <p:cBhvr>
                                        <p:cTn id="18" dur="2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p:bldP spid="205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01" y="1731964"/>
            <a:ext cx="2847975" cy="3906837"/>
            <a:chOff x="480" y="1091"/>
            <a:chExt cx="1794" cy="2461"/>
          </a:xfrm>
        </p:grpSpPr>
        <p:graphicFrame>
          <p:nvGraphicFramePr>
            <p:cNvPr id="3075" name="Object 3"/>
            <p:cNvGraphicFramePr>
              <a:graphicFrameLocks noChangeAspect="1"/>
            </p:cNvGraphicFramePr>
            <p:nvPr/>
          </p:nvGraphicFramePr>
          <p:xfrm>
            <a:off x="480" y="1091"/>
            <a:ext cx="1794" cy="2238"/>
          </p:xfrm>
          <a:graphic>
            <a:graphicData uri="http://schemas.openxmlformats.org/presentationml/2006/ole">
              <mc:AlternateContent xmlns:mc="http://schemas.openxmlformats.org/markup-compatibility/2006">
                <mc:Choice xmlns:v="urn:schemas-microsoft-com:vml" Requires="v">
                  <p:oleObj spid="_x0000_s22634" name="Bitmap Image" r:id="rId4" imgW="2847619" imgH="3552381" progId="Paint.Picture">
                    <p:embed/>
                  </p:oleObj>
                </mc:Choice>
                <mc:Fallback>
                  <p:oleObj name="Bitmap Image" r:id="rId4" imgW="2847619" imgH="3552381" progId="Paint.Picture">
                    <p:embed/>
                    <p:pic>
                      <p:nvPicPr>
                        <p:cNvPr id="30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091"/>
                          <a:ext cx="1794" cy="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3" name="Text Box 4"/>
            <p:cNvSpPr txBox="1">
              <a:spLocks noChangeArrowheads="1"/>
            </p:cNvSpPr>
            <p:nvPr/>
          </p:nvSpPr>
          <p:spPr bwMode="auto">
            <a:xfrm>
              <a:off x="780" y="3321"/>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Original Image</a:t>
              </a:r>
            </a:p>
          </p:txBody>
        </p:sp>
      </p:grpSp>
      <p:sp>
        <p:nvSpPr>
          <p:cNvPr id="28677" name="Text Box 5"/>
          <p:cNvSpPr txBox="1">
            <a:spLocks noChangeArrowheads="1"/>
          </p:cNvSpPr>
          <p:nvPr/>
        </p:nvSpPr>
        <p:spPr bwMode="auto">
          <a:xfrm>
            <a:off x="5410200" y="3095625"/>
            <a:ext cx="1447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a:t>5 x 5 Smoothing filter</a:t>
            </a:r>
          </a:p>
        </p:txBody>
      </p:sp>
      <p:grpSp>
        <p:nvGrpSpPr>
          <p:cNvPr id="3" name="Group 6"/>
          <p:cNvGrpSpPr>
            <a:grpSpLocks/>
          </p:cNvGrpSpPr>
          <p:nvPr/>
        </p:nvGrpSpPr>
        <p:grpSpPr bwMode="auto">
          <a:xfrm>
            <a:off x="7038975" y="1638301"/>
            <a:ext cx="2914650" cy="3897313"/>
            <a:chOff x="3234" y="1032"/>
            <a:chExt cx="1836" cy="2455"/>
          </a:xfrm>
        </p:grpSpPr>
        <p:graphicFrame>
          <p:nvGraphicFramePr>
            <p:cNvPr id="3074" name="Object 7"/>
            <p:cNvGraphicFramePr>
              <a:graphicFrameLocks noChangeAspect="1"/>
            </p:cNvGraphicFramePr>
            <p:nvPr/>
          </p:nvGraphicFramePr>
          <p:xfrm>
            <a:off x="3234" y="1032"/>
            <a:ext cx="1806" cy="2256"/>
          </p:xfrm>
          <a:graphic>
            <a:graphicData uri="http://schemas.openxmlformats.org/presentationml/2006/ole">
              <mc:AlternateContent xmlns:mc="http://schemas.openxmlformats.org/markup-compatibility/2006">
                <mc:Choice xmlns:v="urn:schemas-microsoft-com:vml" Requires="v">
                  <p:oleObj spid="_x0000_s22635" name="Bitmap Image" r:id="rId6" imgW="2866667" imgH="3580952" progId="Paint.Picture">
                    <p:embed/>
                  </p:oleObj>
                </mc:Choice>
                <mc:Fallback>
                  <p:oleObj name="Bitmap Image" r:id="rId6" imgW="2866667" imgH="3580952" progId="Paint.Picture">
                    <p:embed/>
                    <p:pic>
                      <p:nvPicPr>
                        <p:cNvPr id="3074"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4" y="1032"/>
                          <a:ext cx="1806" cy="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2" name="Text Box 8"/>
            <p:cNvSpPr txBox="1">
              <a:spLocks noChangeArrowheads="1"/>
            </p:cNvSpPr>
            <p:nvPr/>
          </p:nvSpPr>
          <p:spPr bwMode="auto">
            <a:xfrm>
              <a:off x="3438" y="3256"/>
              <a:ext cx="16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Smoothened Image</a:t>
              </a:r>
            </a:p>
          </p:txBody>
        </p:sp>
      </p:grpSp>
      <p:sp>
        <p:nvSpPr>
          <p:cNvPr id="28681" name="Line 9"/>
          <p:cNvSpPr>
            <a:spLocks noChangeShapeType="1"/>
          </p:cNvSpPr>
          <p:nvPr/>
        </p:nvSpPr>
        <p:spPr bwMode="auto">
          <a:xfrm>
            <a:off x="5334000" y="3429000"/>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80" name="Text Box 10"/>
          <p:cNvSpPr txBox="1">
            <a:spLocks noChangeArrowheads="1"/>
          </p:cNvSpPr>
          <p:nvPr/>
        </p:nvSpPr>
        <p:spPr bwMode="auto">
          <a:xfrm>
            <a:off x="2971800" y="381001"/>
            <a:ext cx="6019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4000" dirty="0">
                <a:solidFill>
                  <a:srgbClr val="0066FF"/>
                </a:solidFill>
              </a:rPr>
              <a:t>Mean Filter</a:t>
            </a:r>
          </a:p>
        </p:txBody>
      </p:sp>
    </p:spTree>
    <p:extLst>
      <p:ext uri="{BB962C8B-B14F-4D97-AF65-F5344CB8AC3E}">
        <p14:creationId xmlns:p14="http://schemas.microsoft.com/office/powerpoint/2010/main" val="2954532701"/>
      </p:ext>
    </p:extLst>
  </p:cSld>
  <p:clrMapOvr>
    <a:masterClrMapping/>
  </p:clrMapOvr>
  <p:transition advClick="0"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fade">
                                      <p:cBhvr>
                                        <p:cTn id="7" dur="2000"/>
                                        <p:tgtEl>
                                          <p:spTgt spid="3080"/>
                                        </p:tgtEl>
                                      </p:cBhvr>
                                    </p:animEffect>
                                  </p:childTnLst>
                                </p:cTn>
                              </p:par>
                              <p:par>
                                <p:cTn id="8" presetID="10" presetClass="entr" presetSubtype="0" fill="hold" nodeType="with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 presetClass="entr" presetSubtype="0" fill="hold" nodeType="withEffect">
                                  <p:stCondLst>
                                    <p:cond delay="4000"/>
                                  </p:stCondLst>
                                  <p:childTnLst>
                                    <p:set>
                                      <p:cBhvr>
                                        <p:cTn id="12" dur="1" fill="hold">
                                          <p:stCondLst>
                                            <p:cond delay="0"/>
                                          </p:stCondLst>
                                        </p:cTn>
                                        <p:tgtEl>
                                          <p:spTgt spid="28681"/>
                                        </p:tgtEl>
                                        <p:attrNameLst>
                                          <p:attrName>style.visibility</p:attrName>
                                        </p:attrNameLst>
                                      </p:cBhvr>
                                      <p:to>
                                        <p:strVal val="visible"/>
                                      </p:to>
                                    </p:set>
                                  </p:childTnLst>
                                </p:cTn>
                              </p:par>
                              <p:par>
                                <p:cTn id="13" presetID="3" presetClass="entr" presetSubtype="10" fill="hold" grpId="0" nodeType="withEffect">
                                  <p:stCondLst>
                                    <p:cond delay="4000"/>
                                  </p:stCondLst>
                                  <p:childTnLst>
                                    <p:set>
                                      <p:cBhvr>
                                        <p:cTn id="14" dur="1" fill="hold">
                                          <p:stCondLst>
                                            <p:cond delay="0"/>
                                          </p:stCondLst>
                                        </p:cTn>
                                        <p:tgtEl>
                                          <p:spTgt spid="28677"/>
                                        </p:tgtEl>
                                        <p:attrNameLst>
                                          <p:attrName>style.visibility</p:attrName>
                                        </p:attrNameLst>
                                      </p:cBhvr>
                                      <p:to>
                                        <p:strVal val="visible"/>
                                      </p:to>
                                    </p:set>
                                    <p:animEffect transition="in" filter="blinds(horizontal)">
                                      <p:cBhvr>
                                        <p:cTn id="15" dur="500"/>
                                        <p:tgtEl>
                                          <p:spTgt spid="28677"/>
                                        </p:tgtEl>
                                      </p:cBhvr>
                                    </p:animEffect>
                                  </p:childTnLst>
                                </p:cTn>
                              </p:par>
                              <p:par>
                                <p:cTn id="16" presetID="3" presetClass="entr" presetSubtype="10" fill="hold" nodeType="withEffect">
                                  <p:stCondLst>
                                    <p:cond delay="600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p:bldP spid="308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6724651" y="4173539"/>
          <a:ext cx="3281363" cy="2357437"/>
        </p:xfrm>
        <a:graphic>
          <a:graphicData uri="http://schemas.openxmlformats.org/presentationml/2006/ole">
            <mc:AlternateContent xmlns:mc="http://schemas.openxmlformats.org/markup-compatibility/2006">
              <mc:Choice xmlns:v="urn:schemas-microsoft-com:vml" Requires="v">
                <p:oleObj spid="_x0000_s23814" name="Bitmap Image" r:id="rId4" imgW="1895238" imgH="1362265" progId="Paint.Picture">
                  <p:embed/>
                </p:oleObj>
              </mc:Choice>
              <mc:Fallback>
                <p:oleObj name="Bitmap Image" r:id="rId4" imgW="1895238" imgH="1362265" progId="Paint.Picture">
                  <p:embed/>
                  <p:pic>
                    <p:nvPicPr>
                      <p:cNvPr id="296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4651" y="4173539"/>
                        <a:ext cx="3281363" cy="235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699" name="Object 3"/>
          <p:cNvGraphicFramePr>
            <a:graphicFrameLocks noChangeAspect="1"/>
          </p:cNvGraphicFramePr>
          <p:nvPr>
            <p:extLst/>
          </p:nvPr>
        </p:nvGraphicFramePr>
        <p:xfrm>
          <a:off x="6654803" y="1407319"/>
          <a:ext cx="3271838" cy="2355850"/>
        </p:xfrm>
        <a:graphic>
          <a:graphicData uri="http://schemas.openxmlformats.org/presentationml/2006/ole">
            <mc:AlternateContent xmlns:mc="http://schemas.openxmlformats.org/markup-compatibility/2006">
              <mc:Choice xmlns:v="urn:schemas-microsoft-com:vml" Requires="v">
                <p:oleObj spid="_x0000_s23815" name="Bitmap Image" r:id="rId6" imgW="1905266" imgH="1371429" progId="Paint.Picture">
                  <p:embed/>
                </p:oleObj>
              </mc:Choice>
              <mc:Fallback>
                <p:oleObj name="Bitmap Image" r:id="rId6" imgW="1905266" imgH="1371429" progId="Paint.Picture">
                  <p:embed/>
                  <p:pic>
                    <p:nvPicPr>
                      <p:cNvPr id="296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4803" y="1407319"/>
                        <a:ext cx="3271838" cy="235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1828800" y="2800351"/>
            <a:ext cx="3276600" cy="2720975"/>
            <a:chOff x="192" y="1349"/>
            <a:chExt cx="2064" cy="1714"/>
          </a:xfrm>
        </p:grpSpPr>
        <p:graphicFrame>
          <p:nvGraphicFramePr>
            <p:cNvPr id="4102" name="Object 5"/>
            <p:cNvGraphicFramePr>
              <a:graphicFrameLocks noChangeAspect="1"/>
            </p:cNvGraphicFramePr>
            <p:nvPr/>
          </p:nvGraphicFramePr>
          <p:xfrm>
            <a:off x="192" y="1349"/>
            <a:ext cx="2064" cy="1483"/>
          </p:xfrm>
          <a:graphic>
            <a:graphicData uri="http://schemas.openxmlformats.org/presentationml/2006/ole">
              <mc:AlternateContent xmlns:mc="http://schemas.openxmlformats.org/markup-compatibility/2006">
                <mc:Choice xmlns:v="urn:schemas-microsoft-com:vml" Requires="v">
                  <p:oleObj spid="_x0000_s23816" name="Bitmap Image" r:id="rId8" imgW="1895238" imgH="1362265" progId="Paint.Picture">
                    <p:embed/>
                  </p:oleObj>
                </mc:Choice>
                <mc:Fallback>
                  <p:oleObj name="Bitmap Image" r:id="rId8" imgW="1895238" imgH="1362265" progId="Paint.Picture">
                    <p:embed/>
                    <p:pic>
                      <p:nvPicPr>
                        <p:cNvPr id="4102"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 y="1349"/>
                          <a:ext cx="2064" cy="1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3" name="Text Box 6"/>
            <p:cNvSpPr txBox="1">
              <a:spLocks noChangeArrowheads="1"/>
            </p:cNvSpPr>
            <p:nvPr/>
          </p:nvSpPr>
          <p:spPr bwMode="auto">
            <a:xfrm>
              <a:off x="700" y="2832"/>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Original Image</a:t>
              </a:r>
            </a:p>
          </p:txBody>
        </p:sp>
      </p:grpSp>
      <p:grpSp>
        <p:nvGrpSpPr>
          <p:cNvPr id="3" name="Group 15"/>
          <p:cNvGrpSpPr>
            <a:grpSpLocks/>
          </p:cNvGrpSpPr>
          <p:nvPr/>
        </p:nvGrpSpPr>
        <p:grpSpPr bwMode="auto">
          <a:xfrm>
            <a:off x="5105401" y="3249613"/>
            <a:ext cx="1533525" cy="838200"/>
            <a:chOff x="2256" y="2047"/>
            <a:chExt cx="966" cy="528"/>
          </a:xfrm>
        </p:grpSpPr>
        <p:sp>
          <p:nvSpPr>
            <p:cNvPr id="4110" name="Line 8"/>
            <p:cNvSpPr>
              <a:spLocks noChangeShapeType="1"/>
            </p:cNvSpPr>
            <p:nvPr/>
          </p:nvSpPr>
          <p:spPr bwMode="auto">
            <a:xfrm>
              <a:off x="2256" y="2575"/>
              <a:ext cx="48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1" name="Line 9"/>
            <p:cNvSpPr>
              <a:spLocks noChangeShapeType="1"/>
            </p:cNvSpPr>
            <p:nvPr/>
          </p:nvSpPr>
          <p:spPr bwMode="auto">
            <a:xfrm flipH="1">
              <a:off x="2744" y="2053"/>
              <a:ext cx="0" cy="52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2" name="Line 10"/>
            <p:cNvSpPr>
              <a:spLocks noChangeShapeType="1"/>
            </p:cNvSpPr>
            <p:nvPr/>
          </p:nvSpPr>
          <p:spPr bwMode="auto">
            <a:xfrm>
              <a:off x="2742" y="2047"/>
              <a:ext cx="48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aphicFrame>
        <p:nvGraphicFramePr>
          <p:cNvPr id="29708" name="Object 12"/>
          <p:cNvGraphicFramePr>
            <a:graphicFrameLocks noChangeAspect="1"/>
          </p:cNvGraphicFramePr>
          <p:nvPr/>
        </p:nvGraphicFramePr>
        <p:xfrm>
          <a:off x="5486400" y="2182813"/>
          <a:ext cx="1066800" cy="749300"/>
        </p:xfrm>
        <a:graphic>
          <a:graphicData uri="http://schemas.openxmlformats.org/presentationml/2006/ole">
            <mc:AlternateContent xmlns:mc="http://schemas.openxmlformats.org/markup-compatibility/2006">
              <mc:Choice xmlns:v="urn:schemas-microsoft-com:vml" Requires="v">
                <p:oleObj spid="_x0000_s23817" name="Equation" r:id="rId10" imgW="774360" imgH="749160" progId="Equation.3">
                  <p:embed/>
                </p:oleObj>
              </mc:Choice>
              <mc:Fallback>
                <p:oleObj name="Equation" r:id="rId10" imgW="774360" imgH="749160" progId="Equation.3">
                  <p:embed/>
                  <p:pic>
                    <p:nvPicPr>
                      <p:cNvPr id="29708"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6400" y="2182813"/>
                        <a:ext cx="106680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9" name="Object 13"/>
          <p:cNvGraphicFramePr>
            <a:graphicFrameLocks noChangeAspect="1"/>
          </p:cNvGraphicFramePr>
          <p:nvPr/>
        </p:nvGraphicFramePr>
        <p:xfrm>
          <a:off x="5448300" y="5091114"/>
          <a:ext cx="1066800" cy="796925"/>
        </p:xfrm>
        <a:graphic>
          <a:graphicData uri="http://schemas.openxmlformats.org/presentationml/2006/ole">
            <mc:AlternateContent xmlns:mc="http://schemas.openxmlformats.org/markup-compatibility/2006">
              <mc:Choice xmlns:v="urn:schemas-microsoft-com:vml" Requires="v">
                <p:oleObj spid="_x0000_s23818" name="Equation" r:id="rId12" imgW="939600" imgH="749160" progId="Equation.3">
                  <p:embed/>
                </p:oleObj>
              </mc:Choice>
              <mc:Fallback>
                <p:oleObj name="Equation" r:id="rId12" imgW="939600" imgH="749160" progId="Equation.3">
                  <p:embed/>
                  <p:pic>
                    <p:nvPicPr>
                      <p:cNvPr id="29709"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48300" y="5091114"/>
                        <a:ext cx="1066800"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5" name="Text Box 14"/>
          <p:cNvSpPr txBox="1">
            <a:spLocks noChangeArrowheads="1"/>
          </p:cNvSpPr>
          <p:nvPr/>
        </p:nvSpPr>
        <p:spPr bwMode="auto">
          <a:xfrm>
            <a:off x="2209800" y="381001"/>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4000">
                <a:solidFill>
                  <a:srgbClr val="0066FF"/>
                </a:solidFill>
              </a:rPr>
              <a:t>Average Vs Weighted Average</a:t>
            </a:r>
          </a:p>
        </p:txBody>
      </p:sp>
      <p:grpSp>
        <p:nvGrpSpPr>
          <p:cNvPr id="4" name="Group 18"/>
          <p:cNvGrpSpPr>
            <a:grpSpLocks/>
          </p:cNvGrpSpPr>
          <p:nvPr/>
        </p:nvGrpSpPr>
        <p:grpSpPr bwMode="auto">
          <a:xfrm>
            <a:off x="5870575" y="4086226"/>
            <a:ext cx="844550" cy="792163"/>
            <a:chOff x="2738" y="2574"/>
            <a:chExt cx="532" cy="499"/>
          </a:xfrm>
        </p:grpSpPr>
        <p:sp>
          <p:nvSpPr>
            <p:cNvPr id="4108" name="Line 11"/>
            <p:cNvSpPr>
              <a:spLocks noChangeShapeType="1"/>
            </p:cNvSpPr>
            <p:nvPr/>
          </p:nvSpPr>
          <p:spPr bwMode="auto">
            <a:xfrm>
              <a:off x="2742" y="3073"/>
              <a:ext cx="528"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09" name="Line 16"/>
            <p:cNvSpPr>
              <a:spLocks noChangeShapeType="1"/>
            </p:cNvSpPr>
            <p:nvPr/>
          </p:nvSpPr>
          <p:spPr bwMode="auto">
            <a:xfrm>
              <a:off x="2738" y="2574"/>
              <a:ext cx="0" cy="499"/>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673259199"/>
      </p:ext>
    </p:extLst>
  </p:cSld>
  <p:clrMapOvr>
    <a:masterClrMapping/>
  </p:clrMapOvr>
  <p:transition advClick="0"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2000"/>
                                        <p:tgtEl>
                                          <p:spTgt spid="4105"/>
                                        </p:tgtEl>
                                      </p:cBhvr>
                                    </p:animEffect>
                                  </p:childTnLst>
                                </p:cTn>
                              </p:par>
                              <p:par>
                                <p:cTn id="8" presetID="5" presetClass="entr" presetSubtype="10" fill="hold" nodeType="withEffect">
                                  <p:stCondLst>
                                    <p:cond delay="500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10" presetClass="entr" presetSubtype="0" fill="hold" nodeType="withEffect">
                                  <p:stCondLst>
                                    <p:cond delay="2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5" presetClass="entr" presetSubtype="10" fill="hold" nodeType="withEffect">
                                  <p:stCondLst>
                                    <p:cond delay="300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500"/>
                                        <p:tgtEl>
                                          <p:spTgt spid="3"/>
                                        </p:tgtEl>
                                      </p:cBhvr>
                                    </p:animEffect>
                                  </p:childTnLst>
                                </p:cTn>
                              </p:par>
                              <p:par>
                                <p:cTn id="17" presetID="1" presetClass="entr" presetSubtype="0" fill="hold" nodeType="withEffect">
                                  <p:stCondLst>
                                    <p:cond delay="3000"/>
                                  </p:stCondLst>
                                  <p:childTnLst>
                                    <p:set>
                                      <p:cBhvr>
                                        <p:cTn id="18" dur="1" fill="hold">
                                          <p:stCondLst>
                                            <p:cond delay="0"/>
                                          </p:stCondLst>
                                        </p:cTn>
                                        <p:tgtEl>
                                          <p:spTgt spid="29708"/>
                                        </p:tgtEl>
                                        <p:attrNameLst>
                                          <p:attrName>style.visibility</p:attrName>
                                        </p:attrNameLst>
                                      </p:cBhvr>
                                      <p:to>
                                        <p:strVal val="visible"/>
                                      </p:to>
                                    </p:set>
                                  </p:childTnLst>
                                </p:cTn>
                              </p:par>
                              <p:par>
                                <p:cTn id="19" presetID="10" presetClass="entr" presetSubtype="0" fill="hold" nodeType="withEffect">
                                  <p:stCondLst>
                                    <p:cond delay="4000"/>
                                  </p:stCondLst>
                                  <p:childTnLst>
                                    <p:set>
                                      <p:cBhvr>
                                        <p:cTn id="20" dur="1" fill="hold">
                                          <p:stCondLst>
                                            <p:cond delay="0"/>
                                          </p:stCondLst>
                                        </p:cTn>
                                        <p:tgtEl>
                                          <p:spTgt spid="29699"/>
                                        </p:tgtEl>
                                        <p:attrNameLst>
                                          <p:attrName>style.visibility</p:attrName>
                                        </p:attrNameLst>
                                      </p:cBhvr>
                                      <p:to>
                                        <p:strVal val="visible"/>
                                      </p:to>
                                    </p:set>
                                    <p:animEffect transition="in" filter="fade">
                                      <p:cBhvr>
                                        <p:cTn id="21" dur="500"/>
                                        <p:tgtEl>
                                          <p:spTgt spid="29699"/>
                                        </p:tgtEl>
                                      </p:cBhvr>
                                    </p:animEffect>
                                  </p:childTnLst>
                                </p:cTn>
                              </p:par>
                              <p:par>
                                <p:cTn id="22" presetID="1" presetClass="entr" presetSubtype="0" fill="hold" nodeType="withEffect">
                                  <p:stCondLst>
                                    <p:cond delay="5000"/>
                                  </p:stCondLst>
                                  <p:childTnLst>
                                    <p:set>
                                      <p:cBhvr>
                                        <p:cTn id="23" dur="1" fill="hold">
                                          <p:stCondLst>
                                            <p:cond delay="0"/>
                                          </p:stCondLst>
                                        </p:cTn>
                                        <p:tgtEl>
                                          <p:spTgt spid="29709"/>
                                        </p:tgtEl>
                                        <p:attrNameLst>
                                          <p:attrName>style.visibility</p:attrName>
                                        </p:attrNameLst>
                                      </p:cBhvr>
                                      <p:to>
                                        <p:strVal val="visible"/>
                                      </p:to>
                                    </p:set>
                                  </p:childTnLst>
                                </p:cTn>
                              </p:par>
                              <p:par>
                                <p:cTn id="24" presetID="10" presetClass="entr" presetSubtype="0" fill="hold" nodeType="withEffect">
                                  <p:stCondLst>
                                    <p:cond delay="6000"/>
                                  </p:stCondLst>
                                  <p:childTnLst>
                                    <p:set>
                                      <p:cBhvr>
                                        <p:cTn id="25" dur="1" fill="hold">
                                          <p:stCondLst>
                                            <p:cond delay="0"/>
                                          </p:stCondLst>
                                        </p:cTn>
                                        <p:tgtEl>
                                          <p:spTgt spid="29698"/>
                                        </p:tgtEl>
                                        <p:attrNameLst>
                                          <p:attrName>style.visibility</p:attrName>
                                        </p:attrNameLst>
                                      </p:cBhvr>
                                      <p:to>
                                        <p:strVal val="visible"/>
                                      </p:to>
                                    </p:set>
                                    <p:animEffect transition="in" filter="fade">
                                      <p:cBhvr>
                                        <p:cTn id="26"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2514601" y="1905001"/>
            <a:ext cx="7600361" cy="2143125"/>
          </a:xfrm>
          <a:prstGeom prst="rect">
            <a:avLst/>
          </a:prstGeom>
          <a:noFill/>
          <a:ln w="9525">
            <a:noFill/>
            <a:miter lim="800000"/>
            <a:headEnd/>
            <a:tailEnd/>
          </a:ln>
          <a:effectLst/>
        </p:spPr>
      </p:pic>
      <p:sp>
        <p:nvSpPr>
          <p:cNvPr id="3" name="Rectangle 2"/>
          <p:cNvSpPr/>
          <p:nvPr/>
        </p:nvSpPr>
        <p:spPr>
          <a:xfrm>
            <a:off x="2362200" y="4267200"/>
            <a:ext cx="8001000" cy="369332"/>
          </a:xfrm>
          <a:prstGeom prst="rect">
            <a:avLst/>
          </a:prstGeom>
        </p:spPr>
        <p:txBody>
          <a:bodyPr wrap="square">
            <a:spAutoFit/>
          </a:bodyPr>
          <a:lstStyle/>
          <a:p>
            <a:pPr algn="just"/>
            <a:r>
              <a:rPr lang="en-US" b="1" dirty="0"/>
              <a:t>Fig. An example of how a mean filter can be used to hide the identity of a person.</a:t>
            </a:r>
            <a:endParaRPr lang="en-US" dirty="0"/>
          </a:p>
        </p:txBody>
      </p:sp>
    </p:spTree>
    <p:extLst>
      <p:ext uri="{BB962C8B-B14F-4D97-AF65-F5344CB8AC3E}">
        <p14:creationId xmlns:p14="http://schemas.microsoft.com/office/powerpoint/2010/main" val="305375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21506"/>
                                        </p:tgtEl>
                                        <p:attrNameLst>
                                          <p:attrName>style.visibility</p:attrName>
                                        </p:attrNameLst>
                                      </p:cBhvr>
                                      <p:to>
                                        <p:strVal val="visible"/>
                                      </p:to>
                                    </p:set>
                                    <p:animEffect transition="in" filter="wipe(down)">
                                      <p:cBhvr>
                                        <p:cTn id="10"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11528" y="-156325"/>
            <a:ext cx="10058400" cy="1450757"/>
          </a:xfrm>
        </p:spPr>
        <p:txBody>
          <a:bodyPr/>
          <a:lstStyle/>
          <a:p>
            <a:pPr eaLnBrk="1" hangingPunct="1"/>
            <a:r>
              <a:rPr lang="en-IE" altLang="en-US" dirty="0">
                <a:ea typeface="ＭＳ Ｐゴシック" panose="020B0600070205080204" pitchFamily="34" charset="-128"/>
              </a:rPr>
              <a:t>Image Smoothing Example</a:t>
            </a:r>
            <a:endParaRPr lang="en-US" altLang="en-US" dirty="0">
              <a:ea typeface="ＭＳ Ｐゴシック" panose="020B0600070205080204" pitchFamily="34" charset="-128"/>
            </a:endParaRPr>
          </a:p>
        </p:txBody>
      </p:sp>
      <p:sp>
        <p:nvSpPr>
          <p:cNvPr id="36867" name="Rectangle 3"/>
          <p:cNvSpPr>
            <a:spLocks noGrp="1" noChangeArrowheads="1"/>
          </p:cNvSpPr>
          <p:nvPr>
            <p:ph idx="1"/>
          </p:nvPr>
        </p:nvSpPr>
        <p:spPr>
          <a:xfrm>
            <a:off x="1097280" y="1845734"/>
            <a:ext cx="5928360" cy="4023360"/>
          </a:xfrm>
        </p:spPr>
        <p:txBody>
          <a:bodyPr/>
          <a:lstStyle/>
          <a:p>
            <a:pPr algn="just"/>
            <a:r>
              <a:rPr lang="en-IE" altLang="en-US" dirty="0">
                <a:ea typeface="ＭＳ Ｐゴシック" panose="020B0600070205080204" pitchFamily="34" charset="-128"/>
              </a:rPr>
              <a:t>The image at the top left </a:t>
            </a:r>
            <a:br>
              <a:rPr lang="en-IE" altLang="en-US" dirty="0">
                <a:ea typeface="ＭＳ Ｐゴシック" panose="020B0600070205080204" pitchFamily="34" charset="-128"/>
              </a:rPr>
            </a:br>
            <a:r>
              <a:rPr lang="en-IE" altLang="en-US" dirty="0">
                <a:ea typeface="ＭＳ Ｐゴシック" panose="020B0600070205080204" pitchFamily="34" charset="-128"/>
              </a:rPr>
              <a:t>is an original image of </a:t>
            </a:r>
            <a:br>
              <a:rPr lang="en-IE" altLang="en-US" dirty="0">
                <a:ea typeface="ＭＳ Ｐゴシック" panose="020B0600070205080204" pitchFamily="34" charset="-128"/>
              </a:rPr>
            </a:br>
            <a:r>
              <a:rPr lang="en-IE" altLang="en-US" dirty="0">
                <a:ea typeface="ＭＳ Ｐゴシック" panose="020B0600070205080204" pitchFamily="34" charset="-128"/>
              </a:rPr>
              <a:t>size 500*500 pixels</a:t>
            </a:r>
          </a:p>
          <a:p>
            <a:pPr algn="just"/>
            <a:endParaRPr lang="en-IE" altLang="en-US" dirty="0">
              <a:ea typeface="ＭＳ Ｐゴシック" panose="020B0600070205080204" pitchFamily="34" charset="-128"/>
            </a:endParaRPr>
          </a:p>
          <a:p>
            <a:pPr algn="just"/>
            <a:r>
              <a:rPr lang="en-IE" altLang="en-US" dirty="0">
                <a:ea typeface="ＭＳ Ｐゴシック" panose="020B0600070205080204" pitchFamily="34" charset="-128"/>
              </a:rPr>
              <a:t>The subsequent images show the image after </a:t>
            </a:r>
            <a:br>
              <a:rPr lang="en-IE" altLang="en-US" dirty="0">
                <a:ea typeface="ＭＳ Ｐゴシック" panose="020B0600070205080204" pitchFamily="34" charset="-128"/>
              </a:rPr>
            </a:br>
            <a:r>
              <a:rPr lang="en-IE" altLang="en-US" dirty="0">
                <a:ea typeface="ＭＳ Ｐゴシック" panose="020B0600070205080204" pitchFamily="34" charset="-128"/>
              </a:rPr>
              <a:t>filtering with an averaging filter of increasing sizes</a:t>
            </a:r>
          </a:p>
          <a:p>
            <a:pPr lvl="1" algn="just"/>
            <a:r>
              <a:rPr lang="en-IE" altLang="en-US" dirty="0">
                <a:ea typeface="ＭＳ Ｐゴシック" panose="020B0600070205080204" pitchFamily="34" charset="-128"/>
              </a:rPr>
              <a:t>3, 5, 9, 15 and 35</a:t>
            </a:r>
          </a:p>
          <a:p>
            <a:pPr lvl="1" algn="just"/>
            <a:endParaRPr lang="en-IE" altLang="en-US" dirty="0">
              <a:ea typeface="ＭＳ Ｐゴシック" panose="020B0600070205080204" pitchFamily="34" charset="-128"/>
            </a:endParaRPr>
          </a:p>
          <a:p>
            <a:pPr algn="just"/>
            <a:r>
              <a:rPr lang="en-IE" altLang="en-US" dirty="0">
                <a:ea typeface="ＭＳ Ｐゴシック" panose="020B0600070205080204" pitchFamily="34" charset="-128"/>
              </a:rPr>
              <a:t>Notice how detail begins to disappear</a:t>
            </a:r>
            <a:endParaRPr lang="en-US" altLang="en-US" dirty="0">
              <a:ea typeface="ＭＳ Ｐゴシック" panose="020B0600070205080204" pitchFamily="34" charset="-128"/>
            </a:endParaRPr>
          </a:p>
        </p:txBody>
      </p:sp>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92" y="457195"/>
            <a:ext cx="3746500" cy="558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74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7400" y="838200"/>
            <a:ext cx="2430602" cy="523220"/>
          </a:xfrm>
          <a:prstGeom prst="rect">
            <a:avLst/>
          </a:prstGeom>
        </p:spPr>
        <p:txBody>
          <a:bodyPr wrap="none">
            <a:spAutoFit/>
          </a:bodyPr>
          <a:lstStyle/>
          <a:p>
            <a:r>
              <a:rPr lang="en-US" sz="2800" b="1" dirty="0"/>
              <a:t>Edge Detection</a:t>
            </a:r>
            <a:endParaRPr lang="en-US" sz="2800" dirty="0"/>
          </a:p>
        </p:txBody>
      </p:sp>
      <p:sp>
        <p:nvSpPr>
          <p:cNvPr id="3" name="Rectangle 2"/>
          <p:cNvSpPr/>
          <p:nvPr/>
        </p:nvSpPr>
        <p:spPr>
          <a:xfrm>
            <a:off x="2362200" y="1219201"/>
            <a:ext cx="3161506" cy="461665"/>
          </a:xfrm>
          <a:prstGeom prst="rect">
            <a:avLst/>
          </a:prstGeom>
        </p:spPr>
        <p:txBody>
          <a:bodyPr wrap="none">
            <a:spAutoFit/>
          </a:bodyPr>
          <a:lstStyle/>
          <a:p>
            <a:r>
              <a:rPr lang="en-US" sz="2400" b="1" dirty="0"/>
              <a:t>Image Edges: Gradients</a:t>
            </a:r>
            <a:endParaRPr lang="en-US" sz="2400" dirty="0"/>
          </a:p>
        </p:txBody>
      </p:sp>
      <p:pic>
        <p:nvPicPr>
          <p:cNvPr id="38914" name="Picture 2"/>
          <p:cNvPicPr>
            <a:picLocks noChangeAspect="1" noChangeArrowheads="1"/>
          </p:cNvPicPr>
          <p:nvPr/>
        </p:nvPicPr>
        <p:blipFill>
          <a:blip r:embed="rId2"/>
          <a:srcRect/>
          <a:stretch>
            <a:fillRect/>
          </a:stretch>
        </p:blipFill>
        <p:spPr bwMode="auto">
          <a:xfrm>
            <a:off x="4162425" y="1628775"/>
            <a:ext cx="3867150" cy="1066800"/>
          </a:xfrm>
          <a:prstGeom prst="rect">
            <a:avLst/>
          </a:prstGeom>
          <a:noFill/>
          <a:ln w="9525">
            <a:noFill/>
            <a:miter lim="800000"/>
            <a:headEnd/>
            <a:tailEnd/>
          </a:ln>
          <a:effectLst/>
        </p:spPr>
      </p:pic>
      <p:pic>
        <p:nvPicPr>
          <p:cNvPr id="38915" name="Picture 3"/>
          <p:cNvPicPr>
            <a:picLocks noChangeAspect="1" noChangeArrowheads="1"/>
          </p:cNvPicPr>
          <p:nvPr/>
        </p:nvPicPr>
        <p:blipFill>
          <a:blip r:embed="rId3"/>
          <a:srcRect/>
          <a:stretch>
            <a:fillRect/>
          </a:stretch>
        </p:blipFill>
        <p:spPr bwMode="auto">
          <a:xfrm>
            <a:off x="4300539" y="2800350"/>
            <a:ext cx="3590925" cy="857250"/>
          </a:xfrm>
          <a:prstGeom prst="rect">
            <a:avLst/>
          </a:prstGeom>
          <a:noFill/>
          <a:ln w="9525">
            <a:noFill/>
            <a:miter lim="800000"/>
            <a:headEnd/>
            <a:tailEnd/>
          </a:ln>
          <a:effectLst/>
        </p:spPr>
      </p:pic>
      <p:pic>
        <p:nvPicPr>
          <p:cNvPr id="38916" name="Picture 4"/>
          <p:cNvPicPr>
            <a:picLocks noChangeAspect="1" noChangeArrowheads="1"/>
          </p:cNvPicPr>
          <p:nvPr/>
        </p:nvPicPr>
        <p:blipFill>
          <a:blip r:embed="rId4"/>
          <a:srcRect/>
          <a:stretch>
            <a:fillRect/>
          </a:stretch>
        </p:blipFill>
        <p:spPr bwMode="auto">
          <a:xfrm>
            <a:off x="1990726" y="3681036"/>
            <a:ext cx="8677275" cy="2491164"/>
          </a:xfrm>
          <a:prstGeom prst="rect">
            <a:avLst/>
          </a:prstGeom>
          <a:noFill/>
          <a:ln w="9525">
            <a:noFill/>
            <a:miter lim="800000"/>
            <a:headEnd/>
            <a:tailEnd/>
          </a:ln>
          <a:effectLst/>
        </p:spPr>
      </p:pic>
      <p:sp>
        <p:nvSpPr>
          <p:cNvPr id="7" name="Rectangle 6"/>
          <p:cNvSpPr/>
          <p:nvPr/>
        </p:nvSpPr>
        <p:spPr>
          <a:xfrm>
            <a:off x="4343401" y="6248400"/>
            <a:ext cx="3058979" cy="369332"/>
          </a:xfrm>
          <a:prstGeom prst="rect">
            <a:avLst/>
          </a:prstGeom>
        </p:spPr>
        <p:txBody>
          <a:bodyPr wrap="none">
            <a:spAutoFit/>
          </a:bodyPr>
          <a:lstStyle/>
          <a:p>
            <a:r>
              <a:rPr lang="en-US" b="1" dirty="0"/>
              <a:t>Fig. Prewitt and </a:t>
            </a:r>
            <a:r>
              <a:rPr lang="en-US" b="1" dirty="0" err="1"/>
              <a:t>Sobel</a:t>
            </a:r>
            <a:r>
              <a:rPr lang="en-US" b="1" dirty="0"/>
              <a:t> kernels</a:t>
            </a:r>
            <a:endParaRPr lang="en-US" dirty="0"/>
          </a:p>
        </p:txBody>
      </p:sp>
    </p:spTree>
    <p:extLst>
      <p:ext uri="{BB962C8B-B14F-4D97-AF65-F5344CB8AC3E}">
        <p14:creationId xmlns:p14="http://schemas.microsoft.com/office/powerpoint/2010/main" val="35299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8914"/>
                                        </p:tgtEl>
                                        <p:attrNameLst>
                                          <p:attrName>style.visibility</p:attrName>
                                        </p:attrNameLst>
                                      </p:cBhvr>
                                      <p:to>
                                        <p:strVal val="visible"/>
                                      </p:to>
                                    </p:set>
                                    <p:animEffect transition="in" filter="wipe(down)">
                                      <p:cBhvr>
                                        <p:cTn id="15" dur="500"/>
                                        <p:tgtEl>
                                          <p:spTgt spid="389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8915"/>
                                        </p:tgtEl>
                                        <p:attrNameLst>
                                          <p:attrName>style.visibility</p:attrName>
                                        </p:attrNameLst>
                                      </p:cBhvr>
                                      <p:to>
                                        <p:strVal val="visible"/>
                                      </p:to>
                                    </p:set>
                                    <p:animEffect transition="in" filter="wipe(down)">
                                      <p:cBhvr>
                                        <p:cTn id="20" dur="500"/>
                                        <p:tgtEl>
                                          <p:spTgt spid="389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8916"/>
                                        </p:tgtEl>
                                        <p:attrNameLst>
                                          <p:attrName>style.visibility</p:attrName>
                                        </p:attrNameLst>
                                      </p:cBhvr>
                                      <p:to>
                                        <p:strVal val="visible"/>
                                      </p:to>
                                    </p:set>
                                    <p:animEffect transition="in" filter="wipe(down)">
                                      <p:cBhvr>
                                        <p:cTn id="25" dur="500"/>
                                        <p:tgtEl>
                                          <p:spTgt spid="389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7070</TotalTime>
  <Words>3657</Words>
  <Application>Microsoft Office PowerPoint</Application>
  <PresentationFormat>Widescreen</PresentationFormat>
  <Paragraphs>1231</Paragraphs>
  <Slides>143</Slides>
  <Notes>27</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5</vt:i4>
      </vt:variant>
      <vt:variant>
        <vt:lpstr>Slide Titles</vt:lpstr>
      </vt:variant>
      <vt:variant>
        <vt:i4>143</vt:i4>
      </vt:variant>
    </vt:vector>
  </HeadingPairs>
  <TitlesOfParts>
    <vt:vector size="160" baseType="lpstr">
      <vt:lpstr>Arial</vt:lpstr>
      <vt:lpstr>Calibri</vt:lpstr>
      <vt:lpstr>Calibri Light</vt:lpstr>
      <vt:lpstr>Cambria Math</vt:lpstr>
      <vt:lpstr>Courier New</vt:lpstr>
      <vt:lpstr>Helvetica</vt:lpstr>
      <vt:lpstr>StarSymbol</vt:lpstr>
      <vt:lpstr>Symbol</vt:lpstr>
      <vt:lpstr>Tahoma</vt:lpstr>
      <vt:lpstr>Times New Roman</vt:lpstr>
      <vt:lpstr>Wingdings</vt:lpstr>
      <vt:lpstr>Retrospect</vt:lpstr>
      <vt:lpstr>Bitmap Image</vt:lpstr>
      <vt:lpstr>Equation</vt:lpstr>
      <vt:lpstr>Equation.3</vt:lpstr>
      <vt:lpstr>方程式</vt:lpstr>
      <vt:lpstr>Photo Editor Photo</vt:lpstr>
      <vt:lpstr>Point Processing</vt:lpstr>
      <vt:lpstr>PowerPoint Presentation</vt:lpstr>
      <vt:lpstr>PowerPoint Presentation</vt:lpstr>
      <vt:lpstr>PowerPoint Presentation</vt:lpstr>
      <vt:lpstr>Negative Transformation</vt:lpstr>
      <vt:lpstr>PowerPoint Presentation</vt:lpstr>
      <vt:lpstr>PowerPoint Presentation</vt:lpstr>
      <vt:lpstr>PowerPoint Presentation</vt:lpstr>
      <vt:lpstr>PowerPoint Presentation</vt:lpstr>
      <vt:lpstr>PowerPoint Presentation</vt:lpstr>
      <vt:lpstr>Gamma(Power-Law) Transformation</vt:lpstr>
      <vt:lpstr>PowerPoint Presentation</vt:lpstr>
      <vt:lpstr>PowerPoint Presentation</vt:lpstr>
      <vt:lpstr>PowerPoint Presentation</vt:lpstr>
      <vt:lpstr>PowerPoint Presentation</vt:lpstr>
      <vt:lpstr>Intensity-level Slicing</vt:lpstr>
      <vt:lpstr>Intensity-level Slicing</vt:lpstr>
      <vt:lpstr>PowerPoint Presentation</vt:lpstr>
      <vt:lpstr>PowerPoint Presentation</vt:lpstr>
      <vt:lpstr>PowerPoint Presentation</vt:lpstr>
      <vt:lpstr>Bit-Plane Slicing</vt:lpstr>
      <vt:lpstr>PowerPoint Presentation</vt:lpstr>
      <vt:lpstr>PowerPoint Presentation</vt:lpstr>
      <vt:lpstr>PowerPoint Presentation</vt:lpstr>
      <vt:lpstr>PowerPoint Presentation</vt:lpstr>
      <vt:lpstr>Histogram Processing</vt:lpstr>
      <vt:lpstr>PowerPoint Presentation</vt:lpstr>
      <vt:lpstr>Histogram Processing</vt:lpstr>
      <vt:lpstr>PowerPoint Presentation</vt:lpstr>
      <vt:lpstr>Contrast Stretching</vt:lpstr>
      <vt:lpstr>PowerPoint Presentation</vt:lpstr>
      <vt:lpstr>PowerPoint Presentation</vt:lpstr>
      <vt:lpstr>PowerPoint Presentation</vt:lpstr>
      <vt:lpstr>PowerPoint Presentation</vt:lpstr>
      <vt:lpstr>Histogram Equalization</vt:lpstr>
      <vt:lpstr>PowerPoint Presentation</vt:lpstr>
      <vt:lpstr>PowerPoint Presentation</vt:lpstr>
      <vt:lpstr>PowerPoint Presentation</vt:lpstr>
      <vt:lpstr>PowerPoint Presentation</vt:lpstr>
      <vt:lpstr>PowerPoint Presentation</vt:lpstr>
      <vt:lpstr>PowerPoint Presentation</vt:lpstr>
      <vt:lpstr>Example: Histogram Equalization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 Specification</vt:lpstr>
      <vt:lpstr>PowerPoint Presentation</vt:lpstr>
      <vt:lpstr>Histogram Specification: Procedure</vt:lpstr>
      <vt:lpstr>Histogram Specification: Procedure</vt:lpstr>
      <vt:lpstr>Histogram Specification: Procedure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Histogram Matching</vt:lpstr>
      <vt:lpstr>PowerPoint Presentation</vt:lpstr>
      <vt:lpstr>Example: Histogram Matching</vt:lpstr>
      <vt:lpstr>Example: Histogram Matching</vt:lpstr>
      <vt:lpstr>Example: Histogram Matching</vt:lpstr>
      <vt:lpstr>Example: Histogram Matching</vt:lpstr>
      <vt:lpstr>Example: Histogram Matching</vt:lpstr>
      <vt:lpstr>PowerPoint Presentation</vt:lpstr>
      <vt:lpstr>Local Histogram Processing</vt:lpstr>
      <vt:lpstr>PowerPoint Presentation</vt:lpstr>
      <vt:lpstr>Spatial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 and Correlation </vt:lpstr>
      <vt:lpstr>Applications</vt:lpstr>
      <vt:lpstr>PowerPoint Presentation</vt:lpstr>
      <vt:lpstr>Mean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Smoothing Example</vt:lpstr>
      <vt:lpstr>PowerPoint Presentation</vt:lpstr>
      <vt:lpstr>PowerPoint Presentation</vt:lpstr>
      <vt:lpstr>Image Sharpening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Laplacian (2nd order derivative)</vt:lpstr>
      <vt:lpstr>Discrete form of derivative</vt:lpstr>
      <vt:lpstr>2-Dimentional Laplacian</vt:lpstr>
      <vt:lpstr>Laplacian</vt:lpstr>
      <vt:lpstr>Laplacian</vt:lpstr>
      <vt:lpstr>Implementation</vt:lpstr>
      <vt:lpstr>PowerPoint Presentation</vt:lpstr>
      <vt:lpstr>PowerPoint Presentation</vt:lpstr>
      <vt:lpstr>Simplification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recognition Is it really so hard?</vt:lpstr>
      <vt:lpstr>Object recognition Is it really so hard?</vt:lpstr>
      <vt:lpstr>PowerPoint Presentation</vt:lpstr>
      <vt:lpstr>Gaussian Filter</vt:lpstr>
      <vt:lpstr>Gaussian Filters</vt:lpstr>
      <vt:lpstr>2D Gaussian Filter</vt:lpstr>
      <vt:lpstr>Gaussian Kernel</vt:lpstr>
      <vt:lpstr>Choosing kernel width</vt:lpstr>
      <vt:lpstr>Choosing kernel width</vt:lpstr>
      <vt:lpstr>Example: Smoothing with a Gaussian</vt:lpstr>
      <vt:lpstr>Mean vs. Gaussian filtering</vt:lpstr>
      <vt:lpstr>Gaussian filters</vt:lpstr>
      <vt:lpstr>Separability of the Gaussian filter</vt:lpstr>
      <vt:lpstr>Separability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Enhancement</dc:title>
  <dc:creator>Murari</dc:creator>
  <cp:lastModifiedBy>Vipparthi</cp:lastModifiedBy>
  <cp:revision>216</cp:revision>
  <dcterms:created xsi:type="dcterms:W3CDTF">2016-07-27T10:20:54Z</dcterms:created>
  <dcterms:modified xsi:type="dcterms:W3CDTF">2019-01-20T17:58:58Z</dcterms:modified>
</cp:coreProperties>
</file>